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14" r:id="rId2"/>
    <p:sldId id="825" r:id="rId3"/>
    <p:sldId id="855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/>
    <p:restoredTop sz="95926" autoAdjust="0"/>
  </p:normalViewPr>
  <p:slideViewPr>
    <p:cSldViewPr snapToGrid="0" snapToObjects="1">
      <p:cViewPr>
        <p:scale>
          <a:sx n="90" d="100"/>
          <a:sy n="90" d="100"/>
        </p:scale>
        <p:origin x="1056" y="270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31.08.2022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im Frühjahr 2022 geänderte Teststrategien insbesondere in Europa z.B. Spanien, Dänemark, England testen nur Risikogruppen </a:t>
            </a:r>
            <a:r>
              <a:rPr lang="de-DE" sz="1050" dirty="0" err="1"/>
              <a:t>bzw</a:t>
            </a:r>
            <a:r>
              <a:rPr lang="de-DE" sz="1050" dirty="0"/>
              <a:t> Empfehlen nur Testung von Personen mit Risiko für ein schweren verlauf, Personen die Behandlung im KH benötigen und Personen die mit RG arbeiten; Österreich hat Anzahl PCR pro Einwohner reduziert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weiterhin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abnehmendes Infektionsgeschehen.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 die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Fallzahlen um -17,5% und die Todeszahlen um -15,7% gesunken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Afrika: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sinkende Fall- und Todeszahlen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(Veränderung -28% bzw. -64%). </a:t>
            </a: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Steigende Trends vor allem im Sudan und Mali bei niedrigen absoluten Fallzahlen (55 bzw. 75), höchste 7-T-Inzidenz auf Reunion (637,8)</a:t>
            </a:r>
          </a:p>
          <a:p>
            <a:pPr lvl="0"/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Amerika: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sinkende Fall- und Todeszahlen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(Veränderung -18% bzw. -14%); steigende Trends momentan nur in kleine Inselstaaten oder Überseegebieten</a:t>
            </a:r>
          </a:p>
          <a:p>
            <a:pPr lvl="0"/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Asien: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sinkende Fallzahlen bei stabilen Todeszahlen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(Veränderung -18% bzw. +1,6%). Steigende Fallzahlen vor allem in Palästinensischen Gebiete (Inzidenz 65), sehr hohe Inzidenzen weiterhin in Südkorea und Japan (1352,04 &amp; 1033,71, Trend sinkend)</a:t>
            </a:r>
          </a:p>
          <a:p>
            <a:pPr lvl="0"/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Europa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sinkende Fallzahlen bei stabilen Todeszahlen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(Veränderung -15% bzw. -33%). </a:t>
            </a:r>
          </a:p>
          <a:p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Ozeanien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sinkende Fallzahlen bei stabilen Todeszahlen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(Veränderung -26% bzw. -20%) Einzelne Inselstaaten melden steigende Fallzahlen. Australien und Neuseeland weiterhin mit sinkenden Trends (Inzidenzen noch über 300)</a:t>
            </a: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Variante BA.5 Sublinien weiterhin global dominant, Trend weiter steigend (87,2%)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Variante BA.2  Sublinien (BA.2.X) mit stabiler Prävalenz (2,7%)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BA.2.75 Prävalenz weltweit immer noch relativ niedrig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weiterhin Auffälligkeiten in den Meldungen aus Griechenland und Schweiz. Die Daten scheinen erst mit Verzögerung wöchentlich gemeldet zu werden und sind somit für die Erstellung der Graphik nicht verfügbar. </a:t>
            </a:r>
          </a:p>
          <a:p>
            <a:r>
              <a:rPr lang="de-DE" sz="1200" b="0" dirty="0"/>
              <a:t>Meldeunregelmäßigkeiten beobachten wir bei den Belarussischen Daten seit längerem. Auch bei den ukrainischen Daten, aus offensichtlichen Gründen.</a:t>
            </a:r>
          </a:p>
          <a:p>
            <a:endParaRPr lang="de-DE" sz="1200" b="0" dirty="0"/>
          </a:p>
          <a:p>
            <a:r>
              <a:rPr lang="de-DE" sz="1200" b="0" dirty="0"/>
              <a:t>Weiterhin abnehmender Trend der Fallzahlen; Lage auf Westbalkan entspannt sich weiter</a:t>
            </a:r>
          </a:p>
          <a:p>
            <a:r>
              <a:rPr lang="de-DE" sz="1200" b="0" dirty="0"/>
              <a:t>In Ländern mit </a:t>
            </a:r>
            <a:r>
              <a:rPr lang="de-DE" sz="1200" b="0" dirty="0" err="1"/>
              <a:t>deutl</a:t>
            </a:r>
            <a:r>
              <a:rPr lang="de-DE" sz="1200" b="0" dirty="0"/>
              <a:t>. Fallzahlsteigerung in aus letzter Woche (Litauen, Polen, Russland und Malta) Stabilisierung der Lage; auch abnehmende Trends mit Ausnahme Russland</a:t>
            </a:r>
          </a:p>
          <a:p>
            <a:r>
              <a:rPr lang="de-DE" sz="1200" b="0" dirty="0"/>
              <a:t>Russische Föderation weiterhin zunehmend (+20,4), letzte Woche noch bei+141%</a:t>
            </a:r>
          </a:p>
          <a:p>
            <a:r>
              <a:rPr lang="de-DE" sz="1200" b="0" dirty="0"/>
              <a:t>Portugal +14,2%</a:t>
            </a:r>
          </a:p>
          <a:p>
            <a:endParaRPr lang="en-US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65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08/31/2022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08/31/2022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08/31/2022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08/31/2022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08/31/2022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08/31/2022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08/31/2022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08/31/2022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08/31/2022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08/31/2022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31.08.2022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130206" y="2432084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02360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-27,9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-63,9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848.819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-17,5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-13,5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2.448.838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-18,1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1.027.748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-15,0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-33,4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107.248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-26,3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-19,9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4.444.436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-17,5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31.08.2022, Datenstand 31.08.2022; Karte und Tabelle PHI-Auswertung von </a:t>
            </a:r>
            <a:r>
              <a:rPr lang="de-DE" sz="1200" i="1" dirty="0"/>
              <a:t>WHO-Daten, Datenstand 30.08.2022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EA3689-33DE-43FE-B22F-CDC459CE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3" y="1009317"/>
            <a:ext cx="6530417" cy="241968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C0A396D-EE07-48BB-BBC3-81D7ADBDC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241" y="2885446"/>
            <a:ext cx="5400000" cy="35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8F694EC-C616-4B96-9110-5C5CB5832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364" y="2690038"/>
            <a:ext cx="4006690" cy="4158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17159D-BAEC-447F-8447-D145E8919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561" y="2690038"/>
            <a:ext cx="4049740" cy="41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51FE14F-332E-4FD5-9A25-D28241F32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9" y="2690972"/>
            <a:ext cx="4005039" cy="4158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382752" y="6540261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16.08.2022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6615700" y="6541963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23.08.2022</a:t>
            </a: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A4AF33-471B-4810-AF0C-A75365842035}"/>
              </a:ext>
            </a:extLst>
          </p:cNvPr>
          <p:cNvSpPr txBox="1"/>
          <p:nvPr/>
        </p:nvSpPr>
        <p:spPr>
          <a:xfrm>
            <a:off x="10693612" y="6535059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31.08.2022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9D51B5A-1FC6-477A-A47C-D292EBAF55F3}"/>
              </a:ext>
            </a:extLst>
          </p:cNvPr>
          <p:cNvSpPr txBox="1"/>
          <p:nvPr/>
        </p:nvSpPr>
        <p:spPr>
          <a:xfrm>
            <a:off x="4082473" y="855659"/>
            <a:ext cx="81336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Fallzahlanstiege (im Vergleich zur Vorwoche)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Russland: +20,4% </a:t>
            </a:r>
            <a:r>
              <a:rPr lang="de-DE" b="1" dirty="0"/>
              <a:t>→</a:t>
            </a:r>
            <a:r>
              <a:rPr lang="de-DE" dirty="0"/>
              <a:t> steigende Todeszahlen. Restriktionen im Juli </a:t>
            </a:r>
            <a:r>
              <a:rPr lang="de-DE" u="sng" dirty="0"/>
              <a:t>aufgehoben</a:t>
            </a:r>
          </a:p>
          <a:p>
            <a:r>
              <a:rPr lang="de-DE" dirty="0"/>
              <a:t>				</a:t>
            </a:r>
            <a:r>
              <a:rPr lang="de-DE" b="1" dirty="0"/>
              <a:t>  → </a:t>
            </a:r>
            <a:r>
              <a:rPr lang="de-DE" u="sng" dirty="0"/>
              <a:t>BA.5</a:t>
            </a:r>
            <a:r>
              <a:rPr lang="de-DE" dirty="0"/>
              <a:t> seit Ende Juni dominant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Portugal: +14,2% </a:t>
            </a:r>
            <a:r>
              <a:rPr lang="de-DE" b="1" dirty="0"/>
              <a:t>→</a:t>
            </a:r>
            <a:r>
              <a:rPr lang="de-DE" dirty="0"/>
              <a:t> leicht steigende Todeszahlen</a:t>
            </a:r>
            <a:endParaRPr lang="de-DE" u="sng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F851D5-91CC-4FFE-8AE7-0E63E6EF5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71" y="775562"/>
            <a:ext cx="3780000" cy="18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8F8B736-CBB8-4F54-940B-8096CDFD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34" y="377884"/>
            <a:ext cx="10644861" cy="952388"/>
          </a:xfrm>
        </p:spPr>
        <p:txBody>
          <a:bodyPr/>
          <a:lstStyle/>
          <a:p>
            <a:r>
              <a:rPr lang="de-DE" sz="2400" dirty="0"/>
              <a:t>Spezifische Maßnahmen (Masken, Mindestabstand) für Schulen nach Sommerferien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DF9EDB1-D617-4908-9ADF-EE0F4365E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199318"/>
              </p:ext>
            </p:extLst>
          </p:nvPr>
        </p:nvGraphicFramePr>
        <p:xfrm>
          <a:off x="943494" y="1093484"/>
          <a:ext cx="10752321" cy="5291400"/>
        </p:xfrm>
        <a:graphic>
          <a:graphicData uri="http://schemas.openxmlformats.org/drawingml/2006/table">
            <a:tbl>
              <a:tblPr/>
              <a:tblGrid>
                <a:gridCol w="1528032">
                  <a:extLst>
                    <a:ext uri="{9D8B030D-6E8A-4147-A177-3AD203B41FA5}">
                      <a16:colId xmlns:a16="http://schemas.microsoft.com/office/drawing/2014/main" val="2682346100"/>
                    </a:ext>
                  </a:extLst>
                </a:gridCol>
                <a:gridCol w="1409425">
                  <a:extLst>
                    <a:ext uri="{9D8B030D-6E8A-4147-A177-3AD203B41FA5}">
                      <a16:colId xmlns:a16="http://schemas.microsoft.com/office/drawing/2014/main" val="3579298472"/>
                    </a:ext>
                  </a:extLst>
                </a:gridCol>
                <a:gridCol w="7774224">
                  <a:extLst>
                    <a:ext uri="{9D8B030D-6E8A-4147-A177-3AD203B41FA5}">
                      <a16:colId xmlns:a16="http://schemas.microsoft.com/office/drawing/2014/main" val="1981029179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327329156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Maßnahmen geplant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68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Finnland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0376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Anpassung in Abhängigkeit der Lage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949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Norwegen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9539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2341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Generelle Empfehlung zu Belüftung von Räumen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1447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Anpassung in Abhängigkeit der Lage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6154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Slowenien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Generelle Empfehlung zu Belüftung von Räumen &amp; 10 kostenlose Antigenschnellteste/Monat/Schüler (COVID-19 Symptome o.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Kontaktpers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3955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6760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Niederlande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kostenlose Antigenschnellteste für Schüler und Mitarbeiter mit COVID-19 Symptomen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4967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Tschechien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7992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696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Dänemark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0594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Zypern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kostenlose Antigenschnellteste für Schüler und Mitarbeiter 2x/Monat wird diskutiert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4453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258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1662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Breitbild</PresentationFormat>
  <Paragraphs>129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ＭＳ 明朝</vt:lpstr>
      <vt:lpstr>Scala Sans OT</vt:lpstr>
      <vt:lpstr>Wingdings</vt:lpstr>
      <vt:lpstr>1_Office-Design</vt:lpstr>
      <vt:lpstr>SARS-CoV-2 – Internationale Lage</vt:lpstr>
      <vt:lpstr>PowerPoint-Präsentation</vt:lpstr>
      <vt:lpstr>Spezifische Maßnahmen (Masken, Mindestabstand) für Schulen nach Sommerferien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Kerber, Romy</cp:lastModifiedBy>
  <cp:revision>1142</cp:revision>
  <dcterms:created xsi:type="dcterms:W3CDTF">2015-11-02T12:29:13Z</dcterms:created>
  <dcterms:modified xsi:type="dcterms:W3CDTF">2022-09-01T06:41:24Z</dcterms:modified>
</cp:coreProperties>
</file>