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8" r:id="rId3"/>
    <p:sldId id="267" r:id="rId4"/>
    <p:sldId id="257" r:id="rId5"/>
    <p:sldId id="1031" r:id="rId6"/>
    <p:sldId id="1030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140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07.09.2022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2.08.09.503384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07.09.2022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BDD3C7-4689-4DE8-BB0B-A3945E32EE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5" y="1068618"/>
            <a:ext cx="7733694" cy="3163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29.08.2022)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5124503-4622-46FB-991B-3E3A33A21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67040"/>
              </p:ext>
            </p:extLst>
          </p:nvPr>
        </p:nvGraphicFramePr>
        <p:xfrm>
          <a:off x="457200" y="1823942"/>
          <a:ext cx="7983537" cy="2221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247">
                  <a:extLst>
                    <a:ext uri="{9D8B030D-6E8A-4147-A177-3AD203B41FA5}">
                      <a16:colId xmlns:a16="http://schemas.microsoft.com/office/drawing/2014/main" val="1528276362"/>
                    </a:ext>
                  </a:extLst>
                </a:gridCol>
                <a:gridCol w="1310258">
                  <a:extLst>
                    <a:ext uri="{9D8B030D-6E8A-4147-A177-3AD203B41FA5}">
                      <a16:colId xmlns:a16="http://schemas.microsoft.com/office/drawing/2014/main" val="1903462545"/>
                    </a:ext>
                  </a:extLst>
                </a:gridCol>
                <a:gridCol w="1310258">
                  <a:extLst>
                    <a:ext uri="{9D8B030D-6E8A-4147-A177-3AD203B41FA5}">
                      <a16:colId xmlns:a16="http://schemas.microsoft.com/office/drawing/2014/main" val="3156812852"/>
                    </a:ext>
                  </a:extLst>
                </a:gridCol>
                <a:gridCol w="1310258">
                  <a:extLst>
                    <a:ext uri="{9D8B030D-6E8A-4147-A177-3AD203B41FA5}">
                      <a16:colId xmlns:a16="http://schemas.microsoft.com/office/drawing/2014/main" val="2973163344"/>
                    </a:ext>
                  </a:extLst>
                </a:gridCol>
                <a:gridCol w="1310258">
                  <a:extLst>
                    <a:ext uri="{9D8B030D-6E8A-4147-A177-3AD203B41FA5}">
                      <a16:colId xmlns:a16="http://schemas.microsoft.com/office/drawing/2014/main" val="276588187"/>
                    </a:ext>
                  </a:extLst>
                </a:gridCol>
                <a:gridCol w="1310258">
                  <a:extLst>
                    <a:ext uri="{9D8B030D-6E8A-4147-A177-3AD203B41FA5}">
                      <a16:colId xmlns:a16="http://schemas.microsoft.com/office/drawing/2014/main" val="1705134847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670948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466720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15,6 %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 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6,2 %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77,7 %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7656234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 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83,6 %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5887605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5,6 %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87,5 %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1209660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5,3 %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4338862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4,8 %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62452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3,9 %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94,6 %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8067380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3,5 %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4601629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2,8 %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8488511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2,7 %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96,7 %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5038899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96,4 %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5306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VOC Anteile (Datenstand: 05.09.2022)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07.09.2022</a:t>
            </a:r>
            <a:endParaRPr lang="de-DE" dirty="0"/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879258DD-F33E-4CAF-B8C5-114ADC907061}"/>
              </a:ext>
            </a:extLst>
          </p:cNvPr>
          <p:cNvSpPr txBox="1"/>
          <p:nvPr/>
        </p:nvSpPr>
        <p:spPr>
          <a:xfrm>
            <a:off x="5424866" y="782794"/>
            <a:ext cx="3363954" cy="23775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KW34/2022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BA.5.1 		25.8%</a:t>
            </a:r>
          </a:p>
          <a:p>
            <a:r>
              <a:rPr lang="de-DE" sz="1350" dirty="0"/>
              <a:t>    BA.5.2		25.4%</a:t>
            </a:r>
          </a:p>
          <a:p>
            <a:r>
              <a:rPr lang="de-DE" sz="1350" dirty="0"/>
              <a:t>    BA.5.2.1 		14 %</a:t>
            </a:r>
          </a:p>
          <a:p>
            <a:r>
              <a:rPr lang="de-DE" sz="1350" dirty="0"/>
              <a:t>    BE.1.1 		12.1%</a:t>
            </a:r>
          </a:p>
          <a:p>
            <a:r>
              <a:rPr lang="de-DE" sz="1350" dirty="0"/>
              <a:t>    BF.7 		  3.4%</a:t>
            </a:r>
          </a:p>
          <a:p>
            <a:r>
              <a:rPr lang="de-DE" sz="1350" dirty="0"/>
              <a:t>    BF.5 		  2.4%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5F80D8B6-679B-4094-A906-0753A5C9F9AD}"/>
              </a:ext>
            </a:extLst>
          </p:cNvPr>
          <p:cNvSpPr txBox="1"/>
          <p:nvPr/>
        </p:nvSpPr>
        <p:spPr>
          <a:xfrm>
            <a:off x="5424866" y="3273149"/>
            <a:ext cx="3363954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                 4219  (2226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BA.2.75                         59  (33 in Stichprobe)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6446A8-F44B-4404-A7B1-B45F94B96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9" y="732277"/>
            <a:ext cx="5100460" cy="37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42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Omikron (Sub-)Linien Anteile (Datenstand: 05.09.2022)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07.09.2022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284F968E-E654-4F7D-B918-C72F5417ACFB}"/>
              </a:ext>
            </a:extLst>
          </p:cNvPr>
          <p:cNvSpPr txBox="1"/>
          <p:nvPr/>
        </p:nvSpPr>
        <p:spPr>
          <a:xfrm>
            <a:off x="5424866" y="782794"/>
            <a:ext cx="3363954" cy="23775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KW34/2022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BA.5.1 		25.8%</a:t>
            </a:r>
          </a:p>
          <a:p>
            <a:r>
              <a:rPr lang="de-DE" sz="1350" dirty="0"/>
              <a:t>    BA.5.2		25.4%</a:t>
            </a:r>
          </a:p>
          <a:p>
            <a:r>
              <a:rPr lang="de-DE" sz="1350" dirty="0"/>
              <a:t>    BA.5.2.1 		14 %</a:t>
            </a:r>
          </a:p>
          <a:p>
            <a:r>
              <a:rPr lang="de-DE" sz="1350" dirty="0"/>
              <a:t>    BE.1.1 		12.1%</a:t>
            </a:r>
          </a:p>
          <a:p>
            <a:r>
              <a:rPr lang="de-DE" sz="1350" dirty="0"/>
              <a:t>    BF.7 		  3.4%</a:t>
            </a:r>
          </a:p>
          <a:p>
            <a:r>
              <a:rPr lang="de-DE" sz="1350" dirty="0"/>
              <a:t>    BF.5 		  2.4%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0C6E8E19-0E8B-4046-8E8F-21FC15EFE0BD}"/>
              </a:ext>
            </a:extLst>
          </p:cNvPr>
          <p:cNvSpPr txBox="1"/>
          <p:nvPr/>
        </p:nvSpPr>
        <p:spPr>
          <a:xfrm>
            <a:off x="5424866" y="3273149"/>
            <a:ext cx="3363954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                 4219  (2226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BA.2.75                         59  (33 in Stichprobe)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3974A06-8129-43C8-BA64-7EFC56BFB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1" y="752074"/>
            <a:ext cx="5108017" cy="37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4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4BC1D-2C79-4DE1-B543-BC2A04E3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1336EA-A05C-4F85-AFAA-9B93033A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9527538-BB72-4F92-91BB-1D774536A3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Mutation S:R346: </a:t>
            </a:r>
          </a:p>
          <a:p>
            <a:pPr lvl="1"/>
            <a:r>
              <a:rPr lang="en-US" sz="1400" dirty="0"/>
              <a:t>“escape a large group of neutralizing antibodies (</a:t>
            </a:r>
            <a:r>
              <a:rPr lang="en-US" sz="1400" dirty="0" err="1"/>
              <a:t>NAbs</a:t>
            </a:r>
            <a:r>
              <a:rPr lang="en-US" sz="1400" dirty="0"/>
              <a:t>)”</a:t>
            </a:r>
            <a:br>
              <a:rPr lang="de-DE" sz="1400" dirty="0"/>
            </a:br>
            <a:r>
              <a:rPr lang="de-DE" sz="850" dirty="0" err="1"/>
              <a:t>bioRxiv</a:t>
            </a:r>
            <a:r>
              <a:rPr lang="de-DE" sz="850" dirty="0"/>
              <a:t>, Jian 2022 </a:t>
            </a:r>
            <a:r>
              <a:rPr lang="de-DE" sz="850" dirty="0">
                <a:hlinkClick r:id="rId3"/>
              </a:rPr>
              <a:t>https://doi.org/10.1101/2022.08.09.503384</a:t>
            </a:r>
            <a:r>
              <a:rPr lang="de-DE" sz="850" dirty="0"/>
              <a:t> 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209067-C3A7-4292-A06A-10CE1A7F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BA.4*/BA.5 + R346X (Datenstand 06.09.2022)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B6CE391-E18E-4323-BACD-66D7AA2829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222091"/>
              </p:ext>
            </p:extLst>
          </p:nvPr>
        </p:nvGraphicFramePr>
        <p:xfrm>
          <a:off x="1908175" y="1862138"/>
          <a:ext cx="479107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4791240" imgH="3057685" progId="Excel.Sheet.12">
                  <p:embed/>
                </p:oleObj>
              </mc:Choice>
              <mc:Fallback>
                <p:oleObj name="Worksheet" r:id="rId4" imgW="4791240" imgH="30576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8175" y="1862138"/>
                        <a:ext cx="4791075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90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Bildschirmpräsentation (16:9)</PresentationFormat>
  <Paragraphs>118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Times New Roman</vt:lpstr>
      <vt:lpstr>Wingdings</vt:lpstr>
      <vt:lpstr>Office-Design</vt:lpstr>
      <vt:lpstr>Worksheet</vt:lpstr>
      <vt:lpstr>VOC/VOI in Deutschland  aktuelle Situation  </vt:lpstr>
      <vt:lpstr>Anteil Genomsequenzierungen</vt:lpstr>
      <vt:lpstr>PowerPoint-Präsentation</vt:lpstr>
      <vt:lpstr>PowerPoint-Präsentation</vt:lpstr>
      <vt:lpstr>PowerPoint-Präsentation</vt:lpstr>
      <vt:lpstr>BA.4*/BA.5 + R346X (Datenstand 06.09.2022)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228</cp:revision>
  <dcterms:created xsi:type="dcterms:W3CDTF">2015-11-02T12:29:13Z</dcterms:created>
  <dcterms:modified xsi:type="dcterms:W3CDTF">2022-09-07T09:11:58Z</dcterms:modified>
</cp:coreProperties>
</file>