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14" r:id="rId2"/>
    <p:sldId id="857" r:id="rId3"/>
    <p:sldId id="825" r:id="rId4"/>
    <p:sldId id="855" r:id="rId5"/>
    <p:sldId id="856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2952" autoAdjust="0"/>
  </p:normalViewPr>
  <p:slideViewPr>
    <p:cSldViewPr snapToGrid="0" snapToObjects="1">
      <p:cViewPr varScale="1">
        <p:scale>
          <a:sx n="63" d="100"/>
          <a:sy n="63" d="100"/>
        </p:scale>
        <p:origin x="984" y="4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covid-19-post-acute-phase-pandemic-scenarios-august-2022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Japan und Südkorea noch hohe Inzidenzen (713 </a:t>
            </a:r>
            <a:r>
              <a:rPr lang="de-DE" sz="1200" dirty="0" err="1"/>
              <a:t>bzw</a:t>
            </a:r>
            <a:r>
              <a:rPr lang="de-DE" sz="1200" dirty="0"/>
              <a:t> 1100) aber weiterhin sinkende Fallzahlen (-31% </a:t>
            </a:r>
            <a:r>
              <a:rPr lang="de-DE" sz="1200" dirty="0" err="1"/>
              <a:t>un</a:t>
            </a:r>
            <a:r>
              <a:rPr lang="de-DE" sz="1200" dirty="0"/>
              <a:t> -19%)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weiterhin Auffälligkeiten in den Meldungen aus Griechenland und Schweiz. Die Daten scheinen erst mit Verzögerung wöchentlich gemeldet zu werden und sind somit für die Erstellung der Graphik nicht verfügbar. </a:t>
            </a:r>
          </a:p>
          <a:p>
            <a:r>
              <a:rPr lang="de-DE" sz="1200" b="0" dirty="0"/>
              <a:t>Meldeunregelmäßigkeiten beobachten wir bei den Belarussischen Daten seit längerem. Auch bei den ukrainischen Daten, aus offensichtlichen Gründen.</a:t>
            </a:r>
          </a:p>
          <a:p>
            <a:endParaRPr lang="de-DE" sz="1200" b="0" dirty="0"/>
          </a:p>
          <a:p>
            <a:r>
              <a:rPr lang="de-DE" sz="1200" b="0" dirty="0"/>
              <a:t>Weiterhin abnehmender Trend der Fallzahlen; </a:t>
            </a:r>
          </a:p>
          <a:p>
            <a:r>
              <a:rPr lang="de-DE" sz="1200" b="0" dirty="0"/>
              <a:t>Höchste 7T-Inzidenzen in Griechenland (&gt;500) und </a:t>
            </a:r>
            <a:r>
              <a:rPr lang="de-DE" sz="1200" b="0" dirty="0" err="1"/>
              <a:t>Slovenien</a:t>
            </a:r>
            <a:r>
              <a:rPr lang="de-DE" sz="1200" b="0" dirty="0"/>
              <a:t> (423) aber </a:t>
            </a:r>
            <a:r>
              <a:rPr lang="de-DE" sz="1200" b="0" dirty="0" err="1"/>
              <a:t>abnhemende</a:t>
            </a:r>
            <a:r>
              <a:rPr lang="de-DE" sz="1200" b="0" dirty="0"/>
              <a:t> Trends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weiterhin Auffälligkeiten in den Meldungen aus Griechenland und Schweiz. Die Daten scheinen erst mit Verzögerung wöchentlich gemeldet zu werden und sind somit für die Erstellung der Graphik nicht verfügbar. </a:t>
            </a:r>
          </a:p>
          <a:p>
            <a:r>
              <a:rPr lang="de-DE" sz="1200" b="0" dirty="0"/>
              <a:t>Meldeunregelmäßigkeiten beobachten wir bei den Belarussischen Daten seit längerem. Auch bei den ukrainischen Daten, aus offensichtlichen Gründen.</a:t>
            </a:r>
          </a:p>
          <a:p>
            <a:endParaRPr lang="de-DE" sz="1200" b="0" dirty="0"/>
          </a:p>
          <a:p>
            <a:endParaRPr lang="en-US" sz="1200" b="0" dirty="0"/>
          </a:p>
          <a:p>
            <a:r>
              <a:rPr lang="en-US" sz="1200" b="0" dirty="0"/>
              <a:t>Ukraine (AEM slides </a:t>
            </a:r>
            <a:r>
              <a:rPr lang="en-US" sz="1200" b="0" dirty="0" err="1"/>
              <a:t>vom</a:t>
            </a:r>
            <a:r>
              <a:rPr lang="en-US" sz="1200" b="0" dirty="0"/>
              <a:t> 06.09.2022, DS </a:t>
            </a:r>
            <a:r>
              <a:rPr lang="en-US" sz="1200" b="0" dirty="0" err="1"/>
              <a:t>unklar</a:t>
            </a:r>
            <a:r>
              <a:rPr lang="en-US" sz="1200" b="0" dirty="0"/>
              <a:t>, </a:t>
            </a:r>
            <a:r>
              <a:rPr lang="en-US" sz="1200" b="0" dirty="0" err="1"/>
              <a:t>vermutlich</a:t>
            </a:r>
            <a:r>
              <a:rPr lang="en-US" sz="1200" b="0" dirty="0"/>
              <a:t> KW35): </a:t>
            </a:r>
          </a:p>
          <a:p>
            <a:r>
              <a:rPr lang="en-US" sz="1200" b="0" dirty="0"/>
              <a:t>Trends </a:t>
            </a:r>
            <a:r>
              <a:rPr lang="en-US" sz="1200" b="0" dirty="0" err="1"/>
              <a:t>im</a:t>
            </a:r>
            <a:r>
              <a:rPr lang="en-US" sz="1200" b="0" dirty="0"/>
              <a:t> </a:t>
            </a:r>
            <a:r>
              <a:rPr lang="en-US" sz="1200" b="0" dirty="0" err="1"/>
              <a:t>Vgl</a:t>
            </a:r>
            <a:r>
              <a:rPr lang="en-US" sz="1200" b="0" dirty="0"/>
              <a:t>. </a:t>
            </a:r>
            <a:r>
              <a:rPr lang="en-US" sz="1200" b="0" dirty="0" err="1"/>
              <a:t>Zur</a:t>
            </a:r>
            <a:r>
              <a:rPr lang="en-US" sz="1200" b="0" dirty="0"/>
              <a:t> </a:t>
            </a:r>
            <a:r>
              <a:rPr lang="en-US" sz="1200" b="0" dirty="0" err="1"/>
              <a:t>Vorwoche</a:t>
            </a:r>
            <a:endParaRPr lang="en-US" sz="1200" b="0" dirty="0"/>
          </a:p>
          <a:p>
            <a:r>
              <a:rPr lang="en-US" sz="1200" b="0" dirty="0" err="1"/>
              <a:t>Anzahl</a:t>
            </a:r>
            <a:r>
              <a:rPr lang="en-US" sz="1200" b="0" dirty="0"/>
              <a:t> Test (am 28.08.2022) </a:t>
            </a:r>
            <a:r>
              <a:rPr lang="en-US" sz="1200" b="0" dirty="0" err="1"/>
              <a:t>gering</a:t>
            </a:r>
            <a:r>
              <a:rPr lang="en-US" sz="1200" b="0" dirty="0"/>
              <a:t> </a:t>
            </a:r>
            <a:r>
              <a:rPr lang="en-US" sz="1200" b="0" dirty="0" err="1"/>
              <a:t>im</a:t>
            </a:r>
            <a:r>
              <a:rPr lang="en-US" sz="1200" b="0" dirty="0"/>
              <a:t> </a:t>
            </a:r>
            <a:r>
              <a:rPr lang="en-US" sz="1200" b="0" dirty="0" err="1"/>
              <a:t>Vgl</a:t>
            </a:r>
            <a:r>
              <a:rPr lang="en-US" sz="1200" b="0" dirty="0"/>
              <a:t>. </a:t>
            </a:r>
            <a:r>
              <a:rPr lang="en-US" sz="1200" b="0" dirty="0" err="1"/>
              <a:t>zu</a:t>
            </a:r>
            <a:r>
              <a:rPr lang="en-US" sz="1200" b="0" dirty="0"/>
              <a:t> </a:t>
            </a:r>
            <a:r>
              <a:rPr lang="en-US" sz="1200" b="0" dirty="0" err="1"/>
              <a:t>vor</a:t>
            </a:r>
            <a:r>
              <a:rPr lang="en-US" sz="1200" b="0" dirty="0"/>
              <a:t> dem Krieg (23.02.2022) PCR:  2.026 (42.460), AG-Test 6.830 (51.484).</a:t>
            </a:r>
          </a:p>
          <a:p>
            <a:endParaRPr lang="en-US" sz="12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/>
              <a:t>Außer</a:t>
            </a:r>
            <a:r>
              <a:rPr lang="en-US" sz="1200" b="0" dirty="0"/>
              <a:t> Ukraine und </a:t>
            </a:r>
            <a:r>
              <a:rPr lang="en-US" sz="1200" b="0" dirty="0" err="1"/>
              <a:t>Russland</a:t>
            </a:r>
            <a:r>
              <a:rPr lang="en-US" sz="1200" b="0" dirty="0"/>
              <a:t> </a:t>
            </a:r>
            <a:r>
              <a:rPr lang="en-US" sz="1200" b="0" dirty="0" err="1"/>
              <a:t>nur</a:t>
            </a:r>
            <a:r>
              <a:rPr lang="en-US" sz="1200" b="0" dirty="0"/>
              <a:t> </a:t>
            </a:r>
            <a:r>
              <a:rPr lang="en-US" sz="1200" b="0" dirty="0" err="1"/>
              <a:t>Spanien</a:t>
            </a:r>
            <a:r>
              <a:rPr lang="en-US" sz="1200" b="0" dirty="0"/>
              <a:t> </a:t>
            </a:r>
            <a:r>
              <a:rPr lang="en-US" sz="1200" b="0" dirty="0" err="1"/>
              <a:t>mit</a:t>
            </a:r>
            <a:r>
              <a:rPr lang="en-US" sz="1200" b="0" dirty="0"/>
              <a:t> </a:t>
            </a:r>
            <a:r>
              <a:rPr lang="en-US" sz="1200" b="0" dirty="0" err="1"/>
              <a:t>steigendem</a:t>
            </a:r>
            <a:r>
              <a:rPr lang="en-US" sz="1200" b="0" dirty="0"/>
              <a:t> Trend +5%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https://www.ecdc.europa.eu/sites/default/files/documents/covid-19-post-acute-phase-pandemic-scenarios-august-2022.pdf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3: - Societal tolerance for non-pharmaceutical interventions (NPI) and infection prevention and control (IPC) measures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Societal tolerance for the residual risks of COVID-19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to note that the scenarios presented in Table 1 represent a range of plausible future possibilities.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range of scenarios represents a continuum, from least to most severe outcomes (Figure 1). In addition, it is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note that the scenarios presented here are not necessarily mutually exclusive. It is entirely possible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for a period of time, one scenario will manifest itself, but this does not preclude a transition into another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scenario. This underscores the importance of continued vigilance, based on effective surveillance, in order to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 timely and proportionate EU/EEA preparedness and response. However, while preparedness needs to be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place to address the most severe scenarios, there are also specific types of public health responses that should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in place for each of these scenarios – these are elaborated in Section 2.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Österreich hatte am 27.07.2022 ein </a:t>
            </a:r>
            <a:r>
              <a:rPr lang="de-DE" dirty="0" err="1"/>
              <a:t>Variantenmanagmentplan</a:t>
            </a:r>
            <a:r>
              <a:rPr lang="de-DE" dirty="0"/>
              <a:t> beschlossen und veröffentlicht: https://www.sozialministerium.at/dam/jcr:a56f7052-a3ab-4796-93f7-d0bae1eb92bf/220901_Variantenmanagementplan_pdfUA.pdf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4 Szenarien mit entsprechenden Maßnahmen: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Idealfall „</a:t>
            </a:r>
            <a:r>
              <a:rPr lang="de-DE" sz="12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Die Pandemie läuft aus.“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Günstiger Fall „</a:t>
            </a:r>
            <a:r>
              <a:rPr lang="de-DE" sz="12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Die Pandemie hält noch an, schwächt sich aber längerfristig ab.</a:t>
            </a:r>
            <a:r>
              <a:rPr lang="de-DE" dirty="0"/>
              <a:t>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Ungünstiger Fall „</a:t>
            </a:r>
            <a:r>
              <a:rPr lang="de-DE" sz="12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Die Pandemie hält an. Das Virus verändert sich weiter </a:t>
            </a:r>
            <a:r>
              <a:rPr lang="de-DE" dirty="0"/>
              <a:t>“</a:t>
            </a:r>
          </a:p>
          <a:p>
            <a:r>
              <a:rPr lang="de-DE" dirty="0"/>
              <a:t>- Sehr ungünstiger Fall „</a:t>
            </a:r>
            <a:r>
              <a:rPr lang="de-DE" sz="12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Die Pandemie verstärkt sich. </a:t>
            </a:r>
            <a:r>
              <a:rPr lang="de-DE" dirty="0"/>
              <a:t>“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5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https://www.ecdc.europa.eu/en/news-events/covid-19-recommendations-use-adapted-vaccines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Comirnaty</a:t>
            </a:r>
            <a:r>
              <a:rPr lang="de-DE" dirty="0"/>
              <a:t> Original/</a:t>
            </a:r>
            <a:r>
              <a:rPr lang="de-DE" dirty="0" err="1"/>
              <a:t>Omicron</a:t>
            </a:r>
            <a:r>
              <a:rPr lang="de-DE" dirty="0"/>
              <a:t> BA.1 (Pfizer/</a:t>
            </a:r>
            <a:r>
              <a:rPr lang="de-DE" dirty="0" err="1"/>
              <a:t>Biontech</a:t>
            </a:r>
            <a:r>
              <a:rPr lang="de-DE" dirty="0"/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Spikevax</a:t>
            </a:r>
            <a:r>
              <a:rPr lang="de-DE" dirty="0"/>
              <a:t> Bivalent Original/</a:t>
            </a:r>
            <a:r>
              <a:rPr lang="de-DE" dirty="0" err="1"/>
              <a:t>Omicron</a:t>
            </a:r>
            <a:r>
              <a:rPr lang="de-DE" dirty="0"/>
              <a:t> BA.1 (</a:t>
            </a:r>
            <a:r>
              <a:rPr lang="de-DE" dirty="0" err="1"/>
              <a:t>Moderna</a:t>
            </a:r>
            <a:r>
              <a:rPr lang="de-DE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EMA </a:t>
            </a:r>
            <a:r>
              <a:rPr lang="en-US" dirty="0" err="1"/>
              <a:t>Zulassung</a:t>
            </a:r>
            <a:r>
              <a:rPr lang="en-US" dirty="0"/>
              <a:t> https://www.ema.europa.eu/en/news/first-adapted-covid-19-booster-vaccines-recommended-approval-eu</a:t>
            </a:r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65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09/07/2022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09/07/2022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09/07/2022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09/07/2022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09/07/2022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09/07/2022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09/07/2022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09/07/2022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09/07/2022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09/07/2022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covid-19-post-acute-phase-pandemic-scenarios-august-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news-events/covid-19-recommendations-use-adapted-vaccin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BA37BE-995D-41D8-9C03-EDABB003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7455"/>
            <a:ext cx="6890653" cy="227847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06.09.2022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42967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817.403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1.907.413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978.551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3.800.307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07.09.2022, Datenstand 06.09.2022; Karte und Tabelle PHI-Auswertung von </a:t>
            </a:r>
            <a:r>
              <a:rPr lang="de-DE" sz="1200" i="1" dirty="0"/>
              <a:t>WHO-Daten, Datenstand 06.09.2022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2EBF91-6595-4A25-8DA0-9D87419F7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48" b="16349"/>
          <a:stretch/>
        </p:blipFill>
        <p:spPr>
          <a:xfrm>
            <a:off x="6848744" y="2876525"/>
            <a:ext cx="5343255" cy="36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691EA8-88FB-4F60-A92B-E04014C3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41" y="862333"/>
            <a:ext cx="5781106" cy="593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8F694EC-C616-4B96-9110-5C5CB5832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26" y="853708"/>
            <a:ext cx="5727962" cy="59442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3781835" y="6438286"/>
            <a:ext cx="21118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31.08.2022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9800979" y="6438286"/>
            <a:ext cx="21118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06.09.2022</a:t>
            </a:r>
          </a:p>
        </p:txBody>
      </p:sp>
    </p:spTree>
    <p:extLst>
      <p:ext uri="{BB962C8B-B14F-4D97-AF65-F5344CB8AC3E}">
        <p14:creationId xmlns:p14="http://schemas.microsoft.com/office/powerpoint/2010/main" val="23759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Fallzahlanstiege (im Vergleich zur Vorwoche) </a:t>
            </a:r>
            <a:r>
              <a:rPr lang="de-DE" sz="2400" dirty="0">
                <a:latin typeface="Scala Sans OT" panose="020B0504030101020104" pitchFamily="34" charset="0"/>
              </a:rPr>
              <a:t>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523264" y="1303460"/>
            <a:ext cx="83371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Russland: 	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+8%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Anstieg scheint sich abzuschwächen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Ukraine: 	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/>
              <a:t>+41% Fälle </a:t>
            </a:r>
            <a:r>
              <a:rPr lang="de-DE" sz="1400" dirty="0"/>
              <a:t>(WHO 06.09.2022)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/>
              <a:t>+26% Fälle </a:t>
            </a:r>
            <a:r>
              <a:rPr lang="de-DE" sz="1400" dirty="0"/>
              <a:t>(WHO AEM vom 06.09.2020, DS unklar, vermutlich KW35)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/>
              <a:t>+20% Krankenhausbelegung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/>
              <a:t>Testpositivität: 40% PCR,  14% AG Test  </a:t>
            </a:r>
            <a:endParaRPr lang="de-DE" sz="2000" u="sng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B2588A2-DAA5-4DA3-8F74-F702E473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53" y="709370"/>
            <a:ext cx="3625302" cy="287734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F995EF0-6593-446A-BD5C-FFBC23003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894" y="3672302"/>
            <a:ext cx="3587140" cy="293077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30C9FA5-0873-46F0-A8B1-555B653F8AA8}"/>
              </a:ext>
            </a:extLst>
          </p:cNvPr>
          <p:cNvSpPr txBox="1"/>
          <p:nvPr/>
        </p:nvSpPr>
        <p:spPr>
          <a:xfrm>
            <a:off x="10390259" y="6438286"/>
            <a:ext cx="21118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06.09.2022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8F8B736-CBB8-4F54-940B-8096CDFD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34" y="473134"/>
            <a:ext cx="10644861" cy="952388"/>
          </a:xfrm>
        </p:spPr>
        <p:txBody>
          <a:bodyPr/>
          <a:lstStyle/>
          <a:p>
            <a:r>
              <a:rPr lang="en-US" dirty="0"/>
              <a:t>ECDC-Guidance: </a:t>
            </a:r>
            <a:br>
              <a:rPr lang="en-US" dirty="0"/>
            </a:br>
            <a:r>
              <a:rPr lang="en-US" dirty="0"/>
              <a:t>Long-term qualitative scenarios and considerations of their implications for preparedness and response to the COVID-19 pandemic in the EU/EEA – projections till 2032</a:t>
            </a:r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06781-DB5E-40A8-85B3-B53097F8CD9B}"/>
              </a:ext>
            </a:extLst>
          </p:cNvPr>
          <p:cNvSpPr txBox="1"/>
          <p:nvPr/>
        </p:nvSpPr>
        <p:spPr>
          <a:xfrm>
            <a:off x="8790440" y="6552153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Quelle: </a:t>
            </a:r>
            <a:r>
              <a:rPr lang="de-DE" sz="1100" i="1" dirty="0">
                <a:hlinkClick r:id="rId3"/>
              </a:rPr>
              <a:t>ECDC</a:t>
            </a:r>
            <a:r>
              <a:rPr lang="de-DE" sz="1100" i="1" dirty="0"/>
              <a:t> 29.08.2022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CB1640-F63F-482B-8E71-887CBA9BD34C}"/>
              </a:ext>
            </a:extLst>
          </p:cNvPr>
          <p:cNvSpPr txBox="1"/>
          <p:nvPr/>
        </p:nvSpPr>
        <p:spPr>
          <a:xfrm>
            <a:off x="131134" y="2010092"/>
            <a:ext cx="4357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1. Viral properties</a:t>
            </a:r>
            <a:endParaRPr lang="de-DE" dirty="0"/>
          </a:p>
          <a:p>
            <a:r>
              <a:rPr lang="en-US" dirty="0"/>
              <a:t>• Viral evolution</a:t>
            </a:r>
            <a:endParaRPr lang="de-DE" dirty="0"/>
          </a:p>
          <a:p>
            <a:r>
              <a:rPr lang="en-US" dirty="0"/>
              <a:t>• Growth rate</a:t>
            </a:r>
            <a:endParaRPr lang="de-DE" dirty="0"/>
          </a:p>
          <a:p>
            <a:r>
              <a:rPr lang="en-US" dirty="0"/>
              <a:t>• Disease severity (intrinsic)</a:t>
            </a:r>
            <a:endParaRPr lang="de-DE" dirty="0"/>
          </a:p>
          <a:p>
            <a:r>
              <a:rPr lang="en-US" dirty="0"/>
              <a:t>• Seasonality.</a:t>
            </a:r>
          </a:p>
          <a:p>
            <a:pPr lvl="0"/>
            <a:r>
              <a:rPr lang="en-US" b="1" dirty="0"/>
              <a:t>2. Immunology</a:t>
            </a:r>
            <a:endParaRPr lang="de-DE" dirty="0"/>
          </a:p>
          <a:p>
            <a:r>
              <a:rPr lang="en-US" dirty="0"/>
              <a:t>• Immune protection from severe outcomes</a:t>
            </a:r>
            <a:endParaRPr lang="de-DE" dirty="0"/>
          </a:p>
          <a:p>
            <a:r>
              <a:rPr lang="en-US" dirty="0"/>
              <a:t>• Duration of protection.</a:t>
            </a:r>
            <a:endParaRPr lang="de-DE" dirty="0"/>
          </a:p>
          <a:p>
            <a:pPr lvl="0"/>
            <a:r>
              <a:rPr lang="en-US" b="1" dirty="0"/>
              <a:t>3. Societal factors</a:t>
            </a:r>
            <a:endParaRPr lang="de-DE" dirty="0"/>
          </a:p>
          <a:p>
            <a:r>
              <a:rPr lang="en-US" dirty="0"/>
              <a:t>• Societal tolerance for NPI IPC measures</a:t>
            </a:r>
            <a:endParaRPr lang="de-DE" dirty="0"/>
          </a:p>
          <a:p>
            <a:r>
              <a:rPr lang="en-US" dirty="0"/>
              <a:t>• Societal tolerance for the residual risks</a:t>
            </a:r>
          </a:p>
          <a:p>
            <a:r>
              <a:rPr lang="en-US" dirty="0"/>
              <a:t>• Vaccination acceptance</a:t>
            </a:r>
            <a:endParaRPr lang="de-DE" dirty="0"/>
          </a:p>
          <a:p>
            <a:r>
              <a:rPr lang="en-US" dirty="0"/>
              <a:t>• Healthcare system capacities.</a:t>
            </a:r>
            <a:endParaRPr lang="de-DE" dirty="0"/>
          </a:p>
          <a:p>
            <a:pPr lvl="0"/>
            <a:r>
              <a:rPr lang="en-US" b="1" dirty="0"/>
              <a:t>4. Medical interventions</a:t>
            </a:r>
            <a:endParaRPr lang="de-DE" dirty="0"/>
          </a:p>
          <a:p>
            <a:r>
              <a:rPr lang="en-US" dirty="0"/>
              <a:t>• Vaccines</a:t>
            </a:r>
            <a:endParaRPr lang="de-DE" dirty="0"/>
          </a:p>
          <a:p>
            <a:r>
              <a:rPr lang="en-US" dirty="0"/>
              <a:t>• Antiviral medications</a:t>
            </a:r>
            <a:endParaRPr lang="de-DE" dirty="0"/>
          </a:p>
          <a:p>
            <a:r>
              <a:rPr lang="en-US" dirty="0"/>
              <a:t>• Diagnostics.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8B6683-A6F6-42F1-9E21-372E7A773AE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7685" y="2010092"/>
            <a:ext cx="7387622" cy="37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CB1640-F63F-482B-8E71-887CBA9BD34C}"/>
              </a:ext>
            </a:extLst>
          </p:cNvPr>
          <p:cNvSpPr txBox="1"/>
          <p:nvPr/>
        </p:nvSpPr>
        <p:spPr>
          <a:xfrm>
            <a:off x="332510" y="1076399"/>
            <a:ext cx="11234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Comirnaty</a:t>
            </a:r>
            <a:r>
              <a:rPr lang="de-DE" sz="2400" dirty="0"/>
              <a:t> Original/</a:t>
            </a:r>
            <a:r>
              <a:rPr lang="de-DE" sz="2400" dirty="0" err="1"/>
              <a:t>Omicron</a:t>
            </a:r>
            <a:r>
              <a:rPr lang="de-DE" sz="2400" dirty="0"/>
              <a:t> BA.1 and </a:t>
            </a:r>
            <a:r>
              <a:rPr lang="de-DE" sz="2400" dirty="0" err="1"/>
              <a:t>Spikevax</a:t>
            </a:r>
            <a:r>
              <a:rPr lang="de-DE" sz="2400" dirty="0"/>
              <a:t> Bivalent Original/</a:t>
            </a:r>
            <a:r>
              <a:rPr lang="de-DE" sz="2400" dirty="0" err="1"/>
              <a:t>Omicron</a:t>
            </a:r>
            <a:r>
              <a:rPr lang="de-DE" sz="2400" dirty="0"/>
              <a:t> BA.1</a:t>
            </a:r>
          </a:p>
          <a:p>
            <a:endParaRPr lang="de-DE" sz="2400" dirty="0"/>
          </a:p>
          <a:p>
            <a:r>
              <a:rPr lang="en-US" sz="2400" dirty="0" err="1"/>
              <a:t>authorised</a:t>
            </a:r>
            <a:r>
              <a:rPr lang="en-US" sz="2400" dirty="0"/>
              <a:t> for use in people aged 12 years and above who have received at least primary vaccination against COVID-19, </a:t>
            </a:r>
          </a:p>
          <a:p>
            <a:endParaRPr lang="en-US" sz="2400" dirty="0"/>
          </a:p>
          <a:p>
            <a:r>
              <a:rPr lang="en-US" sz="2400" dirty="0"/>
              <a:t>ECDC and EMA advise that these boosters be directed as a priority to people who are more at risk of progressing to severe disease because of certain risk factors. This includes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aged 60 years and above,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immunocompromised, and other vulnerable persons (from 12 years of 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pregnant women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residents and staff in long-term care homes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Healthcare workers may also be considered due to their increased exposure in case of future new waves of SARS-CoV-2 and their key role for well-functioning healthcare systems. 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F8B736-CBB8-4F54-940B-8096CDFD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34" y="164373"/>
            <a:ext cx="10644861" cy="952388"/>
          </a:xfrm>
        </p:spPr>
        <p:txBody>
          <a:bodyPr/>
          <a:lstStyle/>
          <a:p>
            <a:r>
              <a:rPr lang="en-US" dirty="0"/>
              <a:t>EMA and ECDC recommendations on use of adapted vaccines</a:t>
            </a:r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806781-DB5E-40A8-85B3-B53097F8CD9B}"/>
              </a:ext>
            </a:extLst>
          </p:cNvPr>
          <p:cNvSpPr txBox="1"/>
          <p:nvPr/>
        </p:nvSpPr>
        <p:spPr>
          <a:xfrm>
            <a:off x="10555013" y="6537604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Quelle: </a:t>
            </a:r>
            <a:r>
              <a:rPr lang="de-DE" sz="1100" i="1" dirty="0">
                <a:hlinkClick r:id="rId3"/>
              </a:rPr>
              <a:t>ECDC</a:t>
            </a:r>
            <a:r>
              <a:rPr lang="de-DE" sz="1100" i="1" dirty="0"/>
              <a:t> 06.09.2022</a:t>
            </a:r>
          </a:p>
        </p:txBody>
      </p:sp>
    </p:spTree>
    <p:extLst>
      <p:ext uri="{BB962C8B-B14F-4D97-AF65-F5344CB8AC3E}">
        <p14:creationId xmlns:p14="http://schemas.microsoft.com/office/powerpoint/2010/main" val="12110343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Breitbild</PresentationFormat>
  <Paragraphs>162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  <vt:lpstr>ECDC-Guidance:  Long-term qualitative scenarios and considerations of their implications for preparedness and response to the COVID-19 pandemic in the EU/EEA – projections till 2032</vt:lpstr>
      <vt:lpstr>EMA and ECDC recommendations on use of adapted vaccines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1163</cp:revision>
  <dcterms:created xsi:type="dcterms:W3CDTF">2015-11-02T12:29:13Z</dcterms:created>
  <dcterms:modified xsi:type="dcterms:W3CDTF">2022-09-07T09:07:22Z</dcterms:modified>
</cp:coreProperties>
</file>