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800" r:id="rId3"/>
    <p:sldId id="789" r:id="rId4"/>
    <p:sldId id="798" r:id="rId5"/>
    <p:sldId id="797" r:id="rId6"/>
    <p:sldId id="799" r:id="rId7"/>
    <p:sldId id="795" r:id="rId8"/>
    <p:sldId id="796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chholz, Udo" initials="BU" lastIdx="2" clrIdx="0">
    <p:extLst>
      <p:ext uri="{19B8F6BF-5375-455C-9EA6-DF929625EA0E}">
        <p15:presenceInfo xmlns:p15="http://schemas.microsoft.com/office/powerpoint/2012/main" userId="Buchholz, Udo" providerId="None"/>
      </p:ext>
    </p:extLst>
  </p:cmAuthor>
  <p:cmAuthor id="2" name="Lehfeld, Ann-Sophie" initials="AL" lastIdx="4" clrIdx="1">
    <p:extLst>
      <p:ext uri="{19B8F6BF-5375-455C-9EA6-DF929625EA0E}">
        <p15:presenceInfo xmlns:p15="http://schemas.microsoft.com/office/powerpoint/2012/main" userId="Lehfeld, Ann-Sophie" providerId="None"/>
      </p:ext>
    </p:extLst>
  </p:cmAuthor>
  <p:cmAuthor id="3" name="Schulze, Kai" initials="KS" lastIdx="19" clrIdx="2">
    <p:extLst>
      <p:ext uri="{19B8F6BF-5375-455C-9EA6-DF929625EA0E}">
        <p15:presenceInfo xmlns:p15="http://schemas.microsoft.com/office/powerpoint/2012/main" userId="Schulze, Ka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8" autoAdjust="0"/>
    <p:restoredTop sz="96374" autoAdjust="0"/>
  </p:normalViewPr>
  <p:slideViewPr>
    <p:cSldViewPr snapToGrid="0" snapToObjects="1">
      <p:cViewPr varScale="1">
        <p:scale>
          <a:sx n="146" d="100"/>
          <a:sy n="146" d="100"/>
        </p:scale>
        <p:origin x="83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91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13.07.2022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oup.com/cid/advance-article/doi/10.1093/cid/ciac613/665343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edrxiv.org/content/10.1101/2022.05.21.22275368v1.full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504844" cy="1610955"/>
          </a:xfrm>
        </p:spPr>
        <p:txBody>
          <a:bodyPr/>
          <a:lstStyle/>
          <a:p>
            <a:r>
              <a:rPr lang="de-DE" dirty="0"/>
              <a:t>Veränderung der Symptomatik bei den verschiedenen SARS-CoV-2 Varianten</a:t>
            </a:r>
            <a:br>
              <a:rPr lang="de-DE" dirty="0"/>
            </a:br>
            <a:r>
              <a:rPr lang="de-DE" sz="1200" i="1" dirty="0"/>
              <a:t>Ann-Sophie Lehfeld, Barbara Hauer, Silke Buda, Udo Buchholz, Walter Haas </a:t>
            </a:r>
            <a:endParaRPr lang="de-DE" i="1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35413" y="3383279"/>
            <a:ext cx="4503737" cy="324247"/>
          </a:xfrm>
        </p:spPr>
        <p:txBody>
          <a:bodyPr/>
          <a:lstStyle/>
          <a:p>
            <a:r>
              <a:rPr lang="de-DE" dirty="0"/>
              <a:t>7.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78848DF-EB55-4905-86B7-D22A662025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673" y="863303"/>
            <a:ext cx="7269881" cy="3759903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Meldedaten nach IfSG</a:t>
            </a:r>
          </a:p>
          <a:p>
            <a:pPr lvl="1"/>
            <a:r>
              <a:rPr lang="de-DE" sz="1400" dirty="0"/>
              <a:t>Einschluss: symptomatische Fälle</a:t>
            </a:r>
          </a:p>
          <a:p>
            <a:pPr lvl="1"/>
            <a:r>
              <a:rPr lang="de-DE" sz="1400" dirty="0"/>
              <a:t>N = etwa 7.700.000; alle Altersgruppen</a:t>
            </a:r>
          </a:p>
          <a:p>
            <a:r>
              <a:rPr lang="de-DE" dirty="0"/>
              <a:t>COVID-19 </a:t>
            </a:r>
            <a:r>
              <a:rPr lang="de-DE" dirty="0" err="1"/>
              <a:t>Infections</a:t>
            </a:r>
            <a:r>
              <a:rPr lang="de-DE" dirty="0"/>
              <a:t> Survey (CIS) (UK)</a:t>
            </a:r>
            <a:r>
              <a:rPr lang="de-DE" baseline="30000" dirty="0"/>
              <a:t>1</a:t>
            </a:r>
            <a:endParaRPr lang="de-DE" dirty="0"/>
          </a:p>
          <a:p>
            <a:pPr lvl="1"/>
            <a:r>
              <a:rPr lang="de-DE" sz="1400" dirty="0"/>
              <a:t>Zufallsstichprobe (Selbst- (bzw. Eltern-)</a:t>
            </a:r>
            <a:r>
              <a:rPr lang="de-DE" sz="1400" dirty="0" err="1"/>
              <a:t>beprobung</a:t>
            </a:r>
            <a:r>
              <a:rPr lang="de-DE" sz="1400" dirty="0"/>
              <a:t> (Rachen &amp; Nase) + Fragebogen)</a:t>
            </a:r>
          </a:p>
          <a:p>
            <a:pPr lvl="1"/>
            <a:r>
              <a:rPr lang="de-DE" sz="1400" dirty="0"/>
              <a:t>Rekrutierung über Adresslisten und  frühere Umfragen</a:t>
            </a:r>
          </a:p>
          <a:p>
            <a:pPr lvl="1"/>
            <a:r>
              <a:rPr lang="de-DE" sz="1400" dirty="0"/>
              <a:t>Serielle Testung gleicher Personen </a:t>
            </a:r>
          </a:p>
          <a:p>
            <a:pPr lvl="1"/>
            <a:r>
              <a:rPr lang="de-DE" sz="1400" dirty="0"/>
              <a:t>Insgesamt 70.683 PCR-positive Episoden mit Symptomen</a:t>
            </a:r>
          </a:p>
          <a:p>
            <a:pPr lvl="1"/>
            <a:r>
              <a:rPr lang="de-DE" sz="1400" dirty="0"/>
              <a:t>Erwachsene und Kinder ab 2 Jahren</a:t>
            </a:r>
          </a:p>
          <a:p>
            <a:r>
              <a:rPr lang="de-DE" dirty="0"/>
              <a:t>REACT-1 Study (UK)</a:t>
            </a:r>
            <a:r>
              <a:rPr lang="de-DE" baseline="30000" dirty="0"/>
              <a:t>2</a:t>
            </a:r>
          </a:p>
          <a:p>
            <a:pPr lvl="1"/>
            <a:r>
              <a:rPr lang="de-DE" sz="1400" dirty="0"/>
              <a:t>Monatliche Zufallsstichprobe aus nationalem NHS-Patientenregister</a:t>
            </a:r>
          </a:p>
          <a:p>
            <a:pPr lvl="1"/>
            <a:r>
              <a:rPr lang="de-DE" sz="1400" dirty="0"/>
              <a:t>Monatliche Anzahl der PCR-Tests schwankt zwischen 90-180.000</a:t>
            </a:r>
          </a:p>
          <a:p>
            <a:pPr lvl="1"/>
            <a:r>
              <a:rPr lang="de-DE" sz="1400" dirty="0" err="1"/>
              <a:t>Selbstbeprobung</a:t>
            </a:r>
            <a:r>
              <a:rPr lang="de-DE" sz="1400" dirty="0"/>
              <a:t> aus Rachen &amp; Nase, + Fragebogen</a:t>
            </a:r>
          </a:p>
          <a:p>
            <a:pPr lvl="1"/>
            <a:r>
              <a:rPr lang="de-DE" sz="1400" dirty="0"/>
              <a:t>Einschluss 13.134 positiv Getestete (symptomatisch und asymptomatisch)</a:t>
            </a:r>
          </a:p>
          <a:p>
            <a:pPr lvl="1"/>
            <a:r>
              <a:rPr lang="de-DE" sz="1400" dirty="0"/>
              <a:t>Erwachsene, keine Kinder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CC65A62-CC89-4723-AFBD-51AEE7AE3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9012"/>
            <a:ext cx="7983646" cy="714291"/>
          </a:xfrm>
        </p:spPr>
        <p:txBody>
          <a:bodyPr/>
          <a:lstStyle/>
          <a:p>
            <a:r>
              <a:rPr lang="de-DE" dirty="0"/>
              <a:t>Vergleich dreier Datenquellen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E24106B-569C-4C6C-A484-069B3F737058}"/>
              </a:ext>
            </a:extLst>
          </p:cNvPr>
          <p:cNvSpPr txBox="1"/>
          <p:nvPr/>
        </p:nvSpPr>
        <p:spPr>
          <a:xfrm>
            <a:off x="1091380" y="4952222"/>
            <a:ext cx="76497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Quellen: </a:t>
            </a:r>
            <a:r>
              <a:rPr lang="de-DE" sz="700" baseline="30000" dirty="0"/>
              <a:t>1</a:t>
            </a:r>
            <a:r>
              <a:rPr lang="de-DE" sz="700" dirty="0"/>
              <a:t> </a:t>
            </a:r>
            <a:r>
              <a:rPr lang="de-DE" sz="7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https://academic.oup.com/cid/advance-article/doi/10.1093/cid/ciac613/6653436</a:t>
            </a:r>
            <a:r>
              <a:rPr lang="de-DE" sz="700" dirty="0"/>
              <a:t>; </a:t>
            </a:r>
            <a:r>
              <a:rPr lang="de-DE" sz="700" baseline="30000" dirty="0"/>
              <a:t>2</a:t>
            </a:r>
            <a:r>
              <a:rPr lang="de-DE" sz="700" dirty="0">
                <a:solidFill>
                  <a:srgbClr val="FF0000"/>
                </a:solidFill>
              </a:rPr>
              <a:t> </a:t>
            </a:r>
            <a:r>
              <a:rPr lang="de-DE" sz="7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https://www.medrxiv.org/content/10.1101/2022.05.21.22275368v1.full.pdf</a:t>
            </a:r>
            <a:r>
              <a:rPr lang="de-DE" sz="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405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8B0CD84-376E-47E9-BF7F-319C528B91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7120" y="1283767"/>
            <a:ext cx="2421046" cy="2667747"/>
          </a:xfrm>
        </p:spPr>
        <p:txBody>
          <a:bodyPr>
            <a:normAutofit fontScale="92500"/>
          </a:bodyPr>
          <a:lstStyle/>
          <a:p>
            <a:r>
              <a:rPr lang="de-DE" sz="1200" dirty="0"/>
              <a:t>deutlicher Anstieg an Halsschmerzen mit Beginn Omikron</a:t>
            </a:r>
          </a:p>
          <a:p>
            <a:r>
              <a:rPr lang="de-DE" sz="1200" dirty="0"/>
              <a:t>Husten, Schnupfen seit Beginn der Pandemie ansteigend</a:t>
            </a:r>
          </a:p>
          <a:p>
            <a:r>
              <a:rPr lang="de-DE" sz="1200" dirty="0"/>
              <a:t>Fieber: Zwischen-Hoch während Alpha, Wiederanstieg bei Omikron</a:t>
            </a:r>
          </a:p>
          <a:p>
            <a:r>
              <a:rPr lang="de-DE" sz="1200" dirty="0"/>
              <a:t>Durchfall und Dyspnoe ebenfalls ansteigend</a:t>
            </a:r>
          </a:p>
          <a:p>
            <a:r>
              <a:rPr lang="de-DE" sz="1200" dirty="0"/>
              <a:t>Pneumonie rückläufig</a:t>
            </a:r>
          </a:p>
          <a:p>
            <a:r>
              <a:rPr lang="de-DE" sz="1200" dirty="0"/>
              <a:t>deutlicher Rückgang an </a:t>
            </a:r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Geruchs- und Geschmacksverlust</a:t>
            </a:r>
            <a:r>
              <a:rPr lang="de-DE" sz="1200" dirty="0"/>
              <a:t> seit Übergang zu Omikron </a:t>
            </a:r>
            <a:br>
              <a:rPr lang="de-DE" sz="1200" dirty="0"/>
            </a:br>
            <a:r>
              <a:rPr lang="de-DE" sz="1200" dirty="0"/>
              <a:t>(bei etwa &lt; 10%)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4C3D379-92CC-4B29-ADFC-3EF687970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2299"/>
            <a:ext cx="6487120" cy="432042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FE902DB-687B-4DAC-B99B-48E10710BA51}"/>
              </a:ext>
            </a:extLst>
          </p:cNvPr>
          <p:cNvSpPr/>
          <p:nvPr/>
        </p:nvSpPr>
        <p:spPr>
          <a:xfrm>
            <a:off x="110939" y="3370549"/>
            <a:ext cx="3232150" cy="11684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D86BD3F-D6CB-4561-A1BF-6534BC842AE6}"/>
              </a:ext>
            </a:extLst>
          </p:cNvPr>
          <p:cNvSpPr txBox="1"/>
          <p:nvPr/>
        </p:nvSpPr>
        <p:spPr>
          <a:xfrm>
            <a:off x="342899" y="103642"/>
            <a:ext cx="6867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Meldefälle: </a:t>
            </a:r>
            <a:r>
              <a:rPr lang="de-DE" dirty="0"/>
              <a:t>Verlauf Anteil von Symptomen bei </a:t>
            </a:r>
            <a:r>
              <a:rPr lang="de-DE" b="1" dirty="0"/>
              <a:t>symptomatischen</a:t>
            </a:r>
            <a:r>
              <a:rPr lang="de-DE" dirty="0"/>
              <a:t> Fällen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38256A-6D16-4EE6-A34F-E50A6F9B2D66}"/>
              </a:ext>
            </a:extLst>
          </p:cNvPr>
          <p:cNvSpPr txBox="1"/>
          <p:nvPr/>
        </p:nvSpPr>
        <p:spPr>
          <a:xfrm>
            <a:off x="342900" y="327553"/>
            <a:ext cx="2421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unterschiedliche Y-Skala!</a:t>
            </a:r>
          </a:p>
        </p:txBody>
      </p:sp>
    </p:spTree>
    <p:extLst>
      <p:ext uri="{BB962C8B-B14F-4D97-AF65-F5344CB8AC3E}">
        <p14:creationId xmlns:p14="http://schemas.microsoft.com/office/powerpoint/2010/main" val="220816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EF9D929F-D331-4CD8-90AC-5371EB8160B1}"/>
              </a:ext>
            </a:extLst>
          </p:cNvPr>
          <p:cNvSpPr txBox="1"/>
          <p:nvPr/>
        </p:nvSpPr>
        <p:spPr>
          <a:xfrm>
            <a:off x="117352" y="384394"/>
            <a:ext cx="201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Geruchs-/Geschmacksverlust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41E79E7-6DFB-43B2-9B30-0475DABB9C84}"/>
              </a:ext>
            </a:extLst>
          </p:cNvPr>
          <p:cNvSpPr txBox="1"/>
          <p:nvPr/>
        </p:nvSpPr>
        <p:spPr>
          <a:xfrm>
            <a:off x="119381" y="2740049"/>
            <a:ext cx="3510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Okt 2020 – August 2022 (KW 40/20-33/22) nach AG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F3BB7E9-9EDF-427C-BC88-77C413508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8" t="6975"/>
          <a:stretch/>
        </p:blipFill>
        <p:spPr>
          <a:xfrm>
            <a:off x="5654358" y="2993965"/>
            <a:ext cx="2718773" cy="198876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8F5306C1-9CD3-4833-93FE-256A4D8E52AF}"/>
              </a:ext>
            </a:extLst>
          </p:cNvPr>
          <p:cNvSpPr txBox="1"/>
          <p:nvPr/>
        </p:nvSpPr>
        <p:spPr>
          <a:xfrm>
            <a:off x="95101" y="16547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/>
                </a:solidFill>
              </a:rPr>
              <a:t>Meldedaten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92CACCE-49AC-4202-83E6-39D5ED8CD8FB}"/>
              </a:ext>
            </a:extLst>
          </p:cNvPr>
          <p:cNvSpPr txBox="1"/>
          <p:nvPr/>
        </p:nvSpPr>
        <p:spPr>
          <a:xfrm>
            <a:off x="5776816" y="2475503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/>
                </a:solidFill>
              </a:rPr>
              <a:t>CIS (UK)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982FAD1-2299-4C0D-B383-019E52125C1E}"/>
              </a:ext>
            </a:extLst>
          </p:cNvPr>
          <p:cNvSpPr txBox="1"/>
          <p:nvPr/>
        </p:nvSpPr>
        <p:spPr>
          <a:xfrm>
            <a:off x="5622033" y="261583"/>
            <a:ext cx="230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/>
                </a:solidFill>
              </a:rPr>
              <a:t>REACT-1 (UK)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145AD11-1502-4DDD-BBA9-D4228A4CC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033" y="645013"/>
            <a:ext cx="2907036" cy="174422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7DF42A8-660A-4855-A619-766627ECD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69" y="645013"/>
            <a:ext cx="4115581" cy="209503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B23CAAE-794E-44C7-BA0B-65DFD5883E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54" y="3000668"/>
            <a:ext cx="4001448" cy="198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81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EF9D929F-D331-4CD8-90AC-5371EB8160B1}"/>
              </a:ext>
            </a:extLst>
          </p:cNvPr>
          <p:cNvSpPr txBox="1"/>
          <p:nvPr/>
        </p:nvSpPr>
        <p:spPr>
          <a:xfrm>
            <a:off x="168304" y="347488"/>
            <a:ext cx="201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Halsschmerzen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F5306C1-9CD3-4833-93FE-256A4D8E52AF}"/>
              </a:ext>
            </a:extLst>
          </p:cNvPr>
          <p:cNvSpPr txBox="1"/>
          <p:nvPr/>
        </p:nvSpPr>
        <p:spPr>
          <a:xfrm>
            <a:off x="95101" y="16547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/>
                </a:solidFill>
              </a:rPr>
              <a:t>Meldedaten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982FAD1-2299-4C0D-B383-019E52125C1E}"/>
              </a:ext>
            </a:extLst>
          </p:cNvPr>
          <p:cNvSpPr txBox="1"/>
          <p:nvPr/>
        </p:nvSpPr>
        <p:spPr>
          <a:xfrm>
            <a:off x="5322199" y="249228"/>
            <a:ext cx="230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/>
                </a:solidFill>
              </a:rPr>
              <a:t>REACT-1 (UK)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E91F7AFE-AA2A-4E85-90FC-17CA68E8C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532" y="558455"/>
            <a:ext cx="3035686" cy="182141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8F0FA12-8552-4DD6-B471-A0AE58695C10}"/>
              </a:ext>
            </a:extLst>
          </p:cNvPr>
          <p:cNvSpPr txBox="1"/>
          <p:nvPr/>
        </p:nvSpPr>
        <p:spPr>
          <a:xfrm>
            <a:off x="5465618" y="2394301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/>
                </a:solidFill>
              </a:rPr>
              <a:t>CIS (UK)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60E5293-601C-4B2D-9DEA-0E29EC234B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07"/>
          <a:stretch/>
        </p:blipFill>
        <p:spPr>
          <a:xfrm>
            <a:off x="5465618" y="2763633"/>
            <a:ext cx="2910071" cy="208105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310BE99-C1D6-4297-BAB9-137BC44EC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37" y="639795"/>
            <a:ext cx="3591331" cy="1826101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A705945-02A5-4ADF-AD63-23CA5F79CC76}"/>
              </a:ext>
            </a:extLst>
          </p:cNvPr>
          <p:cNvSpPr txBox="1"/>
          <p:nvPr/>
        </p:nvSpPr>
        <p:spPr>
          <a:xfrm>
            <a:off x="168303" y="2550647"/>
            <a:ext cx="3510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Okt 2020 – August 2022 (KW 40/20-33/22) nach AG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EA274E2-E5D5-4CEC-BC5A-24EA53DF4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02" y="2771695"/>
            <a:ext cx="4805277" cy="219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2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EF9D929F-D331-4CD8-90AC-5371EB8160B1}"/>
              </a:ext>
            </a:extLst>
          </p:cNvPr>
          <p:cNvSpPr txBox="1"/>
          <p:nvPr/>
        </p:nvSpPr>
        <p:spPr>
          <a:xfrm>
            <a:off x="168304" y="333929"/>
            <a:ext cx="201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Husten und Fieber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F5306C1-9CD3-4833-93FE-256A4D8E52AF}"/>
              </a:ext>
            </a:extLst>
          </p:cNvPr>
          <p:cNvSpPr txBox="1"/>
          <p:nvPr/>
        </p:nvSpPr>
        <p:spPr>
          <a:xfrm>
            <a:off x="95101" y="16547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/>
                </a:solidFill>
              </a:rPr>
              <a:t>Meldedaten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92CACCE-49AC-4202-83E6-39D5ED8CD8FB}"/>
              </a:ext>
            </a:extLst>
          </p:cNvPr>
          <p:cNvSpPr txBox="1"/>
          <p:nvPr/>
        </p:nvSpPr>
        <p:spPr>
          <a:xfrm>
            <a:off x="5482977" y="2550827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/>
                </a:solidFill>
              </a:rPr>
              <a:t>CIS (UK)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982FAD1-2299-4C0D-B383-019E52125C1E}"/>
              </a:ext>
            </a:extLst>
          </p:cNvPr>
          <p:cNvSpPr txBox="1"/>
          <p:nvPr/>
        </p:nvSpPr>
        <p:spPr>
          <a:xfrm>
            <a:off x="5407712" y="273949"/>
            <a:ext cx="230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/>
                </a:solidFill>
              </a:rPr>
              <a:t>REACT- 1 (UK)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91C0A5C-A98C-4236-B1CB-0D3242E034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5" t="7134"/>
          <a:stretch/>
        </p:blipFill>
        <p:spPr>
          <a:xfrm>
            <a:off x="5435374" y="2906430"/>
            <a:ext cx="2907369" cy="216268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B23F118-71C8-4F22-81CF-C7DF96460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712" y="559169"/>
            <a:ext cx="3319429" cy="199165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3EE01FE-8581-466E-B410-481F32DF1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04" y="572611"/>
            <a:ext cx="4109872" cy="196331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36A0E59-3AC6-44BF-BD58-90F5DDD92AD6}"/>
              </a:ext>
            </a:extLst>
          </p:cNvPr>
          <p:cNvSpPr txBox="1"/>
          <p:nvPr/>
        </p:nvSpPr>
        <p:spPr>
          <a:xfrm>
            <a:off x="119381" y="2634780"/>
            <a:ext cx="3510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Okt 2020 – August 2022 (KW 40/20-33/22) nach AG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1B971F8-B71E-4106-8343-6EDDCF7FA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04" y="2888696"/>
            <a:ext cx="4553157" cy="208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59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2BE1F33-0CDE-46E3-AC06-85EBDC3776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1852458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Größtenteils übereinstimmende Ergebnisse in allen drei Erhebungssystemen</a:t>
            </a:r>
          </a:p>
          <a:p>
            <a:pPr lvl="1"/>
            <a:r>
              <a:rPr lang="de-DE" dirty="0"/>
              <a:t>Gegenseitige Validierung durch unterschiedliche Methodik</a:t>
            </a:r>
          </a:p>
          <a:p>
            <a:r>
              <a:rPr lang="de-DE" dirty="0"/>
              <a:t>Veränderte Symptomatik von Variante zu Variante und unterschiedliche Profile in verschiedenen AG</a:t>
            </a:r>
          </a:p>
          <a:p>
            <a:pPr lvl="1"/>
            <a:r>
              <a:rPr lang="de-DE" dirty="0"/>
              <a:t>Besonders starke Änderungen seit Omikron</a:t>
            </a:r>
          </a:p>
          <a:p>
            <a:r>
              <a:rPr lang="de-DE" dirty="0"/>
              <a:t>Omikron:</a:t>
            </a:r>
          </a:p>
          <a:p>
            <a:pPr lvl="1"/>
            <a:r>
              <a:rPr lang="de-DE" dirty="0"/>
              <a:t>etwa 2-3-fache Abnahme von Geruchs- und Geschmacksverlust </a:t>
            </a:r>
          </a:p>
          <a:p>
            <a:pPr lvl="1"/>
            <a:r>
              <a:rPr lang="de-DE" dirty="0"/>
              <a:t>Deutliche Zunahme von Erkältungs- und grippeähnlichen Symptomen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EEFE5D3-E4FC-475A-801A-DFC952B98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</p:spTree>
    <p:extLst>
      <p:ext uri="{BB962C8B-B14F-4D97-AF65-F5344CB8AC3E}">
        <p14:creationId xmlns:p14="http://schemas.microsoft.com/office/powerpoint/2010/main" val="2705276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A68A96F-91F1-4E8D-9E04-40C4344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" y="-41121"/>
            <a:ext cx="7983646" cy="714291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de-DE" sz="1800" b="0" dirty="0">
                <a:solidFill>
                  <a:prstClr val="black"/>
                </a:solidFill>
                <a:ea typeface="+mn-ea"/>
                <a:cs typeface="+mn-cs"/>
              </a:rPr>
              <a:t>Symptomatik bei symptomatischen Fällen nach AG und Phase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A51E904-8F47-4B56-9947-696112E6A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879"/>
            <a:ext cx="9144000" cy="423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39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Bildschirmpräsentation (16:9)</PresentationFormat>
  <Paragraphs>52</Paragraphs>
  <Slides>8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ＭＳ 明朝</vt:lpstr>
      <vt:lpstr>Wingdings</vt:lpstr>
      <vt:lpstr>Office-Design</vt:lpstr>
      <vt:lpstr>Veränderung der Symptomatik bei den verschiedenen SARS-CoV-2 Varianten Ann-Sophie Lehfeld, Barbara Hauer, Silke Buda, Udo Buchholz, Walter Haas </vt:lpstr>
      <vt:lpstr>Vergleich dreier Datenquellen</vt:lpstr>
      <vt:lpstr>PowerPoint-Präsentation</vt:lpstr>
      <vt:lpstr>PowerPoint-Präsentation</vt:lpstr>
      <vt:lpstr>PowerPoint-Präsentation</vt:lpstr>
      <vt:lpstr>PowerPoint-Präsentation</vt:lpstr>
      <vt:lpstr>Zusammenfassung</vt:lpstr>
      <vt:lpstr>Symptomatik bei symptomatischen Fällen nach AG und Phase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Buchholz, Udo</cp:lastModifiedBy>
  <cp:revision>780</cp:revision>
  <dcterms:created xsi:type="dcterms:W3CDTF">2015-11-02T12:29:13Z</dcterms:created>
  <dcterms:modified xsi:type="dcterms:W3CDTF">2022-09-07T08:46:24Z</dcterms:modified>
</cp:coreProperties>
</file>