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63" r:id="rId6"/>
    <p:sldId id="264" r:id="rId7"/>
    <p:sldId id="265" r:id="rId8"/>
    <p:sldId id="260" r:id="rId9"/>
  </p:sldIdLst>
  <p:sldSz cx="12192000" cy="6858000"/>
  <p:notesSz cx="6858000" cy="9144000"/>
  <p:custDataLst>
    <p:tags r:id="rId10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713C54-EC47-485B-B820-0BF316385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EDE9220-7F9A-4360-8831-4E9C85E9B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10CFFE-00BB-46DC-BF8B-BC7FF419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5B3413-7F56-4C96-BE70-459EC17A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FDD4C3-4F64-45BF-9088-937B6761F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27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5B6C70-A0F4-4667-9B90-64B019594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96C9696-AAD4-44D6-B957-8C04FDAAB6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B0DF1B-910F-4768-A824-55C4038FE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C665D5-FC83-4CE4-B996-64187DAFE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F08BCD-59E9-4C8E-B088-6782D78F2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760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318B984-352E-4572-A7CA-A2DA91A4B9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495340-FE69-4B3A-A311-FE8729169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1F8719-F288-431E-A16E-A8F2FD9C6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942177-2138-4D75-B2BE-0DF9B5793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41D48B-246E-4A1E-88E4-284ED08B2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714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5409B1-D14A-4DD6-9609-FFBCAA1EE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554C45-231B-434D-A265-E28102E1D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1AF707-17F3-4FDD-BCF9-4CF01CE24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48C856-295F-42B4-A4A4-1AB5DCDE0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88C51D-B723-4E58-805D-ECC02B0C3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80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0596E-D9E7-4B0E-8557-FD0B5E469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2BC267-E168-44E2-B80A-FD9D0FD52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6BD3AF9-9DB9-4A52-A180-CD2778ED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957A05-C3B0-4477-B692-2C959AC8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A8F128-755D-44B3-9298-CB36467D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573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87CAD-7233-4E87-A884-6324CB1E5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C7B8B9-A79D-48F1-9757-246E69ECBE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518D06A-B550-4A0C-8A5F-DD64BA341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A04B401-6362-44A9-93BC-A8992527F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C56E00-8EFB-44E0-8EB7-3EE9674B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63C44E-8ED7-43D2-8713-9D9CFFBC6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6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3B347-B8BD-43C7-8411-CC6959203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80CE7A3-EC0A-46C8-8905-6705FA894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EC7D06-BACD-43D9-B842-62AAE6969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56B1769-6267-46AB-A672-255B081D6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F92DE31-0964-4F05-8865-784D033EAA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908BD2-24F1-49F0-A5D0-79B65B99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17C7D3A-96CD-4889-A318-FFC81D8E7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79FA0BB-46E0-4A8F-A2D9-18D083ED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3718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762C79-2AF0-48AF-B727-C806FDFC7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A28F0CD-1BFC-403F-B38E-B442608FE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7AC173A-F51A-4E24-B042-FDB262376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2785477-C919-4E30-8A59-82BD7119F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9923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BEE97E0-8C16-4ADC-93D0-1543803A3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F34D265-12D3-4235-B485-23970584A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9765040-863E-410B-967D-9663950D6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4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1AB405-96A7-4BAF-B44E-B750C27E8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C71045-3BAA-4846-991F-74D2B1E07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709FB78-956D-47D2-B149-830ED1628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68DB62-2ED0-43D2-8D80-EF3A3B13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0DC730-BD85-4794-A9EC-27226592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53ACF2-3845-435F-87EB-BA6E777CC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86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2E4CAF-9D6E-4598-A6C4-52F51A59F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BDE151D-E3C3-4048-8EED-1D614E434F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812D1-FE99-4C4D-9690-33ECA3D70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DAF349-FAA1-4E87-806F-3CFB139B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14C1A43-DC63-4A5B-BBF1-0938621D2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0E0EAB-978C-45F6-96BD-C18F7A8C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89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1A16A96-C90B-453F-B87B-C884994A5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6ABF99-71E4-4792-86B7-F71A533CF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CD9EAA-A513-4DD2-8097-989CFBCEC1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48A0-AB0B-45FD-BCF5-9A3FFAF3A249}" type="datetimeFigureOut">
              <a:rPr lang="de-DE" smtClean="0"/>
              <a:t>07.09.2022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686D1D-EB75-4B6C-810F-E149FA3C64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A55950-FDC2-4090-BD83-5A17F11C28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3BBF3-ADED-4A70-821E-CAF6324504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566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rki.local/display/FG32/Pandemieradar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860EF-3540-4FAD-9D15-10347BFE40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Pandemie-Radar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4A7318-0A0E-4958-9852-739E2F9311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Stand 07.09.22</a:t>
            </a:r>
          </a:p>
          <a:p>
            <a:endParaRPr lang="de-DE" dirty="0"/>
          </a:p>
          <a:p>
            <a:r>
              <a:rPr lang="de-DE" dirty="0"/>
              <a:t>Siehe auch: </a:t>
            </a:r>
            <a:r>
              <a:rPr lang="de-DE" dirty="0">
                <a:hlinkClick r:id="rId3"/>
              </a:rPr>
              <a:t>https://confluence.rki.local/display/FG32/Pandemieradar</a:t>
            </a:r>
            <a:r>
              <a:rPr lang="de-DE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8447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52F2D3-4A46-4BF6-98D1-6E262DE3F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Notwendige Schritte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537B2138-8C36-4061-BB19-C65883812A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06220"/>
            <a:ext cx="10515600" cy="2790148"/>
          </a:xfrm>
        </p:spPr>
      </p:pic>
    </p:spTree>
    <p:extLst>
      <p:ext uri="{BB962C8B-B14F-4D97-AF65-F5344CB8AC3E}">
        <p14:creationId xmlns:p14="http://schemas.microsoft.com/office/powerpoint/2010/main" val="766786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0D94B9C-2C1D-4651-A784-65259FCEE4D4}"/>
              </a:ext>
            </a:extLst>
          </p:cNvPr>
          <p:cNvSpPr txBox="1"/>
          <p:nvPr/>
        </p:nvSpPr>
        <p:spPr>
          <a:xfrm>
            <a:off x="873163" y="480870"/>
            <a:ext cx="10068560" cy="610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>
                <a:latin typeface="+mj-lt"/>
                <a:ea typeface="+mj-ea"/>
                <a:cs typeface="+mj-cs"/>
              </a:rPr>
              <a:t>Viruslast im Abwasser</a:t>
            </a:r>
          </a:p>
          <a:p>
            <a:endParaRPr lang="de-DE" dirty="0"/>
          </a:p>
          <a:p>
            <a:pPr>
              <a:lnSpc>
                <a:spcPct val="70000"/>
              </a:lnSpc>
              <a:spcBef>
                <a:spcPts val="1000"/>
              </a:spcBef>
            </a:pPr>
            <a:r>
              <a:rPr lang="de-DE" sz="2400" b="1" dirty="0"/>
              <a:t>Aktueller Stand: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/>
              <a:t>Konzept Datenfluss (Stand Freitag 2.9.): Klärwerk </a:t>
            </a:r>
            <a:r>
              <a:rPr lang="de-DE" dirty="0">
                <a:sym typeface="Wingdings" panose="05000000000000000000" pitchFamily="2" charset="2"/>
              </a:rPr>
              <a:t> Landesumweltbehörde  UBA (dafür gibt es ein bestehendes System, UBA macht Qualitätskontrolle und Normalisierung der Daten)  RKI (macht Trendberechnung und Veröffentlichung)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 Starke Rolle des UBA inkl. Qualitätskontrolle und Vereinheitlichung der Daten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Problem: UBA hat keinen Erlass dazu vom BMUV erhalten. Bisher noch keine Nachricht, ob BMG diesen Weg gehen möchte (war aber recht positiv gestimmt)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Aktuell könnten ca. 90 Klärwerke Daten liefern, aber: Datenweitergabe ist freiwillig, viele dieser Daten gehören zu Forschungsprojekten</a:t>
            </a:r>
          </a:p>
          <a:p>
            <a:endParaRPr lang="de-DE" dirty="0">
              <a:sym typeface="Wingdings" panose="05000000000000000000" pitchFamily="2" charset="2"/>
            </a:endParaRPr>
          </a:p>
          <a:p>
            <a:pPr>
              <a:lnSpc>
                <a:spcPct val="70000"/>
              </a:lnSpc>
              <a:spcBef>
                <a:spcPts val="1000"/>
              </a:spcBef>
            </a:pPr>
            <a:r>
              <a:rPr lang="de-DE" sz="2400" b="1" dirty="0">
                <a:sym typeface="Wingdings" panose="05000000000000000000" pitchFamily="2" charset="2"/>
              </a:rPr>
              <a:t>In Umsetzung/Nächste Schritte: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Klärung technischer Details  Treffen der IT-Experten von UBA und RKI soll zeitnah stattfinden, um Übertragungswege und Formate etc. zu klären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Technische Leitfäden (Probenahme und Analytik) sollen bis Ende der Woche fertig sein (aktuell in Arbeit beim UBA).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Datenberechnung möglich, wenn normalisierte und auf Qualität geprüfte Daten vorliegen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Verfügbarkeit historischer Daten (vergangener Monate) für Wochenbericht klären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12415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C2DC40-E09B-41F1-9B02-4DD02A5F0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Bettenbelegung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7018FF-A1FD-4776-AD51-9C8078E3F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dirty="0"/>
              <a:t>Aktueller Stand:</a:t>
            </a:r>
          </a:p>
          <a:p>
            <a:r>
              <a:rPr lang="de-DE" dirty="0"/>
              <a:t>Kann über den </a:t>
            </a:r>
            <a:r>
              <a:rPr lang="de-DE" dirty="0" err="1"/>
              <a:t>Konfort</a:t>
            </a:r>
            <a:r>
              <a:rPr lang="de-DE" dirty="0"/>
              <a:t>-Client durch die Krankenhäuser erhoben werden (~300 von ~2000)</a:t>
            </a:r>
          </a:p>
          <a:p>
            <a:r>
              <a:rPr lang="de-DE" dirty="0"/>
              <a:t>Welche Kennzahlen sollen im Trendbericht abgebildet werden?</a:t>
            </a:r>
          </a:p>
          <a:p>
            <a:r>
              <a:rPr lang="de-DE" dirty="0"/>
              <a:t>Warten auf Daten, voraussichtlich Ende des Monats verfügbar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r>
              <a:rPr lang="de-DE" b="1" dirty="0"/>
              <a:t>In Umsetzung/Nächste Schritte: </a:t>
            </a:r>
            <a:r>
              <a:rPr lang="de-DE" dirty="0"/>
              <a:t>wenn Daten verfügbar sind</a:t>
            </a:r>
          </a:p>
          <a:p>
            <a:r>
              <a:rPr lang="de-DE" dirty="0"/>
              <a:t>Wie können diese verarbeitet werden?</a:t>
            </a:r>
          </a:p>
          <a:p>
            <a:r>
              <a:rPr lang="de-DE" dirty="0"/>
              <a:t>Wie ist die Datenqualität?</a:t>
            </a:r>
          </a:p>
          <a:p>
            <a:r>
              <a:rPr lang="de-DE" dirty="0"/>
              <a:t>Wie sollen die Werte angezeigt werden? Gemessener Wert, Veränderung des Messwertes, …</a:t>
            </a:r>
          </a:p>
          <a:p>
            <a:pPr marL="0" indent="0">
              <a:buNone/>
            </a:pPr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1359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CA98EC-F35A-47BB-B2F7-3246C22A6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Dynamik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14B37CA3-B1B3-47E0-994E-3864E09987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643" y="1825625"/>
            <a:ext cx="5826713" cy="4351338"/>
          </a:xfrm>
        </p:spPr>
      </p:pic>
    </p:spTree>
    <p:extLst>
      <p:ext uri="{BB962C8B-B14F-4D97-AF65-F5344CB8AC3E}">
        <p14:creationId xmlns:p14="http://schemas.microsoft.com/office/powerpoint/2010/main" val="580599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F49D2A-9CF4-41BA-88A1-512C8C68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Schwere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81680BA4-0D9E-4058-A799-B2C2A6D90E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116" y="1825625"/>
            <a:ext cx="7365768" cy="4351338"/>
          </a:xfrm>
        </p:spPr>
      </p:pic>
    </p:spTree>
    <p:extLst>
      <p:ext uri="{BB962C8B-B14F-4D97-AF65-F5344CB8AC3E}">
        <p14:creationId xmlns:p14="http://schemas.microsoft.com/office/powerpoint/2010/main" val="1236883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458A17-E7E6-432F-BD8A-CE71366A9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6E6D67D8-7CC4-4E03-8EDF-9EBF25689E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32" y="1542769"/>
            <a:ext cx="5538936" cy="4726473"/>
          </a:xfrm>
        </p:spPr>
      </p:pic>
    </p:spTree>
    <p:extLst>
      <p:ext uri="{BB962C8B-B14F-4D97-AF65-F5344CB8AC3E}">
        <p14:creationId xmlns:p14="http://schemas.microsoft.com/office/powerpoint/2010/main" val="365419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B22CC2-FC92-4C2F-9C2F-A855D64E6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Covid</a:t>
            </a:r>
            <a:r>
              <a:rPr lang="de-DE" dirty="0"/>
              <a:t>-SARI-Inzidenz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7DC735-393D-49B3-AE60-44FEC5EE5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Aktuell: </a:t>
            </a:r>
          </a:p>
          <a:p>
            <a:r>
              <a:rPr lang="de-DE" dirty="0"/>
              <a:t>COVID-ARE-Konsultationsinzidenz aus dem SEED-System (wöchentlicher Wert)</a:t>
            </a:r>
            <a:r>
              <a:rPr lang="de-DE" b="1" dirty="0"/>
              <a:t> </a:t>
            </a:r>
            <a:r>
              <a:rPr lang="de-DE" dirty="0"/>
              <a:t>+ COVID-SARI Hospitalisierungsinzidenz aus dem ICOSARI-Sentinel (wöchentlicher Wert) sind bereits im Wochenbericht integriert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b="1" dirty="0"/>
              <a:t>In Umsetzung/Nächste Schritte:</a:t>
            </a:r>
          </a:p>
          <a:p>
            <a:r>
              <a:rPr lang="de-DE" dirty="0"/>
              <a:t>Bereitstellung der zugrundeliegenden Daten als Open Data</a:t>
            </a:r>
          </a:p>
          <a:p>
            <a:endParaRPr lang="de-DE" b="1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11718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Breitbild</PresentationFormat>
  <Paragraphs>37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</vt:lpstr>
      <vt:lpstr>Pandemie-Radar</vt:lpstr>
      <vt:lpstr>Notwendige Schritte</vt:lpstr>
      <vt:lpstr>PowerPoint-Präsentation</vt:lpstr>
      <vt:lpstr>Bettenbelegung</vt:lpstr>
      <vt:lpstr>Dynamik</vt:lpstr>
      <vt:lpstr>Schwere</vt:lpstr>
      <vt:lpstr>Weitere</vt:lpstr>
      <vt:lpstr>Covid-SARI-Inzidenz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Beneragama, Miriam</dc:creator>
  <cp:lastModifiedBy>Schumacher, Jakob</cp:lastModifiedBy>
  <cp:revision>44</cp:revision>
  <dcterms:created xsi:type="dcterms:W3CDTF">2022-09-06T10:21:56Z</dcterms:created>
  <dcterms:modified xsi:type="dcterms:W3CDTF">2022-09-07T11:43:31Z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3B220731-839A-48D1-B445-C6974FF7AA0C</vt:lpwstr>
  </property>
  <property fmtid="{D5CDD505-2E9C-101B-9397-08002B2CF9AE}" pid="3" name="ArticulatePath">
    <vt:lpwstr>meeting_070922</vt:lpwstr>
  </property>
</Properties>
</file>