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2" r:id="rId2"/>
    <p:sldId id="695" r:id="rId3"/>
    <p:sldId id="776" r:id="rId4"/>
    <p:sldId id="671" r:id="rId5"/>
    <p:sldId id="773" r:id="rId6"/>
    <p:sldId id="771" r:id="rId7"/>
    <p:sldId id="769" r:id="rId8"/>
    <p:sldId id="775" r:id="rId9"/>
    <p:sldId id="772" r:id="rId10"/>
    <p:sldId id="777" r:id="rId11"/>
    <p:sldId id="659" r:id="rId12"/>
    <p:sldId id="672" r:id="rId13"/>
    <p:sldId id="657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eidt-Nave, Christa" initials="CSN" lastIdx="2" clrIdx="0">
    <p:extLst>
      <p:ext uri="{19B8F6BF-5375-455C-9EA6-DF929625EA0E}">
        <p15:presenceInfo xmlns:p15="http://schemas.microsoft.com/office/powerpoint/2012/main" userId="Scheidt-Nave, Chris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84444" autoAdjust="0"/>
  </p:normalViewPr>
  <p:slideViewPr>
    <p:cSldViewPr snapToGrid="0">
      <p:cViewPr varScale="1">
        <p:scale>
          <a:sx n="84" d="100"/>
          <a:sy n="84" d="100"/>
        </p:scale>
        <p:origin x="15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8ED09-C620-4DC4-AEBB-2103CAA67739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301B7-D35C-4239-87BD-66207382E6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55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175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301B7-D35C-4239-87BD-66207382E61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393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301B7-D35C-4239-87BD-66207382E61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681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301B7-D35C-4239-87BD-66207382E61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609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Mapping-Ansatz </a:t>
            </a:r>
            <a:r>
              <a:rPr lang="de-DE" dirty="0">
                <a:sym typeface="Wingdings" panose="05000000000000000000" pitchFamily="2" charset="2"/>
              </a:rPr>
              <a:t> Visualisierung</a:t>
            </a:r>
            <a:endParaRPr lang="de-DE" dirty="0"/>
          </a:p>
          <a:p>
            <a:r>
              <a:rPr lang="de-DE" dirty="0"/>
              <a:t>Als Grundlage für Vertiefung und Fokussierung auf Studienbedarf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301B7-D35C-4239-87BD-66207382E61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10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highlight>
                  <a:srgbClr val="FFFF00"/>
                </a:highlight>
              </a:rPr>
              <a:t>Zusammenfassung der heterogenen Studienlage notwendig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highlight>
                  <a:srgbClr val="FFFF00"/>
                </a:highlight>
              </a:rPr>
              <a:t>Bestehende </a:t>
            </a:r>
            <a:r>
              <a:rPr lang="de-DE" dirty="0" err="1">
                <a:highlight>
                  <a:srgbClr val="FFFF00"/>
                </a:highlight>
              </a:rPr>
              <a:t>Scoping</a:t>
            </a:r>
            <a:r>
              <a:rPr lang="de-DE" dirty="0">
                <a:highlight>
                  <a:srgbClr val="FFFF00"/>
                </a:highlight>
              </a:rPr>
              <a:t>/Living Reviews nennen! </a:t>
            </a:r>
            <a:r>
              <a:rPr lang="de-DE" dirty="0">
                <a:highlight>
                  <a:srgbClr val="FFFF00"/>
                </a:highlight>
                <a:sym typeface="Wingdings" panose="05000000000000000000" pitchFamily="2" charset="2"/>
              </a:rPr>
              <a:t> wie viele? 3?  Denise fragen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301B7-D35C-4239-87BD-66207382E61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76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301B7-D35C-4239-87BD-66207382E61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9753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301B7-D35C-4239-87BD-66207382E61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824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301B7-D35C-4239-87BD-66207382E61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383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Evaluationsmatrix kurz erläutern, Bewertungspunkte nennen und Gleichstand erklären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Methodology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Timeline</a:t>
            </a:r>
          </a:p>
          <a:p>
            <a:pPr marL="171450" indent="-171450">
              <a:buFontTx/>
              <a:buChar char="-"/>
            </a:pPr>
            <a:r>
              <a:rPr lang="de-DE" dirty="0"/>
              <a:t>Budget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Expertie</a:t>
            </a:r>
            <a:r>
              <a:rPr lang="de-DE" dirty="0"/>
              <a:t> &amp; </a:t>
            </a:r>
            <a:r>
              <a:rPr lang="de-DE" dirty="0" err="1"/>
              <a:t>diversiy</a:t>
            </a:r>
            <a:r>
              <a:rPr lang="de-DE" dirty="0"/>
              <a:t> </a:t>
            </a:r>
            <a:r>
              <a:rPr lang="de-DE" dirty="0" err="1"/>
              <a:t>team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Information </a:t>
            </a:r>
            <a:r>
              <a:rPr lang="de-DE" dirty="0" err="1"/>
              <a:t>specialist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 err="1"/>
              <a:t>Previous</a:t>
            </a:r>
            <a:r>
              <a:rPr lang="de-DE" dirty="0"/>
              <a:t> </a:t>
            </a:r>
            <a:r>
              <a:rPr lang="de-DE"/>
              <a:t>experience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301B7-D35C-4239-87BD-66207382E61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66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Krisenstab RKI, 07.09.2022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1911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Krisenstab RKI, 07.09.2022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3716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Krisenstab RKI, 07.09.2022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Syst. Evidenzsynthesen &amp; Reviews zu Long COVID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0286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Krisenstab RKI, 07.09.2022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Syst. Evidenzsynthesen &amp; Reviews zu Long COVID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786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Krisenstab RKI, 07.09.2022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Syst. Evidenzsynthesen &amp; Reviews zu Long COVID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3362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Krisenstab RKI, 07.09.2022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Syst. Evidenzsynthesen &amp; Reviews zu Long COVID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68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Krisenstab RKI, 07.09.2022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Syst. Evidenzsynthesen &amp; Reviews zu Long COVID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85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Krisenstab RKI, 07.09.2022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Syst. Evidenzsynthesen &amp; Reviews zu Long COVID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80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Krisenstab RKI, 07.09.2022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Syst. Evidenzsynthesen &amp; Reviews zu Long COVID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46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 RKI, 07.09.2022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en-US"/>
              <a:t>Syst. Evidenzsynthesen &amp; Reviews zu Long COVID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498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hdr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ongcoviddeutschland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https://www.rki.de/SharedDocs/FAQ/NCOV2019/FAQ_Liste_Gesundheitliche_Langzeitfolgen.html" TargetMode="External"/><Relationship Id="rId7" Type="http://schemas.openxmlformats.org/officeDocument/2006/relationships/hyperlink" Target="http://www.rki.de/long-covi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ki.de/DE/Content/InfAZ/N/Neuartiges_Coronavirus/Long-COVID/Projekt-Post-COVID.html;jsessionid=6019566902631F171034759329BD5F8D.internet062?nn=13490888" TargetMode="External"/><Relationship Id="rId5" Type="http://schemas.openxmlformats.org/officeDocument/2006/relationships/hyperlink" Target="https://gesund.bund.de/long-covid-post-covid" TargetMode="External"/><Relationship Id="rId4" Type="http://schemas.openxmlformats.org/officeDocument/2006/relationships/hyperlink" Target="https://www.rki.de/DE/Content/InfAZ/N/Neuartiges_Coronavirus/Long-COVID/Inhalt-gesamt.html" TargetMode="Externa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sf.io/b7dwy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://www.rki.de/post-covid-evimaps" TargetMode="External"/><Relationship Id="rId4" Type="http://schemas.openxmlformats.org/officeDocument/2006/relationships/hyperlink" Target="../../Syst_Scoping_Review_LongCOVID/Evidence%20Maps/Map%204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osf.io/b7dwy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rki.de/post-covid-evimap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246520" y="2267306"/>
            <a:ext cx="6098555" cy="1687127"/>
          </a:xfrm>
        </p:spPr>
        <p:txBody>
          <a:bodyPr>
            <a:normAutofit/>
          </a:bodyPr>
          <a:lstStyle/>
          <a:p>
            <a:br>
              <a:rPr lang="de-DE" sz="2400" dirty="0"/>
            </a:br>
            <a:endParaRPr lang="de-DE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/>
          <a:lstStyle/>
          <a:p>
            <a:r>
              <a:rPr lang="de-DE" sz="1867" dirty="0"/>
              <a:t>Krisenstab, 07.09.2022</a:t>
            </a:r>
          </a:p>
          <a:p>
            <a:r>
              <a:rPr lang="de-DE" sz="1867" dirty="0"/>
              <a:t>Rebekka Mumm, FG 25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C741FF68-5362-4AF3-843E-EC348DF6431E}"/>
              </a:ext>
            </a:extLst>
          </p:cNvPr>
          <p:cNvSpPr txBox="1">
            <a:spLocks/>
          </p:cNvSpPr>
          <p:nvPr/>
        </p:nvSpPr>
        <p:spPr>
          <a:xfrm>
            <a:off x="5482335" y="2421732"/>
            <a:ext cx="5473047" cy="1265345"/>
          </a:xfrm>
          <a:prstGeom prst="rect">
            <a:avLst/>
          </a:prstGeom>
        </p:spPr>
        <p:txBody>
          <a:bodyPr vert="horz" lIns="252000" tIns="108000" rIns="252000" bIns="108000" rtlCol="0" anchor="t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Syst. Evidenzsynthesen und syst. Reviews epidemiologischer Studien zu Long COVID</a:t>
            </a:r>
            <a:br>
              <a:rPr lang="de-DE" sz="2800" dirty="0"/>
            </a:br>
            <a:br>
              <a:rPr lang="de-DE" sz="2800" dirty="0"/>
            </a:br>
            <a:endParaRPr lang="de-DE" sz="2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813113E-D48E-49B8-9D1C-3E8BE3003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B199480-04BD-1115-B677-71EC76F8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Krisenstab RKI, 07.09.2022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915219C-5723-46C3-8188-41A1F1BE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Krisenstab RKI, 07.09.2022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3C855E-9C05-4462-BDA9-EDA4C53A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9723" y="6356351"/>
            <a:ext cx="5358616" cy="501649"/>
          </a:xfrm>
        </p:spPr>
        <p:txBody>
          <a:bodyPr/>
          <a:lstStyle/>
          <a:p>
            <a:r>
              <a:rPr lang="en-US" dirty="0"/>
              <a:t>Syst. </a:t>
            </a:r>
            <a:r>
              <a:rPr lang="en-US" dirty="0" err="1"/>
              <a:t>Evidenzsynthesen</a:t>
            </a:r>
            <a:r>
              <a:rPr lang="en-US" dirty="0"/>
              <a:t> &amp; Reviews </a:t>
            </a:r>
            <a:r>
              <a:rPr lang="en-US" dirty="0" err="1"/>
              <a:t>zu</a:t>
            </a:r>
            <a:r>
              <a:rPr lang="en-US" dirty="0"/>
              <a:t> Long COVID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B935E9-CB4C-4B2E-BE72-EE44C9F7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AD1513-C03D-4B6A-AD70-800FAFA77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112" y="457201"/>
            <a:ext cx="7831987" cy="58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90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46AB648-3ED5-4F7D-A720-78DFC6D8B3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270000" indent="-270000"/>
            <a:r>
              <a:rPr lang="de-DE" dirty="0"/>
              <a:t>Beschränkte Ausschreibung „</a:t>
            </a:r>
            <a:r>
              <a:rPr lang="en-US" dirty="0"/>
              <a:t>Call for proposals: a rapid evidence synthesis on Long COVID”, </a:t>
            </a:r>
            <a:r>
              <a:rPr lang="en-US" dirty="0" err="1"/>
              <a:t>Bewerbungsschluss</a:t>
            </a:r>
            <a:r>
              <a:rPr lang="en-US" dirty="0"/>
              <a:t> 29.September 2021</a:t>
            </a:r>
          </a:p>
          <a:p>
            <a:pPr marL="270000" indent="-270000"/>
            <a:r>
              <a:rPr lang="en-US" dirty="0" err="1"/>
              <a:t>Ausschreibung</a:t>
            </a:r>
            <a:r>
              <a:rPr lang="en-US" dirty="0"/>
              <a:t> an </a:t>
            </a:r>
            <a:r>
              <a:rPr lang="en-US" dirty="0" err="1"/>
              <a:t>ausgewählte</a:t>
            </a:r>
            <a:r>
              <a:rPr lang="en-US" dirty="0"/>
              <a:t> Institute (in </a:t>
            </a:r>
            <a:r>
              <a:rPr lang="en-US" dirty="0" err="1"/>
              <a:t>Absprache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ZIG2) </a:t>
            </a:r>
            <a:r>
              <a:rPr lang="en-US" dirty="0" err="1"/>
              <a:t>versandt</a:t>
            </a:r>
            <a:r>
              <a:rPr lang="en-US" dirty="0"/>
              <a:t> </a:t>
            </a:r>
          </a:p>
          <a:p>
            <a:pPr marL="270000" indent="-270000"/>
            <a:r>
              <a:rPr lang="en-US" dirty="0"/>
              <a:t>7 </a:t>
            </a:r>
            <a:r>
              <a:rPr lang="en-US" dirty="0" err="1"/>
              <a:t>Bewerbungen</a:t>
            </a:r>
            <a:r>
              <a:rPr lang="en-US" dirty="0"/>
              <a:t> </a:t>
            </a:r>
            <a:r>
              <a:rPr lang="en-US" dirty="0" err="1"/>
              <a:t>eingegangen</a:t>
            </a:r>
            <a:endParaRPr lang="en-US" dirty="0"/>
          </a:p>
          <a:p>
            <a:pPr marL="270000" indent="-270000"/>
            <a:r>
              <a:rPr lang="en-US" dirty="0" err="1"/>
              <a:t>Auswahlprozess</a:t>
            </a:r>
            <a:r>
              <a:rPr lang="en-US" dirty="0"/>
              <a:t> via </a:t>
            </a:r>
            <a:r>
              <a:rPr lang="en-US" dirty="0" err="1"/>
              <a:t>Evaluationsmatrix</a:t>
            </a:r>
            <a:endParaRPr lang="en-US" dirty="0">
              <a:highlight>
                <a:srgbClr val="FFFF00"/>
              </a:highlight>
            </a:endParaRPr>
          </a:p>
          <a:p>
            <a:pPr marL="270000" indent="-270000"/>
            <a:r>
              <a:rPr lang="en-US" dirty="0" err="1"/>
              <a:t>Zuschlag</a:t>
            </a:r>
            <a:r>
              <a:rPr lang="en-US" dirty="0"/>
              <a:t>: </a:t>
            </a:r>
            <a:r>
              <a:rPr lang="de-DE" dirty="0"/>
              <a:t>Juan V. A. Franco und Team </a:t>
            </a:r>
          </a:p>
          <a:p>
            <a:pPr marL="612000" lvl="1" indent="-270000"/>
            <a:r>
              <a:rPr lang="de-DE" sz="1600" dirty="0" err="1"/>
              <a:t>Instituto</a:t>
            </a:r>
            <a:r>
              <a:rPr lang="de-DE" sz="1600" dirty="0"/>
              <a:t> </a:t>
            </a:r>
            <a:r>
              <a:rPr lang="de-DE" sz="1600" dirty="0" err="1"/>
              <a:t>Universitario</a:t>
            </a:r>
            <a:r>
              <a:rPr lang="de-DE" sz="1600" dirty="0"/>
              <a:t> del Hospital </a:t>
            </a:r>
            <a:r>
              <a:rPr lang="de-DE" sz="1600" dirty="0" err="1"/>
              <a:t>Italiano</a:t>
            </a:r>
            <a:r>
              <a:rPr lang="de-DE" sz="1600" dirty="0"/>
              <a:t> de Buenos Aires Cochrane </a:t>
            </a:r>
            <a:br>
              <a:rPr lang="de-DE" sz="1600" dirty="0"/>
            </a:br>
            <a:r>
              <a:rPr lang="de-DE" sz="1600" dirty="0"/>
              <a:t>Associate </a:t>
            </a:r>
            <a:r>
              <a:rPr lang="de-DE" sz="1600" dirty="0" err="1"/>
              <a:t>Centre</a:t>
            </a:r>
            <a:r>
              <a:rPr lang="de-DE" sz="1600" dirty="0"/>
              <a:t>. Buenos Aires, Argentina. </a:t>
            </a:r>
          </a:p>
          <a:p>
            <a:pPr marL="612000" lvl="1" indent="-270000"/>
            <a:r>
              <a:rPr lang="de-DE" sz="1600" dirty="0"/>
              <a:t>Cochrane </a:t>
            </a:r>
            <a:r>
              <a:rPr lang="de-DE" sz="1600" dirty="0" err="1"/>
              <a:t>Metabolic</a:t>
            </a:r>
            <a:r>
              <a:rPr lang="de-DE" sz="1600" dirty="0"/>
              <a:t> and </a:t>
            </a:r>
            <a:r>
              <a:rPr lang="de-DE" sz="1600" dirty="0" err="1"/>
              <a:t>Endocrine</a:t>
            </a:r>
            <a:r>
              <a:rPr lang="de-DE" sz="1600" dirty="0"/>
              <a:t> </a:t>
            </a:r>
            <a:r>
              <a:rPr lang="de-DE" sz="1600" dirty="0" err="1"/>
              <a:t>Disorders</a:t>
            </a:r>
            <a:r>
              <a:rPr lang="de-DE" sz="1600" dirty="0"/>
              <a:t> Gruppe, Institut für </a:t>
            </a:r>
            <a:br>
              <a:rPr lang="de-DE" sz="1600" dirty="0"/>
            </a:br>
            <a:r>
              <a:rPr lang="de-DE" sz="1600" dirty="0"/>
              <a:t>Allgemeinmedizin, Med. Fakultät der Heinrich-Heine-Universität Düsseldorf</a:t>
            </a:r>
          </a:p>
          <a:p>
            <a:pPr marL="270000" indent="-270000"/>
            <a:r>
              <a:rPr lang="de-DE" dirty="0"/>
              <a:t>Kooperation mit Long COVID Deutschland</a:t>
            </a:r>
            <a:br>
              <a:rPr lang="de-DE" dirty="0"/>
            </a:br>
            <a:r>
              <a:rPr lang="de-DE" sz="1800" dirty="0"/>
              <a:t>(</a:t>
            </a:r>
            <a:r>
              <a:rPr lang="de-DE" sz="1800" dirty="0">
                <a:hlinkClick r:id="rId3"/>
              </a:rPr>
              <a:t>https://longcoviddeutschland.org/</a:t>
            </a:r>
            <a:r>
              <a:rPr lang="de-DE" sz="1800" dirty="0"/>
              <a:t>) </a:t>
            </a:r>
            <a:endParaRPr lang="de-DE" dirty="0"/>
          </a:p>
          <a:p>
            <a:endParaRPr lang="en-US" dirty="0"/>
          </a:p>
          <a:p>
            <a:endParaRPr lang="de-DE" b="1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E12E87A-7B97-445C-8705-3BE647E7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Ausschreibung 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F9EA7953-8BF0-4D40-86C5-E193B3FCD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393610"/>
              </p:ext>
            </p:extLst>
          </p:nvPr>
        </p:nvGraphicFramePr>
        <p:xfrm>
          <a:off x="8069344" y="3487826"/>
          <a:ext cx="3079940" cy="2518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9970">
                  <a:extLst>
                    <a:ext uri="{9D8B030D-6E8A-4147-A177-3AD203B41FA5}">
                      <a16:colId xmlns:a16="http://schemas.microsoft.com/office/drawing/2014/main" val="2358864094"/>
                    </a:ext>
                  </a:extLst>
                </a:gridCol>
                <a:gridCol w="1539970">
                  <a:extLst>
                    <a:ext uri="{9D8B030D-6E8A-4147-A177-3AD203B41FA5}">
                      <a16:colId xmlns:a16="http://schemas.microsoft.com/office/drawing/2014/main" val="205160432"/>
                    </a:ext>
                  </a:extLst>
                </a:gridCol>
              </a:tblGrid>
              <a:tr h="314871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 dirty="0">
                          <a:effectLst/>
                        </a:rPr>
                        <a:t>Rank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 dirty="0">
                          <a:effectLst/>
                        </a:rPr>
                        <a:t>Score (max. 3)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1801211"/>
                  </a:ext>
                </a:extLst>
              </a:tr>
              <a:tr h="314871"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>
                          <a:effectLst/>
                        </a:rPr>
                        <a:t>1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</a:rPr>
                        <a:t>2,6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23967696"/>
                  </a:ext>
                </a:extLst>
              </a:tr>
              <a:tr h="314871"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</a:rPr>
                        <a:t>2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>
                          <a:effectLst/>
                        </a:rPr>
                        <a:t>2,6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86399172"/>
                  </a:ext>
                </a:extLst>
              </a:tr>
              <a:tr h="314871"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</a:rPr>
                        <a:t>3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>
                          <a:effectLst/>
                        </a:rPr>
                        <a:t>2,55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62319014"/>
                  </a:ext>
                </a:extLst>
              </a:tr>
              <a:tr h="314871"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>
                          <a:effectLst/>
                        </a:rPr>
                        <a:t>4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>
                          <a:effectLst/>
                        </a:rPr>
                        <a:t>2,45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54626710"/>
                  </a:ext>
                </a:extLst>
              </a:tr>
              <a:tr h="314871"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</a:rPr>
                        <a:t>5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>
                          <a:effectLst/>
                        </a:rPr>
                        <a:t>2,1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96793945"/>
                  </a:ext>
                </a:extLst>
              </a:tr>
              <a:tr h="314871"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>
                          <a:effectLst/>
                        </a:rPr>
                        <a:t>6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>
                          <a:effectLst/>
                        </a:rPr>
                        <a:t>1,3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95836516"/>
                  </a:ext>
                </a:extLst>
              </a:tr>
              <a:tr h="314871"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>
                          <a:effectLst/>
                        </a:rPr>
                        <a:t>7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</a:rPr>
                        <a:t>1,15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17826167"/>
                  </a:ext>
                </a:extLst>
              </a:tr>
            </a:tbl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4BC65A-8475-4D3E-9146-0D38DD2D0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Krisenstab RKI, 07.09.2022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C8747B0-D696-4513-B7A6-11912B238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9722" y="6356351"/>
            <a:ext cx="5872082" cy="365125"/>
          </a:xfrm>
        </p:spPr>
        <p:txBody>
          <a:bodyPr/>
          <a:lstStyle/>
          <a:p>
            <a:r>
              <a:rPr lang="en-US"/>
              <a:t>Syst. Evidenzsynthesen &amp; Reviews zu Long COVID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A625D9-12FE-4AEA-9C6E-AFA2344F1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004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C750CE3-6A2A-413D-8721-1A42DF0E2A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4891913" cy="4326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Projektlaufzeit: 08.10.21-31.05.22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17BD347-E2DD-44C1-A037-80A8D3052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Arbeits-/Zeitplan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5C4CB62-E072-45D0-BC67-E7B945E73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Krisenstab RKI, 07.09.2022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48E622-4E19-4738-95C8-F9684485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9722" y="6356351"/>
            <a:ext cx="6874313" cy="365125"/>
          </a:xfrm>
        </p:spPr>
        <p:txBody>
          <a:bodyPr/>
          <a:lstStyle/>
          <a:p>
            <a:r>
              <a:rPr lang="en-US"/>
              <a:t>Syst. Evidenzsynthesen &amp; Reviews zu Long COVID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393738-B937-4D91-85D5-E8224DEA2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4FBC4E6-FFA7-465A-80F1-72DF35EAE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112" y="995991"/>
            <a:ext cx="6137635" cy="501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5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C750CE3-6A2A-413D-8721-1A42DF0E2A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1" y="1803593"/>
            <a:ext cx="5474830" cy="4424345"/>
          </a:xfrm>
        </p:spPr>
        <p:txBody>
          <a:bodyPr>
            <a:normAutofit/>
          </a:bodyPr>
          <a:lstStyle/>
          <a:p>
            <a:pPr marL="270000" indent="-271463"/>
            <a:endParaRPr lang="de-DE" sz="16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17BD347-E2DD-44C1-A037-80A8D3052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Arbeits-/Zeitplan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5C4CB62-E072-45D0-BC67-E7B945E73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Krisenstab RKI, 07.09.2022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48E622-4E19-4738-95C8-F9684485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9723" y="6356351"/>
            <a:ext cx="6821414" cy="365125"/>
          </a:xfrm>
        </p:spPr>
        <p:txBody>
          <a:bodyPr/>
          <a:lstStyle/>
          <a:p>
            <a:r>
              <a:rPr lang="en-US"/>
              <a:t>Syst. Evidenzsynthesen &amp; Reviews zu Long COVID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393738-B937-4D91-85D5-E8224DEA2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F3B828-DB79-4943-AA32-9542A3A69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430" y="1057535"/>
            <a:ext cx="5885655" cy="529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88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17BD347-E2DD-44C1-A037-80A8D305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88" y="249283"/>
            <a:ext cx="10644861" cy="952388"/>
          </a:xfrm>
        </p:spPr>
        <p:txBody>
          <a:bodyPr/>
          <a:lstStyle/>
          <a:p>
            <a:r>
              <a:rPr lang="de-DE" sz="2800" dirty="0"/>
              <a:t>Long COVID − Aktivitäten am RKI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393738-B937-4D91-85D5-E8224DEA2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162A217B-ED1C-D84B-8478-63C77FA79618}" type="slidenum">
              <a:rPr lang="de-DE">
                <a:latin typeface="Calibri"/>
              </a:rPr>
              <a:pPr defTabSz="609585"/>
              <a:t>2</a:t>
            </a:fld>
            <a:endParaRPr lang="de-DE">
              <a:latin typeface="Calibri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017000-2443-40DC-887C-4E07FDFA2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9724" y="6350003"/>
            <a:ext cx="6990761" cy="365125"/>
          </a:xfrm>
        </p:spPr>
        <p:txBody>
          <a:bodyPr/>
          <a:lstStyle/>
          <a:p>
            <a:pPr defTabSz="609585"/>
            <a:r>
              <a:rPr lang="en-US">
                <a:latin typeface="Calibri"/>
              </a:rPr>
              <a:t>Syst. Evidenzsynthesen &amp; Reviews zu Long COVID</a:t>
            </a:r>
            <a:endParaRPr lang="de-DE" dirty="0">
              <a:latin typeface="Calibri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BC93882-352A-4369-9417-D7CBB19C8352}"/>
              </a:ext>
            </a:extLst>
          </p:cNvPr>
          <p:cNvSpPr txBox="1"/>
          <p:nvPr/>
        </p:nvSpPr>
        <p:spPr>
          <a:xfrm>
            <a:off x="3427891" y="3244334"/>
            <a:ext cx="70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de-DE" b="1" dirty="0">
                <a:solidFill>
                  <a:prstClr val="white"/>
                </a:solidFill>
                <a:latin typeface="Calibri"/>
              </a:rPr>
              <a:t>2021</a:t>
            </a:r>
          </a:p>
        </p:txBody>
      </p:sp>
      <p:sp>
        <p:nvSpPr>
          <p:cNvPr id="32" name="Textplatzhalter 1">
            <a:extLst>
              <a:ext uri="{FF2B5EF4-FFF2-40B4-BE49-F238E27FC236}">
                <a16:creationId xmlns:a16="http://schemas.microsoft.com/office/drawing/2014/main" id="{DECEC46C-EEE9-4FB7-8F21-5EF9AB066727}"/>
              </a:ext>
            </a:extLst>
          </p:cNvPr>
          <p:cNvSpPr txBox="1">
            <a:spLocks/>
          </p:cNvSpPr>
          <p:nvPr/>
        </p:nvSpPr>
        <p:spPr>
          <a:xfrm>
            <a:off x="420029" y="1069737"/>
            <a:ext cx="8723971" cy="5087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189" indent="-457189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70" indent="-609570" defTabSz="812760">
              <a:spcBef>
                <a:spcPts val="768"/>
              </a:spcBef>
              <a:buFont typeface="Wingdings" panose="05000000000000000000" pitchFamily="2" charset="2"/>
              <a:buChar char="§"/>
            </a:pPr>
            <a:endParaRPr lang="de-DE" sz="1800" dirty="0">
              <a:solidFill>
                <a:prstClr val="black"/>
              </a:solidFill>
              <a:latin typeface="Calibri"/>
            </a:endParaRPr>
          </a:p>
          <a:p>
            <a:pPr marL="609570" indent="-609570" defTabSz="812760">
              <a:spcBef>
                <a:spcPts val="768"/>
              </a:spcBef>
              <a:buFont typeface="Wingdings" panose="05000000000000000000" pitchFamily="2" charset="2"/>
              <a:buChar char="§"/>
            </a:pPr>
            <a:endParaRPr lang="de-DE" sz="1800" dirty="0">
              <a:solidFill>
                <a:prstClr val="black"/>
              </a:solidFill>
              <a:latin typeface="Calibri"/>
            </a:endParaRPr>
          </a:p>
          <a:p>
            <a:pPr marL="609570" indent="-609570" defTabSz="812760">
              <a:spcBef>
                <a:spcPts val="768"/>
              </a:spcBef>
              <a:buFont typeface="Wingdings" panose="05000000000000000000" pitchFamily="2" charset="2"/>
              <a:buChar char="§"/>
            </a:pPr>
            <a:endParaRPr lang="de-DE" sz="1800" dirty="0">
              <a:solidFill>
                <a:prstClr val="black"/>
              </a:solidFill>
              <a:latin typeface="Calibri"/>
            </a:endParaRPr>
          </a:p>
          <a:p>
            <a:pPr marL="609570" indent="-609570" defTabSz="812760">
              <a:spcBef>
                <a:spcPts val="768"/>
              </a:spcBef>
              <a:buFont typeface="Wingdings" panose="05000000000000000000" pitchFamily="2" charset="2"/>
              <a:buChar char="§"/>
            </a:pPr>
            <a:endParaRPr lang="de-DE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platzhalter 1">
            <a:extLst>
              <a:ext uri="{FF2B5EF4-FFF2-40B4-BE49-F238E27FC236}">
                <a16:creationId xmlns:a16="http://schemas.microsoft.com/office/drawing/2014/main" id="{84E86F5F-890A-401C-9E5D-1758C129D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589" y="1351791"/>
            <a:ext cx="5804532" cy="3433656"/>
          </a:xfrm>
        </p:spPr>
        <p:txBody>
          <a:bodyPr>
            <a:normAutofit/>
          </a:bodyPr>
          <a:lstStyle/>
          <a:p>
            <a:pPr marL="381000" lvl="1" indent="-285750">
              <a:buFont typeface="Wingdings" panose="05000000000000000000" pitchFamily="2" charset="2"/>
              <a:buChar char="§"/>
            </a:pPr>
            <a:r>
              <a:rPr lang="de-DE" sz="1800" b="1" dirty="0">
                <a:hlinkClick r:id="rId3"/>
              </a:rPr>
              <a:t>Long COVID FAQs</a:t>
            </a:r>
            <a:r>
              <a:rPr lang="de-DE" sz="1800" dirty="0"/>
              <a:t>, Aktualisierung alle zwei Monate</a:t>
            </a:r>
          </a:p>
          <a:p>
            <a:pPr marL="381000" lvl="1" indent="-285750">
              <a:buFont typeface="Wingdings" panose="05000000000000000000" pitchFamily="2" charset="2"/>
              <a:buChar char="§"/>
            </a:pPr>
            <a:r>
              <a:rPr lang="de-DE" sz="1800" b="1" dirty="0">
                <a:hlinkClick r:id="rId4"/>
              </a:rPr>
              <a:t>Long COVID Website </a:t>
            </a:r>
            <a:endParaRPr lang="de-DE" sz="1800" b="1" dirty="0"/>
          </a:p>
          <a:p>
            <a:pPr marL="381000" lvl="1" indent="-285750">
              <a:buFont typeface="Wingdings" panose="05000000000000000000" pitchFamily="2" charset="2"/>
              <a:buChar char="§"/>
            </a:pPr>
            <a:r>
              <a:rPr lang="de-DE" sz="1800" dirty="0"/>
              <a:t>Presseanfragen und Erlasse (u.a. Aktualisierung </a:t>
            </a:r>
            <a:r>
              <a:rPr lang="de-DE" sz="1800" dirty="0">
                <a:hlinkClick r:id="rId5"/>
              </a:rPr>
              <a:t>Nationales Gesundheitsportal</a:t>
            </a:r>
            <a:r>
              <a:rPr lang="de-DE" sz="1800" dirty="0"/>
              <a:t>)</a:t>
            </a:r>
          </a:p>
          <a:p>
            <a:pPr marL="381000" lvl="1" indent="-285750">
              <a:buFont typeface="Wingdings" panose="05000000000000000000" pitchFamily="2" charset="2"/>
              <a:buChar char="§"/>
            </a:pPr>
            <a:r>
              <a:rPr lang="de-DE" sz="1800" b="1" dirty="0">
                <a:hlinkClick r:id="rId6"/>
              </a:rPr>
              <a:t>Projekt Post-COVID-19 </a:t>
            </a:r>
            <a:r>
              <a:rPr lang="de-DE" sz="1800" b="1" dirty="0"/>
              <a:t>(BMG, FF L6)</a:t>
            </a:r>
          </a:p>
          <a:p>
            <a:pPr marL="914387" lvl="2" indent="-285750">
              <a:buFont typeface="Wingdings" panose="05000000000000000000" pitchFamily="2" charset="2"/>
              <a:buChar char="§"/>
            </a:pPr>
            <a:r>
              <a:rPr lang="de-DE" sz="1733" dirty="0"/>
              <a:t>Austausch und Zusammenarbeit mit Partnern in Politik, Forschung und Versorgungspraxis – national, international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533400" lvl="1" indent="-379413">
              <a:spcBef>
                <a:spcPts val="0"/>
              </a:spcBef>
              <a:buFont typeface="Symbol" panose="05050102010706020507" pitchFamily="18" charset="2"/>
              <a:buChar char="®"/>
            </a:pPr>
            <a:r>
              <a:rPr lang="de-DE" sz="2000" dirty="0"/>
              <a:t>Beitrag zur Unterstützung von Maßnahmen, verbesserte Prävention und Versorgung 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7062294-B6A1-4812-96E5-3D5D8C389B28}"/>
              </a:ext>
            </a:extLst>
          </p:cNvPr>
          <p:cNvSpPr/>
          <p:nvPr/>
        </p:nvSpPr>
        <p:spPr>
          <a:xfrm>
            <a:off x="6212121" y="4806921"/>
            <a:ext cx="1605439" cy="2853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>
              <a:lnSpc>
                <a:spcPct val="110000"/>
              </a:lnSpc>
            </a:pPr>
            <a:r>
              <a:rPr lang="de-DE" sz="1200" dirty="0">
                <a:solidFill>
                  <a:srgbClr val="045AA6"/>
                </a:solidFill>
                <a:latin typeface="Calibri"/>
                <a:hlinkClick r:id="rId7"/>
              </a:rPr>
              <a:t>www.rki.de/long-covid</a:t>
            </a:r>
            <a:endParaRPr lang="de-DE" sz="1200" dirty="0">
              <a:solidFill>
                <a:srgbClr val="045AA6"/>
              </a:solidFill>
              <a:latin typeface="Calibri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463A49C-551B-48D0-B2C2-DFC6F5210E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8241" y="852699"/>
            <a:ext cx="4141924" cy="3433656"/>
          </a:xfrm>
          <a:prstGeom prst="rect">
            <a:avLst/>
          </a:prstGeom>
        </p:spPr>
      </p:pic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DB8A5DCE-541B-4D18-B909-71027F7E9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02" y="6356351"/>
            <a:ext cx="2480561" cy="365125"/>
          </a:xfrm>
        </p:spPr>
        <p:txBody>
          <a:bodyPr/>
          <a:lstStyle/>
          <a:p>
            <a:pPr defTabSz="609585"/>
            <a:r>
              <a:rPr lang="de-DE">
                <a:latin typeface="Calibri"/>
              </a:rPr>
              <a:t>Krisenstab RKI, 07.09.2022</a:t>
            </a:r>
            <a:endParaRPr lang="de-DE" dirty="0">
              <a:latin typeface="Calibri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6E8989-9AAC-42BD-8F4E-97C8E9A8E5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4612" y="1534211"/>
            <a:ext cx="2936395" cy="48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6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17BD347-E2DD-44C1-A037-80A8D305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62801"/>
            <a:ext cx="10800000" cy="952388"/>
          </a:xfrm>
        </p:spPr>
        <p:txBody>
          <a:bodyPr/>
          <a:lstStyle/>
          <a:p>
            <a:r>
              <a:rPr lang="de-DE" sz="2800" dirty="0"/>
              <a:t>Epidemiologie und Public Health zu Long COVID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393738-B937-4D91-85D5-E8224DEA2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8EFBC697-54E7-4CF2-A36C-7040F75E61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999" y="1076537"/>
            <a:ext cx="7541961" cy="5279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u="sng" dirty="0"/>
              <a:t>Grundlage für alle Aktivitäten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b="1" dirty="0"/>
              <a:t>Systematische Evidenzsynthesen zu Long COVID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/>
              <a:t>Förderung im </a:t>
            </a:r>
            <a:r>
              <a:rPr lang="de-DE" sz="1800" b="1" dirty="0"/>
              <a:t>9-Punkte-Plan (9PP), Maßnahme 6</a:t>
            </a:r>
            <a:r>
              <a:rPr lang="de-DE" sz="1800" b="1"/>
              <a:t>: 10/2021-05/2022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/>
              <a:t>Scoping</a:t>
            </a:r>
            <a:r>
              <a:rPr lang="de-DE" sz="1800" dirty="0"/>
              <a:t> Review (Literatur bis 5. Nov. 2021)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/>
              <a:t>Studienprotokoll </a:t>
            </a:r>
            <a:r>
              <a:rPr lang="es-419" sz="1800" u="sng" dirty="0">
                <a:hlinkClick r:id="rId3"/>
              </a:rPr>
              <a:t> </a:t>
            </a:r>
            <a:r>
              <a:rPr lang="es-419" sz="1800" dirty="0">
                <a:hlinkClick r:id="rId3"/>
              </a:rPr>
              <a:t>https://osf.io/b7dwy/</a:t>
            </a:r>
            <a:r>
              <a:rPr lang="es-419" sz="1800" dirty="0"/>
              <a:t>   </a:t>
            </a:r>
            <a:endParaRPr lang="de-DE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/>
              <a:t>Visualisierung über </a:t>
            </a:r>
            <a:r>
              <a:rPr lang="de-DE" sz="1800" dirty="0" err="1"/>
              <a:t>Evidence</a:t>
            </a:r>
            <a:r>
              <a:rPr lang="de-DE" sz="1800" dirty="0"/>
              <a:t> Maps – Studienrepositorium             </a:t>
            </a:r>
            <a:r>
              <a:rPr lang="de-DE" sz="1800" dirty="0">
                <a:hlinkClick r:id="rId4" action="ppaction://hlinkfile"/>
              </a:rPr>
              <a:t>Häufigkeit und Auswirkung von Long COVID auf die Bevölkerung</a:t>
            </a:r>
            <a:r>
              <a:rPr lang="de-DE" sz="1800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/>
              <a:t>Grundlage für vertiefende systematische Reviews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1800" dirty="0"/>
              <a:t>Beispiel: Long COVID bei Kindern und Jugendlichen</a:t>
            </a:r>
          </a:p>
          <a:p>
            <a:pPr marL="609585" lvl="1" indent="0">
              <a:buNone/>
            </a:pPr>
            <a:endParaRPr lang="de-DE" sz="1800" strike="sngStrike" dirty="0"/>
          </a:p>
          <a:p>
            <a:pPr marL="609570" lvl="1" indent="0">
              <a:buNone/>
            </a:pP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AC5C318-626F-4901-B856-0E069B22761F}"/>
              </a:ext>
            </a:extLst>
          </p:cNvPr>
          <p:cNvSpPr txBox="1"/>
          <p:nvPr/>
        </p:nvSpPr>
        <p:spPr>
          <a:xfrm>
            <a:off x="8191279" y="6110061"/>
            <a:ext cx="3023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hlinkClick r:id="rId5"/>
              </a:rPr>
              <a:t>www.rki.de/post-covid-evimaps</a:t>
            </a:r>
            <a:r>
              <a:rPr lang="de-DE" sz="1200" dirty="0"/>
              <a:t> 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7DB6AEA8-D101-4D72-8C29-3116AFF7DC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18" y="877076"/>
            <a:ext cx="3684591" cy="5260363"/>
          </a:xfrm>
          <a:prstGeom prst="rect">
            <a:avLst/>
          </a:prstGeom>
        </p:spPr>
      </p:pic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65C378D3-A7F0-4BE0-826B-A1A50DCF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9724" y="6350003"/>
            <a:ext cx="6990761" cy="3651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Syst. Evidenzsynthesen &amp; Reviews zu Long COVID</a:t>
            </a:r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BD04836C-9323-483F-8682-5A4C7B7780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02" y="6356351"/>
            <a:ext cx="2480561" cy="365125"/>
          </a:xfrm>
        </p:spPr>
        <p:txBody>
          <a:bodyPr/>
          <a:lstStyle/>
          <a:p>
            <a:r>
              <a:rPr lang="de-DE"/>
              <a:t>Krisenstab RKI, 07.09.2022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384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72F4D98-59A3-41CD-80A1-DAEADE2DCC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1" y="1209368"/>
            <a:ext cx="4977929" cy="5146983"/>
          </a:xfrm>
        </p:spPr>
        <p:txBody>
          <a:bodyPr>
            <a:normAutofit/>
          </a:bodyPr>
          <a:lstStyle/>
          <a:p>
            <a:pPr marL="270000" indent="-270000">
              <a:buFont typeface="Wingdings" panose="05000000000000000000" pitchFamily="2" charset="2"/>
              <a:buChar char="§"/>
            </a:pPr>
            <a:r>
              <a:rPr lang="de-DE" sz="2000" b="1" dirty="0"/>
              <a:t>Evidenzsynthese und Visualisierung (Mapping) für RKI Website</a:t>
            </a:r>
          </a:p>
          <a:p>
            <a:pPr marL="612000" lvl="1" indent="-270000"/>
            <a:r>
              <a:rPr lang="de-DE" sz="2000" dirty="0"/>
              <a:t>Einschätzung von Häufigkeit, Dauer und Beeinträchtigungsgrad </a:t>
            </a:r>
          </a:p>
          <a:p>
            <a:pPr marL="612000" lvl="1" indent="-270000"/>
            <a:r>
              <a:rPr lang="de-DE" sz="2000" dirty="0"/>
              <a:t>Identifizierung von Hochrisikogruppen</a:t>
            </a:r>
          </a:p>
          <a:p>
            <a:pPr marL="612000" lvl="1" indent="-270000"/>
            <a:r>
              <a:rPr lang="de-DE" sz="2000" dirty="0"/>
              <a:t>Risiko- und Schutzfaktoren </a:t>
            </a:r>
          </a:p>
          <a:p>
            <a:pPr marL="612000" lvl="1" indent="-270000"/>
            <a:r>
              <a:rPr lang="de-DE" sz="2000" dirty="0"/>
              <a:t>Versorgungsrelevante Aspekte</a:t>
            </a:r>
          </a:p>
          <a:p>
            <a:pPr marL="270000" indent="-270000"/>
            <a:r>
              <a:rPr lang="de-DE" sz="2000" b="1" dirty="0"/>
              <a:t>Identifizierung von Forschungslücken</a:t>
            </a:r>
          </a:p>
          <a:p>
            <a:pPr marL="612000" lvl="1" indent="-270000"/>
            <a:r>
              <a:rPr lang="de-DE" sz="2000" b="1" dirty="0"/>
              <a:t>Gezielte Updates zu vertiefenden Fragestellungen</a:t>
            </a:r>
          </a:p>
          <a:p>
            <a:pPr marL="612000" lvl="1" indent="-270000"/>
            <a:r>
              <a:rPr lang="de-DE" sz="2000" dirty="0"/>
              <a:t>Richtschnur für RKI-eigene Forschungsaktivitäten in Koop. mit externen Partnern</a:t>
            </a:r>
          </a:p>
          <a:p>
            <a:pPr marL="612000" lvl="1" indent="-270000"/>
            <a:endParaRPr lang="de-DE" sz="20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1A0D1C-CF8D-4250-84D2-A63145F8B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Krisenstab RKI, 07.09.2022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AC8D3B-5451-4D33-A7C3-C48ECCAA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9722" y="6356351"/>
            <a:ext cx="5785817" cy="365125"/>
          </a:xfrm>
        </p:spPr>
        <p:txBody>
          <a:bodyPr/>
          <a:lstStyle/>
          <a:p>
            <a:r>
              <a:rPr lang="en-US"/>
              <a:t>Syst. Evidenzsynthesen &amp; Reviews zu Long COVID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B73666-E0B0-4307-BDE1-AF282AEAF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B2723B7-4815-4A41-AE5A-13E9BF247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09" y="256828"/>
            <a:ext cx="10644861" cy="952388"/>
          </a:xfrm>
        </p:spPr>
        <p:txBody>
          <a:bodyPr/>
          <a:lstStyle/>
          <a:p>
            <a:r>
              <a:rPr lang="de-DE" sz="2800" dirty="0"/>
              <a:t>9PP Phase 1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−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/>
              <a:t> rapid evidence synthesis on Long COVID </a:t>
            </a:r>
            <a:endParaRPr lang="de-DE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31299D7-3A80-4596-ACE5-9E50088A2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548" y="1209368"/>
            <a:ext cx="5381894" cy="369586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27694CE-54EA-4014-AB03-F0F36DAB2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959029"/>
            <a:ext cx="5518171" cy="120962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1D1AC4AF-1DE9-48D6-879C-942F7253B6E6}"/>
              </a:ext>
            </a:extLst>
          </p:cNvPr>
          <p:cNvSpPr/>
          <p:nvPr/>
        </p:nvSpPr>
        <p:spPr>
          <a:xfrm>
            <a:off x="9587898" y="2410969"/>
            <a:ext cx="22115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5"/>
              </a:rPr>
              <a:t>https://osf.io/b7dwy/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6005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Krisenstab RKI, 07.09.2022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599722" y="6356351"/>
            <a:ext cx="4551219" cy="365125"/>
          </a:xfrm>
        </p:spPr>
        <p:txBody>
          <a:bodyPr/>
          <a:lstStyle/>
          <a:p>
            <a:r>
              <a:rPr lang="en-US" dirty="0"/>
              <a:t>Syst. </a:t>
            </a:r>
            <a:r>
              <a:rPr lang="en-US" dirty="0" err="1"/>
              <a:t>Evidenzsynthesen</a:t>
            </a:r>
            <a:r>
              <a:rPr lang="en-US" dirty="0"/>
              <a:t> &amp; Reviews </a:t>
            </a:r>
            <a:r>
              <a:rPr lang="en-US" dirty="0" err="1"/>
              <a:t>zu</a:t>
            </a:r>
            <a:r>
              <a:rPr lang="en-US" dirty="0"/>
              <a:t> Long COVID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AC97205-997D-4CA2-893C-A79BFB9462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258529"/>
            <a:ext cx="5177227" cy="4959951"/>
          </a:xfrm>
        </p:spPr>
        <p:txBody>
          <a:bodyPr>
            <a:normAutofit/>
          </a:bodyPr>
          <a:lstStyle/>
          <a:p>
            <a:pPr marL="270000" indent="-2700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Meist unkontrollierte Kohortenstudien</a:t>
            </a:r>
          </a:p>
          <a:p>
            <a:pPr marL="270000" indent="-2700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Median der follow-</a:t>
            </a:r>
            <a:r>
              <a:rPr lang="de-DE" sz="2400" dirty="0" err="1"/>
              <a:t>up</a:t>
            </a:r>
            <a:r>
              <a:rPr lang="de-DE" sz="2400" dirty="0"/>
              <a:t>-Zeit: 13 Wochen (IQR 9-24 Wochen)</a:t>
            </a:r>
          </a:p>
          <a:p>
            <a:pPr marL="270000" indent="-2700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72% der Studien in high-</a:t>
            </a:r>
            <a:r>
              <a:rPr lang="de-DE" sz="2400" dirty="0" err="1"/>
              <a:t>income</a:t>
            </a:r>
            <a:r>
              <a:rPr lang="de-DE" sz="2400" dirty="0"/>
              <a:t> countries</a:t>
            </a:r>
          </a:p>
          <a:p>
            <a:pPr marL="270000" indent="-2700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Nur 10% der Studien enthielten Kinder &amp; Jugendliche</a:t>
            </a:r>
          </a:p>
          <a:p>
            <a:pPr marL="270000" indent="-2700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Fokus meist auf Symptome, wenig Information zu langfristigen Beeinträchtigungen und Lebensqualität</a:t>
            </a:r>
          </a:p>
          <a:p>
            <a:pPr marL="270000" indent="-27000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2400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C902EC3-2CD2-474A-BF4F-4645324EA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282413"/>
            <a:ext cx="10644861" cy="952388"/>
          </a:xfrm>
        </p:spPr>
        <p:txBody>
          <a:bodyPr/>
          <a:lstStyle/>
          <a:p>
            <a:r>
              <a:rPr lang="de-DE" sz="2800" dirty="0"/>
              <a:t>9PP Phase 1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− </a:t>
            </a:r>
            <a:r>
              <a:rPr lang="de-DE" sz="2800" dirty="0"/>
              <a:t>Ergebnisse 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AEB846E2-474D-F94D-2AD6-9EB784B83F0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285731" y="1126646"/>
            <a:ext cx="5548151" cy="509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4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DBD5C8F-3DFD-09E7-EF16-D31B51281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9465"/>
            <a:ext cx="12192000" cy="269847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17BD347-E2DD-44C1-A037-80A8D305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62801"/>
            <a:ext cx="10800000" cy="952388"/>
          </a:xfrm>
        </p:spPr>
        <p:txBody>
          <a:bodyPr/>
          <a:lstStyle/>
          <a:p>
            <a:r>
              <a:rPr lang="de-DE" sz="2800" dirty="0"/>
              <a:t>9PP Phase 1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− </a:t>
            </a:r>
            <a:r>
              <a:rPr lang="de-DE" sz="2800" dirty="0"/>
              <a:t>Ergebnisnutzung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393738-B937-4D91-85D5-E8224DEA2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8EFBC697-54E7-4CF2-A36C-7040F75E61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941" y="1076537"/>
            <a:ext cx="11087957" cy="527981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Darstellung der Ergebnisse &amp; Publikation auf RKI-Webseite: </a:t>
            </a:r>
            <a:r>
              <a:rPr lang="de-DE" sz="1800" dirty="0">
                <a:hlinkClick r:id="rId4"/>
              </a:rPr>
              <a:t>www.rki.de/post-covid-evimaps</a:t>
            </a:r>
            <a:r>
              <a:rPr lang="de-DE" sz="1800" dirty="0"/>
              <a:t> </a:t>
            </a:r>
            <a:endParaRPr lang="de-DE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Visualisierung über </a:t>
            </a:r>
            <a:r>
              <a:rPr lang="de-DE" sz="2400" dirty="0" err="1"/>
              <a:t>Evidence</a:t>
            </a:r>
            <a:r>
              <a:rPr lang="de-DE" sz="2400" dirty="0"/>
              <a:t> Maps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Perspektivisch Studienrepositorium: Häufigkeit und Auswirkung von Long COVID auf die Bevölkerung </a:t>
            </a:r>
            <a:r>
              <a:rPr lang="de-DE" sz="2400" dirty="0">
                <a:sym typeface="Wingdings" panose="05000000000000000000" pitchFamily="2" charset="2"/>
              </a:rPr>
              <a:t> Nutzung der Ergebnisse durch Fachöffentlichkeit z.B. für vertiefende Analysen &amp; Policy Briefs</a:t>
            </a:r>
            <a:endParaRPr lang="de-DE" sz="2400" dirty="0"/>
          </a:p>
          <a:p>
            <a:pPr marL="609570" lvl="1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65C378D3-A7F0-4BE0-826B-A1A50DCF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9724" y="6350003"/>
            <a:ext cx="6990761" cy="3651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Syst. Evidenzsynthesen &amp; Reviews zu Long COVID</a:t>
            </a:r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BD04836C-9323-483F-8682-5A4C7B7780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02" y="6356351"/>
            <a:ext cx="2480561" cy="365125"/>
          </a:xfrm>
        </p:spPr>
        <p:txBody>
          <a:bodyPr/>
          <a:lstStyle/>
          <a:p>
            <a:r>
              <a:rPr lang="de-DE"/>
              <a:t>Krisenstab RKI, 07.09.2022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3558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17BD347-E2DD-44C1-A037-80A8D305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62801"/>
            <a:ext cx="10800000" cy="952388"/>
          </a:xfrm>
        </p:spPr>
        <p:txBody>
          <a:bodyPr/>
          <a:lstStyle/>
          <a:p>
            <a:r>
              <a:rPr lang="de-DE" sz="2800" dirty="0"/>
              <a:t>9PP Phase 1 </a:t>
            </a:r>
            <a:r>
              <a:rPr lang="de-DE" sz="2800" dirty="0">
                <a:cs typeface="Arial" panose="020B0604020202020204" pitchFamily="34" charset="0"/>
              </a:rPr>
              <a:t>− Ergebnisse</a:t>
            </a:r>
            <a:r>
              <a:rPr lang="de-DE" sz="2800" dirty="0"/>
              <a:t> syst. Review Long COVID bei Kindern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393738-B937-4D91-85D5-E8224DEA2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8EFBC697-54E7-4CF2-A36C-7040F75E61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942" y="1076537"/>
            <a:ext cx="6667375" cy="52798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 dirty="0"/>
              <a:t>Beispiel für Vertiefung auf Basis der </a:t>
            </a:r>
            <a:r>
              <a:rPr lang="de-DE" sz="2000" dirty="0" err="1"/>
              <a:t>Evidence</a:t>
            </a:r>
            <a:r>
              <a:rPr lang="de-DE" sz="2000" dirty="0"/>
              <a:t> </a:t>
            </a:r>
            <a:r>
              <a:rPr lang="de-DE" sz="2000" dirty="0" err="1"/>
              <a:t>maps</a:t>
            </a:r>
            <a:r>
              <a:rPr lang="de-DE" sz="2000" dirty="0"/>
              <a:t>: systematisches Review zu Long COVID bei Kindern und Jugendlichen </a:t>
            </a:r>
            <a:r>
              <a:rPr lang="de-DE" sz="1800" i="1" dirty="0"/>
              <a:t>(Manuskript eingereicht)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000" dirty="0"/>
              <a:t>Nur wenige Studien zu Kindern &amp; Jugendlichen (21 Längsschnitt, 4 Querschnitt, nur 6 mit Kontrollgruppe)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000" dirty="0"/>
              <a:t>Hohes Maß an Heterogenität z.B. in Definition der Dauer des Fortbestehens der Symptome</a:t>
            </a:r>
            <a:r>
              <a:rPr lang="de-DE" sz="2000" dirty="0">
                <a:sym typeface="Wingdings" panose="05000000000000000000" pitchFamily="2" charset="2"/>
              </a:rPr>
              <a:t> Metaanalyse nicht möglich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Kontrollierte Studien zeigen höheres Risiko für gesundheitliche Langzeitfolgen bei COVID-19 Fällen im Vergleich zu Test-negativen Kontrollen oder Grippefällen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000" dirty="0">
                <a:sym typeface="Wingdings" panose="05000000000000000000" pitchFamily="2" charset="2"/>
              </a:rPr>
              <a:t>Nur wenige Studien untersuchen Lebensqualität und Alltagsbeeinträchtigungen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de-DE" sz="2000" dirty="0"/>
          </a:p>
          <a:p>
            <a:pPr lvl="1">
              <a:buFont typeface="Wingdings" panose="05000000000000000000" pitchFamily="2" charset="2"/>
              <a:buChar char="§"/>
            </a:pPr>
            <a:endParaRPr lang="de-DE" sz="2000" dirty="0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65C378D3-A7F0-4BE0-826B-A1A50DCF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9724" y="6350003"/>
            <a:ext cx="6990761" cy="3651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Syst. </a:t>
            </a:r>
            <a:r>
              <a:rPr lang="en-US" dirty="0" err="1"/>
              <a:t>Evidenzsynthesen</a:t>
            </a:r>
            <a:r>
              <a:rPr lang="en-US" dirty="0"/>
              <a:t> &amp; Reviews </a:t>
            </a:r>
            <a:r>
              <a:rPr lang="en-US" dirty="0" err="1"/>
              <a:t>zu</a:t>
            </a:r>
            <a:r>
              <a:rPr lang="en-US" dirty="0"/>
              <a:t> Long COVID</a:t>
            </a:r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BD04836C-9323-483F-8682-5A4C7B7780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02" y="6356351"/>
            <a:ext cx="2480561" cy="365125"/>
          </a:xfrm>
        </p:spPr>
        <p:txBody>
          <a:bodyPr/>
          <a:lstStyle/>
          <a:p>
            <a:r>
              <a:rPr lang="de-DE"/>
              <a:t>Krisenstab RKI, 07.09.2022</a:t>
            </a:r>
            <a:endParaRPr lang="de-DE" dirty="0"/>
          </a:p>
        </p:txBody>
      </p:sp>
      <p:pic>
        <p:nvPicPr>
          <p:cNvPr id="11" name="image1.jpg">
            <a:extLst>
              <a:ext uri="{FF2B5EF4-FFF2-40B4-BE49-F238E27FC236}">
                <a16:creationId xmlns:a16="http://schemas.microsoft.com/office/drawing/2014/main" id="{C28DBE86-D358-414E-9873-8F4207E6416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626563" y="987619"/>
            <a:ext cx="4214495" cy="3899535"/>
          </a:xfrm>
          <a:prstGeom prst="rect">
            <a:avLst/>
          </a:prstGeom>
          <a:ln/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F15257B3-789E-4341-8316-F425A91BED36}"/>
              </a:ext>
            </a:extLst>
          </p:cNvPr>
          <p:cNvSpPr/>
          <p:nvPr/>
        </p:nvSpPr>
        <p:spPr>
          <a:xfrm>
            <a:off x="7421792" y="4963976"/>
            <a:ext cx="44192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latin typeface="Calibri" panose="020F0502020204030204" pitchFamily="34" charset="0"/>
                <a:ea typeface="Calibri" panose="020F0502020204030204" pitchFamily="34" charset="0"/>
              </a:rPr>
              <a:t>Franco, JVA; Garegnani, LI; Oltra, G; Metzendorf, M-I; </a:t>
            </a:r>
            <a:r>
              <a:rPr lang="en-GB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Trivisonno</a:t>
            </a:r>
            <a:r>
              <a:rPr lang="en-GB" sz="1400" i="1" dirty="0">
                <a:latin typeface="Calibri" panose="020F0502020204030204" pitchFamily="34" charset="0"/>
                <a:ea typeface="Calibri" panose="020F0502020204030204" pitchFamily="34" charset="0"/>
              </a:rPr>
              <a:t>, LF; </a:t>
            </a:r>
            <a:r>
              <a:rPr lang="en-GB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Sgarbossa</a:t>
            </a:r>
            <a:r>
              <a:rPr lang="en-GB" sz="1400" i="1" dirty="0">
                <a:latin typeface="Calibri" panose="020F0502020204030204" pitchFamily="34" charset="0"/>
                <a:ea typeface="Calibri" panose="020F0502020204030204" pitchFamily="34" charset="0"/>
              </a:rPr>
              <a:t>, N; Ducks, D; Heldt, K; Mumm, R; Barnes, B; Scheidt-Nave, C (2022): </a:t>
            </a:r>
            <a:r>
              <a:rPr lang="en-GB" sz="1400" i="1" dirty="0"/>
              <a:t>Short and long-term wellbeing of children following SARS-CoV-2 infection: a systematic review (submitted)</a:t>
            </a:r>
            <a:endParaRPr lang="de-DE" sz="1400" i="1" dirty="0"/>
          </a:p>
          <a:p>
            <a:pPr>
              <a:spcAft>
                <a:spcPts val="0"/>
              </a:spcAft>
            </a:pPr>
            <a:endParaRPr lang="de-DE" sz="1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32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17BD347-E2DD-44C1-A037-80A8D305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62801"/>
            <a:ext cx="10800000" cy="952388"/>
          </a:xfrm>
        </p:spPr>
        <p:txBody>
          <a:bodyPr/>
          <a:lstStyle/>
          <a:p>
            <a:r>
              <a:rPr lang="de-DE" sz="2800" dirty="0"/>
              <a:t>Ausblick für 9PP Phase 2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393738-B937-4D91-85D5-E8224DEA2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8EFBC697-54E7-4CF2-A36C-7040F75E61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941" y="1076537"/>
            <a:ext cx="11409059" cy="52798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Folgeprojekt: Weiterführung auf Basis des bisherigen Standes  im Rahmen des 9-Punkte-Plan, Förderung bis Ende 2022 bewilligt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Auftrag erteilt an die gleichen Auftragnehmenden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Fragenspezifisches &amp; vertiefendes Update der Studien ab dem 05.11.2021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Fokus auf Erwachsene (WHO-Falldefinition für Kinder noch in Arbeit)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000" dirty="0"/>
              <a:t>Wie häufig sind gesundheitliche Langzeitfolgen einer SARS-CoV-2-Infektion inklusive Auswirkungen auf Lebensqualität, Alltagsaktivitäten, Arbeits- und Erwerbsfähigkeit?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000" dirty="0"/>
              <a:t>Welche Informationen haben wir zu besonders betroffenen Gruppen der Bevölkerung und zu Risiko- und Schutzfaktoren?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000" dirty="0"/>
              <a:t>Welche Informationen haben wir zur Inanspruchnahme von Rehabilitationsleistungen, erhöhtem medizinischen Versorgungsbedarf bzw. Unterstützungsbedarf im Alltag?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000" dirty="0"/>
              <a:t>Sehen wir Unterschiede nach Virus-Variante, Alter, Geschlecht und sozialer Lage?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de-DE" sz="2000" dirty="0"/>
          </a:p>
          <a:p>
            <a:pPr lvl="1">
              <a:buFont typeface="Wingdings" panose="05000000000000000000" pitchFamily="2" charset="2"/>
              <a:buChar char="§"/>
            </a:pPr>
            <a:endParaRPr lang="de-DE" sz="2000" dirty="0"/>
          </a:p>
          <a:p>
            <a:pPr lvl="1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609570" lvl="1" indent="0">
              <a:buNone/>
            </a:pPr>
            <a:endParaRPr lang="de-DE" sz="2000" dirty="0"/>
          </a:p>
          <a:p>
            <a:pPr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65C378D3-A7F0-4BE0-826B-A1A50DCF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9724" y="6350003"/>
            <a:ext cx="6990761" cy="3651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Syst. Evidenzsynthesen &amp; Reviews zu Long COVID</a:t>
            </a:r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BD04836C-9323-483F-8682-5A4C7B7780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02" y="6356351"/>
            <a:ext cx="2480561" cy="365125"/>
          </a:xfrm>
        </p:spPr>
        <p:txBody>
          <a:bodyPr/>
          <a:lstStyle/>
          <a:p>
            <a:r>
              <a:rPr lang="de-DE"/>
              <a:t>Krisenstab RKI, 07.09.2022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9405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C3BF1E-066B-C447-0B12-CB0EABD3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Krisenstab RKI, 07.09.2022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322EB2-0B58-D833-37B8-04705CD87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Syst. Evidenzsynthesen &amp; Reviews zu Long COVID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93D320-E630-00C8-72D6-A325BA9C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379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959</Words>
  <Application>Microsoft Office PowerPoint</Application>
  <PresentationFormat>Breitbild</PresentationFormat>
  <Paragraphs>163</Paragraphs>
  <Slides>13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ＭＳ 明朝</vt:lpstr>
      <vt:lpstr>Symbol</vt:lpstr>
      <vt:lpstr>Wingdings</vt:lpstr>
      <vt:lpstr>Office-Design</vt:lpstr>
      <vt:lpstr> </vt:lpstr>
      <vt:lpstr>Long COVID − Aktivitäten am RKI</vt:lpstr>
      <vt:lpstr>Epidemiologie und Public Health zu Long COVID</vt:lpstr>
      <vt:lpstr>9PP Phase 1 − A rapid evidence synthesis on Long COVID </vt:lpstr>
      <vt:lpstr>9PP Phase 1 − Ergebnisse </vt:lpstr>
      <vt:lpstr>9PP Phase 1 − Ergebnisnutzung</vt:lpstr>
      <vt:lpstr>9PP Phase 1 − Ergebnisse syst. Review Long COVID bei Kindern</vt:lpstr>
      <vt:lpstr>Ausblick für 9PP Phase 2</vt:lpstr>
      <vt:lpstr>PowerPoint-Präsentation</vt:lpstr>
      <vt:lpstr>PowerPoint-Präsentation</vt:lpstr>
      <vt:lpstr>Ausschreibung </vt:lpstr>
      <vt:lpstr>Arbeits-/Zeitplan</vt:lpstr>
      <vt:lpstr>Arbeits-/Zeitplan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Mumm, Rebekka</dc:creator>
  <cp:lastModifiedBy>Mumm, Rebekka</cp:lastModifiedBy>
  <cp:revision>118</cp:revision>
  <dcterms:created xsi:type="dcterms:W3CDTF">2022-01-14T07:55:24Z</dcterms:created>
  <dcterms:modified xsi:type="dcterms:W3CDTF">2022-09-07T05:48:32Z</dcterms:modified>
</cp:coreProperties>
</file>