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656" r:id="rId9"/>
    <p:sldId id="662" r:id="rId10"/>
    <p:sldId id="1012" r:id="rId11"/>
    <p:sldId id="1022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3883" autoAdjust="0"/>
  </p:normalViewPr>
  <p:slideViewPr>
    <p:cSldViewPr snapToGrid="0" snapToObjects="1">
      <p:cViewPr varScale="1">
        <p:scale>
          <a:sx n="68" d="100"/>
          <a:sy n="68" d="100"/>
        </p:scale>
        <p:origin x="1148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Deutlicher Rückgang in KW 35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1,6 je 100T nur leichter Rückgang (KW 34: durch Nachmeldungen von 2,3 auf 3,1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34: 2,3, KW 33: 2,6, KW 32: 2,1,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Stabilisierung in allen AG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35/2022: 9 je 100T starker Rückgang (ohne Nachmeldungen KW 34: 20, KW33: 20, KW 32: 18, KW 31: 23, KW 30: 21, KW 29: 35, KW 28: 30, KW 27: 25, KW 26: 23; KW 25: 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Deutlicher Rückgang in KW 35 mit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1,6 je 100T nur leichter Rückgang (KW 34: durch Nachmeldungen von 2,3 auf 3,1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34: 2,3, KW 33: 2,6, KW 32: 2,1,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 </a:t>
            </a:r>
            <a:r>
              <a:rPr lang="de-DE" sz="1200" b="0" dirty="0"/>
              <a:t>Stabilisierung in allen AG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35/2022: 9 je 100T starker Rückgang (ohne Nachmeldungen KW 34: 20, KW33: 20, KW 32: 18, KW 31: 23, KW 30: 21, KW 29: 35, KW 28: 30, KW 27: 25, KW 26: 23; KW 25: 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Rückgang in AG 80+ in KW 35</a:t>
            </a:r>
            <a:endParaRPr lang="de-DE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gestiegen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4,3 % (Vorwoche: 3,4 %)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seit 28. KW  bis 31. KW ein rückläufiger Trend, bis 34. KW schwankend, nun zweite </a:t>
            </a:r>
            <a:r>
              <a:rPr lang="de-DE" sz="1200" i="0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woche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in Folge gestiegen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4,3 % im Bereich der Vorjahre zur 35. KW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den Kindern: 7,8 % (Vorwoche: 6,8 %); auch Anstieg bei den Erwachsenen: (3,7 %; Vorwoche: 2,9 %)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 : Rückgang bei den bis 4-Jährigen, Anstieg bei den 5- bis 14-Jährigen, Anstieg bei den 15- bis 59- Jährigen; bei den ab 60-Jährigen stabil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stabil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(bei 0,8 %, seit drei Wochen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der Schulkinder leicht gestiegen 1,8 % (Vorwoche: 1,6 %) bei den Kleinkindern deutlicher gestiegen 3,6% (Vorwoche: 1,3 %)</a:t>
            </a:r>
            <a:endParaRPr lang="de-DE" i="0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35. KW wurden bundesweit etwa gleich viele Arzt­be­su­che wegen ARE regis­triert wie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stabil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35 insgesamt mit 805 (entspricht in etwa dem Vorwochenwert von letzter Woche (Vorwoche: 847)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bei ca.800; seit KW 28 rückläufig, letzten 2 Wochen stabil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noch über dem Bereich der Vorjahre zur 35. KW, nahe dem Wert von 2021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bei den 0-14-Jährigen ähnlich der vorpandemischen Werte, nur bei den Erwachsenen noch teilweise doppelt so hohe Werte; nähert sich den Vorjahren langsam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zur Vorwoche bei den ab 15-Jährigen (zwischen 11 % und 25 %); Anstieg bei den Kindern: 0-4J: 6 %; bei Schulkindern (5-14J.) deutlicher: um 21 % 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 50-60 % der BL noch in den Sommerferien in KW34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in 8 (von 12) AGI-Regionen </a:t>
            </a:r>
            <a:r>
              <a:rPr lang="de-DE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Rückgang, in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AGI-Regionen Anstieg bei den Schulkindern </a:t>
            </a:r>
          </a:p>
          <a:p>
            <a:pPr marL="628650" lvl="1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NRW Anstieg insgesamt; den bei Kindern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Rückgang (es war ein Anstieg seit der 30. KW zu beobachten)</a:t>
            </a:r>
          </a:p>
          <a:p>
            <a:pPr marL="628650" lvl="1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\\rki.local\daten\Projekte\FG36_AGI\Wochenberichte\Berichterstellung\Saison_2021_22\Woche_35_2022\AGI-Wochenbericht_2022_09_06.xls oder in \\rki.local\daten\Projekte\FG36_AGI\Wochenberichte\Berichterstellung\Saison_2021_22\Woche_35_2022\KI_2015_2022_09_06.xlsx, Pivot Chart KI“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22/2022 deutlich angestiegen war, wird seit KW 29/2022 insgesamt ein Rückgang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35 ist die Anzahl der Arztkonsultationen wegen COVID-ARE bei den Schulkindern und ab 80-Jährigen angestiegen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anderen Altersgruppen sind die Werte im Vergleich zur Vorwoche weiter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35. KW 2022 insgesamt erneut leicht gesunken, noch auf dem üblichen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SARI-Fälle mit Intensivbehandlung gesunken im Vergleich zur Vorwoche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aktuell etwas niedriger als in den Vorjahren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Vgl. zur Vorwoche in KW 35 deutlich gesunken: 19 %  (Vorwoche: 27 %)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gesunken: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17 % (Vorwoche: 25 %),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bei 1% (zuvor seit KW 25 unter 1%), kein SARI-ITS-Fall mit Influenza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Sommerniveau, leichter Anstieg in den AG unter 15 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ab 80 Jahre bleibt weiterhin etwas über den Werten der Vorjahre (unter Berücksichtigung von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Anteil COVID-19-Diagnosen in AG 80+ ist leicht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6.9.2022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1,6 COVID-SARI pro 100.000</a:t>
            </a:r>
          </a:p>
          <a:p>
            <a:endParaRPr lang="de-DE" dirty="0"/>
          </a:p>
          <a:p>
            <a:r>
              <a:rPr lang="de-DE" dirty="0"/>
              <a:t>Entspricht ca. 1.300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9/100T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9" y="841248"/>
            <a:ext cx="5750559" cy="2587752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291840"/>
            <a:ext cx="8915399" cy="35661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1,6 COVID-SARI pro 100.000</a:t>
            </a:r>
          </a:p>
          <a:p>
            <a:endParaRPr lang="de-DE" dirty="0"/>
          </a:p>
          <a:p>
            <a:r>
              <a:rPr lang="de-DE" dirty="0"/>
              <a:t>Entspricht ca. 1.300 neuen Krankenhausaufnahmen wegen COVID-SARI in D.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AAC16D-343B-43D2-8A6A-4156F9F50433}"/>
              </a:ext>
            </a:extLst>
          </p:cNvPr>
          <p:cNvSpPr txBox="1"/>
          <p:nvPr/>
        </p:nvSpPr>
        <p:spPr>
          <a:xfrm>
            <a:off x="8389494" y="493642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9/100T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24. KW bis 35.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07.09.2022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78EA92-8AC1-476E-A885-201C6DA4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3" y="1095519"/>
            <a:ext cx="8388823" cy="274343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D5BCFA6-5E91-4ABA-B593-6CAC66633524}"/>
              </a:ext>
            </a:extLst>
          </p:cNvPr>
          <p:cNvSpPr txBox="1"/>
          <p:nvPr/>
        </p:nvSpPr>
        <p:spPr>
          <a:xfrm>
            <a:off x="1234768" y="2620826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E4B64F1-119E-44CE-8E6A-A6EDDB786FA3}"/>
              </a:ext>
            </a:extLst>
          </p:cNvPr>
          <p:cNvSpPr txBox="1"/>
          <p:nvPr/>
        </p:nvSpPr>
        <p:spPr>
          <a:xfrm>
            <a:off x="4852808" y="1845844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C0A81B6-F263-46BC-9305-B396EB714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012" y="2620826"/>
            <a:ext cx="445047" cy="28653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323349C-472C-49B4-AF03-8E97F1207897}"/>
              </a:ext>
            </a:extLst>
          </p:cNvPr>
          <p:cNvSpPr txBox="1"/>
          <p:nvPr/>
        </p:nvSpPr>
        <p:spPr>
          <a:xfrm>
            <a:off x="6222298" y="2249723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8016C8C-DD74-493E-BB43-9E691199BB1E}"/>
              </a:ext>
            </a:extLst>
          </p:cNvPr>
          <p:cNvSpPr txBox="1"/>
          <p:nvPr/>
        </p:nvSpPr>
        <p:spPr>
          <a:xfrm>
            <a:off x="7792791" y="1842527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DD8CD2-4725-4AAD-9ED8-6DA557E3C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83" y="3650148"/>
            <a:ext cx="8394920" cy="2743438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AE7C100-0390-4D0E-91FF-2913F9182CE8}"/>
              </a:ext>
            </a:extLst>
          </p:cNvPr>
          <p:cNvSpPr txBox="1"/>
          <p:nvPr/>
        </p:nvSpPr>
        <p:spPr>
          <a:xfrm>
            <a:off x="1474577" y="4421018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49FABED-5B3C-4B46-BDDB-566759F305DE}"/>
              </a:ext>
            </a:extLst>
          </p:cNvPr>
          <p:cNvSpPr txBox="1"/>
          <p:nvPr/>
        </p:nvSpPr>
        <p:spPr>
          <a:xfrm>
            <a:off x="2195017" y="5397040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6C588A3-8BF8-4495-8846-AA15B75DBCF6}"/>
              </a:ext>
            </a:extLst>
          </p:cNvPr>
          <p:cNvSpPr txBox="1"/>
          <p:nvPr/>
        </p:nvSpPr>
        <p:spPr>
          <a:xfrm>
            <a:off x="7266059" y="4606141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07.09.2022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CE3B65-4FD4-4855-BDD0-549E31746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2057281"/>
            <a:ext cx="8364437" cy="274343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EEE03BE-9834-4FEB-A078-881FBA8B5008}"/>
              </a:ext>
            </a:extLst>
          </p:cNvPr>
          <p:cNvSpPr txBox="1"/>
          <p:nvPr/>
        </p:nvSpPr>
        <p:spPr>
          <a:xfrm>
            <a:off x="6066066" y="342900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EB0CDB4-1BE9-42BC-A0BE-999B25AD9F65}"/>
              </a:ext>
            </a:extLst>
          </p:cNvPr>
          <p:cNvSpPr txBox="1"/>
          <p:nvPr/>
        </p:nvSpPr>
        <p:spPr>
          <a:xfrm>
            <a:off x="7090983" y="357122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531F81-61ED-4FBF-9056-FBE1F79002F3}"/>
              </a:ext>
            </a:extLst>
          </p:cNvPr>
          <p:cNvSpPr txBox="1"/>
          <p:nvPr/>
        </p:nvSpPr>
        <p:spPr>
          <a:xfrm>
            <a:off x="5426191" y="3246744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1AAADB4-83D9-405F-BCF7-F315E26DB731}"/>
              </a:ext>
            </a:extLst>
          </p:cNvPr>
          <p:cNvSpPr txBox="1"/>
          <p:nvPr/>
        </p:nvSpPr>
        <p:spPr>
          <a:xfrm>
            <a:off x="8191298" y="357960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35.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6.9.2022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848537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35 bei 4.300 ARE (Vorwoche: 3.400)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3,6 Mio. ARE in Deutschland, unabhängig von einem Arztbesuch</a:t>
            </a:r>
            <a:br>
              <a:rPr lang="de-DE" b="1" dirty="0"/>
            </a:br>
            <a:r>
              <a:rPr lang="de-DE" dirty="0"/>
              <a:t>(34. KW: ca. 2,7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99999" y="4070455"/>
            <a:ext cx="34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 err="1"/>
              <a:t>Weiterer</a:t>
            </a:r>
            <a:r>
              <a:rPr lang="en-US" dirty="0"/>
              <a:t> </a:t>
            </a:r>
            <a:r>
              <a:rPr lang="en-US" dirty="0" err="1"/>
              <a:t>Anstieg</a:t>
            </a:r>
            <a:r>
              <a:rPr lang="en-US" dirty="0"/>
              <a:t> in der </a:t>
            </a:r>
            <a:r>
              <a:rPr lang="en-US" dirty="0" err="1"/>
              <a:t>Altersgruppe</a:t>
            </a:r>
            <a:r>
              <a:rPr lang="en-US" dirty="0"/>
              <a:t> der </a:t>
            </a:r>
            <a:r>
              <a:rPr lang="en-US" dirty="0" err="1"/>
              <a:t>Schulkinder</a:t>
            </a:r>
            <a:r>
              <a:rPr lang="en-US" dirty="0"/>
              <a:t>; </a:t>
            </a:r>
            <a:r>
              <a:rPr lang="en-US" dirty="0" err="1"/>
              <a:t>Rückgang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Kleinkindern</a:t>
            </a: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4215067-28A1-43A0-9447-383FDEF8358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2119" r="1200" b="2258"/>
          <a:stretch/>
        </p:blipFill>
        <p:spPr bwMode="auto">
          <a:xfrm>
            <a:off x="166248" y="704172"/>
            <a:ext cx="5067085" cy="257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A6F1104-7268-43B2-85E1-F31E69FE4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8" y="3675522"/>
            <a:ext cx="5182675" cy="25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35.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6.9.2022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199114"/>
            <a:ext cx="3085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34. KW 2022:</a:t>
            </a:r>
          </a:p>
          <a:p>
            <a:r>
              <a:rPr lang="de-DE" dirty="0"/>
              <a:t>Insgesamt stabil</a:t>
            </a:r>
          </a:p>
          <a:p>
            <a:endParaRPr lang="de-DE" sz="600" dirty="0">
              <a:highlight>
                <a:srgbClr val="FFFF00"/>
              </a:highlight>
            </a:endParaRPr>
          </a:p>
          <a:p>
            <a:r>
              <a:rPr lang="de-DE" dirty="0"/>
              <a:t>ca. 800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35. KW 2022: ca. 650 T.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584921" y="4576373"/>
            <a:ext cx="318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Anstieg bei den 0- bis 4-Jährigen, bei den Schulkindern und ab 15 Jahre stabil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90A8A5-B2F7-4435-B97C-E7F69F139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70"/>
          <a:stretch/>
        </p:blipFill>
        <p:spPr>
          <a:xfrm>
            <a:off x="134517" y="1397182"/>
            <a:ext cx="5400000" cy="25027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AE8FEB-C40F-4C1E-9928-2BFCA86159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15"/>
          <a:stretch/>
        </p:blipFill>
        <p:spPr>
          <a:xfrm>
            <a:off x="184921" y="3736330"/>
            <a:ext cx="5400000" cy="26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/>
              <a:t>Stand: 6.9.2022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35. KW 2022</a:t>
            </a:r>
          </a:p>
          <a:p>
            <a:r>
              <a:rPr lang="de-DE" dirty="0"/>
              <a:t>Rund 180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150.000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5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35.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1" y="1036359"/>
            <a:ext cx="4247996" cy="21239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1" y="2888816"/>
            <a:ext cx="4247996" cy="2123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1" y="4705759"/>
            <a:ext cx="4247996" cy="21239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9" y="2888816"/>
            <a:ext cx="4247996" cy="21239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9" y="4705759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35.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6.9.2022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35.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35.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98939" y="186103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8350" y="2040751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370845" y="511519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17%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90256" y="5256833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/>
              <a:t>Stand: 6.9.2022</a:t>
            </a:r>
            <a:endParaRPr lang="de-DE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8169332" y="1491687"/>
            <a:ext cx="26030" cy="63578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347246" y="1128406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15 %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8183432" y="5182379"/>
            <a:ext cx="23860" cy="45194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288143" y="4825994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22 %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169332" y="3288406"/>
            <a:ext cx="14100" cy="615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324148" y="2980629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26 %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6.9.2022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Microsoft Office PowerPoint</Application>
  <PresentationFormat>Bildschirmpräsentation (4:3)</PresentationFormat>
  <Paragraphs>177</Paragraphs>
  <Slides>14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6.9.2022</vt:lpstr>
      <vt:lpstr>GrippeWeb bis zur 35. KW 2022 </vt:lpstr>
      <vt:lpstr>Arbeitsgemeinschaft Influenza ARE-Konsultationen / 100.000 Einwohner bis zur 35. KW 2022</vt:lpstr>
      <vt:lpstr>Arbeitsgemeinschaft Influenza - SEEDARE ARE-Konsultationen mit COVID-Diagnose / 100.000 Einwohner </vt:lpstr>
      <vt:lpstr>SEEDARE – ARE mit COVID-19 Konsultationen in Altersgruppen bis zur 35.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3645</cp:revision>
  <cp:lastPrinted>2020-05-13T06:04:10Z</cp:lastPrinted>
  <dcterms:created xsi:type="dcterms:W3CDTF">2015-11-02T12:29:13Z</dcterms:created>
  <dcterms:modified xsi:type="dcterms:W3CDTF">2022-09-07T08:58:38Z</dcterms:modified>
</cp:coreProperties>
</file>