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7"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59" autoAdjust="0"/>
    <p:restoredTop sz="96349" autoAdjust="0"/>
  </p:normalViewPr>
  <p:slideViewPr>
    <p:cSldViewPr snapToGrid="0">
      <p:cViewPr varScale="1">
        <p:scale>
          <a:sx n="114" d="100"/>
          <a:sy n="114" d="100"/>
        </p:scale>
        <p:origin x="576" y="96"/>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14.09.2022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In der Vorwoche waren es noch  797 (31.08.22)</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Neuaufnahmen: +695</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Der Hauptteil der Bundesländer hat somit einen Anteil von etwa 3 bis 6 %.</a:t>
            </a:r>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3</a:t>
            </a:fld>
            <a:endParaRPr lang="de-DE"/>
          </a:p>
        </p:txBody>
      </p:sp>
    </p:spTree>
    <p:extLst>
      <p:ext uri="{BB962C8B-B14F-4D97-AF65-F5344CB8AC3E}">
        <p14:creationId xmlns:p14="http://schemas.microsoft.com/office/powerpoint/2010/main" val="306958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abschließend noch die 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a:p>
            <a:endParaRPr lang="de-DE" dirty="0"/>
          </a:p>
          <a:p>
            <a:r>
              <a:rPr lang="de-DE" dirty="0"/>
              <a:t>In allen Kleeblättern, und für die gesamte Bundesrepublik sagen die Prognosen einen Abfall der COVID-ITS-Belegung voraus.</a:t>
            </a:r>
          </a:p>
          <a:p>
            <a:endParaRPr lang="de-DE" dirty="0"/>
          </a:p>
          <a:p>
            <a:r>
              <a:rPr lang="de-DE" dirty="0"/>
              <a:t>Soweit aus dem Intensivregister. </a:t>
            </a:r>
          </a:p>
          <a:p>
            <a:r>
              <a:rPr lang="de-DE" dirty="0"/>
              <a:t>Vielen Dank für das Teilen der Folien!</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14.09.2022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14.09.2022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14.09.2022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14.09.2022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14.09.2022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14.09.2022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14.09.2022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14.09.2022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14.09.2022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14.09.2022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14.09.2022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14.09.2022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4E6DC98C-C61E-4B8A-B55F-54D9C1D18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528" y="3994195"/>
            <a:ext cx="4881796" cy="2737124"/>
          </a:xfrm>
          <a:prstGeom prst="rect">
            <a:avLst/>
          </a:prstGeom>
        </p:spPr>
      </p:pic>
      <p:pic>
        <p:nvPicPr>
          <p:cNvPr id="9" name="Grafik 8">
            <a:extLst>
              <a:ext uri="{FF2B5EF4-FFF2-40B4-BE49-F238E27FC236}">
                <a16:creationId xmlns:a16="http://schemas.microsoft.com/office/drawing/2014/main" id="{129D4FF1-1E01-49CA-A829-910B23674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4785" y="381406"/>
            <a:ext cx="4812638" cy="3060891"/>
          </a:xfrm>
          <a:prstGeom prst="rect">
            <a:avLst/>
          </a:prstGeom>
        </p:spPr>
      </p:pic>
      <p:pic>
        <p:nvPicPr>
          <p:cNvPr id="3" name="Grafik 2">
            <a:extLst>
              <a:ext uri="{FF2B5EF4-FFF2-40B4-BE49-F238E27FC236}">
                <a16:creationId xmlns:a16="http://schemas.microsoft.com/office/drawing/2014/main" id="{96A2D269-3F42-4CA2-8870-D2CD3C1314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13" y="2463368"/>
            <a:ext cx="6731614" cy="3892982"/>
          </a:xfrm>
          <a:prstGeom prst="rect">
            <a:avLst/>
          </a:prstGeom>
        </p:spPr>
      </p:pic>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14.09.2022 werden </a:t>
            </a:r>
            <a:r>
              <a:rPr lang="de-DE" sz="1600" b="1" dirty="0"/>
              <a:t>747 </a:t>
            </a:r>
            <a:r>
              <a:rPr lang="de-DE" sz="1600" dirty="0"/>
              <a:t>COVID-19-Patient*innen auf Intensivstationen (der ca. 1.300 Akutkrankenhäuser) behandelt.</a:t>
            </a:r>
          </a:p>
          <a:p>
            <a:pPr>
              <a:spcBef>
                <a:spcPts val="600"/>
              </a:spcBef>
            </a:pPr>
            <a:r>
              <a:rPr lang="de-DE" sz="1600" dirty="0"/>
              <a:t>Plateau der COVID-ITS-Belegung?</a:t>
            </a:r>
          </a:p>
          <a:p>
            <a:pPr>
              <a:spcBef>
                <a:spcPts val="600"/>
              </a:spcBef>
            </a:pPr>
            <a:r>
              <a:rPr lang="de-DE" sz="1600" dirty="0"/>
              <a:t>ITS-COVID-Neuaufnahmen mit </a:t>
            </a:r>
            <a:r>
              <a:rPr lang="de-DE" sz="1600" b="1" dirty="0"/>
              <a:t>+622 </a:t>
            </a:r>
            <a:r>
              <a:rPr lang="de-DE" sz="1600" dirty="0"/>
              <a:t>in den letzten 7 Tagen im Plateau</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sp>
        <p:nvSpPr>
          <p:cNvPr id="26" name="Textfeld 25">
            <a:extLst>
              <a:ext uri="{FF2B5EF4-FFF2-40B4-BE49-F238E27FC236}">
                <a16:creationId xmlns:a16="http://schemas.microsoft.com/office/drawing/2014/main" id="{D73E6659-02B7-4105-A782-708515D3013E}"/>
              </a:ext>
            </a:extLst>
          </p:cNvPr>
          <p:cNvSpPr txBox="1"/>
          <p:nvPr/>
        </p:nvSpPr>
        <p:spPr>
          <a:xfrm>
            <a:off x="2293691" y="2658339"/>
            <a:ext cx="522682" cy="485469"/>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1974496" y="2664409"/>
            <a:ext cx="522682" cy="485469"/>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2671120" y="2694685"/>
            <a:ext cx="647826" cy="452157"/>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6521950" y="4876937"/>
            <a:ext cx="208588" cy="611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6398018" y="5504804"/>
            <a:ext cx="438010" cy="276999"/>
          </a:xfrm>
          <a:prstGeom prst="rect">
            <a:avLst/>
          </a:prstGeom>
          <a:noFill/>
        </p:spPr>
        <p:txBody>
          <a:bodyPr wrap="square" rtlCol="0">
            <a:spAutoFit/>
          </a:bodyPr>
          <a:lstStyle/>
          <a:p>
            <a:r>
              <a:rPr lang="de-DE" sz="1200" dirty="0">
                <a:solidFill>
                  <a:schemeClr val="bg2">
                    <a:lumMod val="50000"/>
                  </a:schemeClr>
                </a:solidFill>
              </a:rPr>
              <a:t>747</a:t>
            </a:r>
          </a:p>
        </p:txBody>
      </p:sp>
      <p:sp>
        <p:nvSpPr>
          <p:cNvPr id="14" name="Textfeld 13">
            <a:extLst>
              <a:ext uri="{FF2B5EF4-FFF2-40B4-BE49-F238E27FC236}">
                <a16:creationId xmlns:a16="http://schemas.microsoft.com/office/drawing/2014/main" id="{4A28318D-B736-4639-8DFC-4670EAAD84D7}"/>
              </a:ext>
            </a:extLst>
          </p:cNvPr>
          <p:cNvSpPr txBox="1"/>
          <p:nvPr/>
        </p:nvSpPr>
        <p:spPr>
          <a:xfrm>
            <a:off x="6807570" y="107779"/>
            <a:ext cx="4321605" cy="326256"/>
          </a:xfrm>
          <a:prstGeom prst="rect">
            <a:avLst/>
          </a:prstGeom>
          <a:noFill/>
        </p:spPr>
        <p:txBody>
          <a:bodyPr wrap="square" rtlCol="0">
            <a:spAutoFit/>
          </a:bodyPr>
          <a:lstStyle/>
          <a:p>
            <a:r>
              <a:rPr lang="de-DE" sz="1400" b="1" dirty="0"/>
              <a:t>Neuaufnahmen auf die ITS  </a:t>
            </a:r>
            <a:r>
              <a:rPr lang="de-DE" sz="1400" i="1" dirty="0"/>
              <a:t>(pro Tag)</a:t>
            </a:r>
          </a:p>
        </p:txBody>
      </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6"/>
          <a:stretch>
            <a:fillRect/>
          </a:stretch>
        </p:blipFill>
        <p:spPr>
          <a:xfrm>
            <a:off x="9694865" y="136525"/>
            <a:ext cx="2198781" cy="473593"/>
          </a:xfrm>
          <a:prstGeom prst="rect">
            <a:avLst/>
          </a:prstGeom>
        </p:spPr>
      </p:pic>
      <p:sp>
        <p:nvSpPr>
          <p:cNvPr id="7" name="Rechteck 6">
            <a:extLst>
              <a:ext uri="{FF2B5EF4-FFF2-40B4-BE49-F238E27FC236}">
                <a16:creationId xmlns:a16="http://schemas.microsoft.com/office/drawing/2014/main" id="{5AAA6FB0-3973-446F-85CA-9B0A7ED38003}"/>
              </a:ext>
            </a:extLst>
          </p:cNvPr>
          <p:cNvSpPr/>
          <p:nvPr/>
        </p:nvSpPr>
        <p:spPr>
          <a:xfrm>
            <a:off x="12016324" y="247403"/>
            <a:ext cx="111781" cy="196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a:extLst>
              <a:ext uri="{FF2B5EF4-FFF2-40B4-BE49-F238E27FC236}">
                <a16:creationId xmlns:a16="http://schemas.microsoft.com/office/drawing/2014/main" id="{69613F9B-6184-43ED-B357-93E81FD51C3E}"/>
              </a:ext>
            </a:extLst>
          </p:cNvPr>
          <p:cNvCxnSpPr>
            <a:cxnSpLocks/>
          </p:cNvCxnSpPr>
          <p:nvPr/>
        </p:nvCxnSpPr>
        <p:spPr>
          <a:xfrm flipH="1">
            <a:off x="11828182" y="1615362"/>
            <a:ext cx="220407" cy="592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5A5CCA7F-C133-48F9-AA23-066889ED1C2D}"/>
              </a:ext>
            </a:extLst>
          </p:cNvPr>
          <p:cNvCxnSpPr>
            <a:cxnSpLocks/>
          </p:cNvCxnSpPr>
          <p:nvPr/>
        </p:nvCxnSpPr>
        <p:spPr>
          <a:xfrm flipH="1">
            <a:off x="11960433" y="5487971"/>
            <a:ext cx="111781" cy="575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FB1E8BF5-CE63-4CB6-9D2D-170CC3E7159F}"/>
              </a:ext>
            </a:extLst>
          </p:cNvPr>
          <p:cNvSpPr txBox="1"/>
          <p:nvPr/>
        </p:nvSpPr>
        <p:spPr>
          <a:xfrm>
            <a:off x="7045658" y="3624506"/>
            <a:ext cx="4841765" cy="307777"/>
          </a:xfrm>
          <a:prstGeom prst="rect">
            <a:avLst/>
          </a:prstGeom>
          <a:noFill/>
        </p:spPr>
        <p:txBody>
          <a:bodyPr wrap="square" rtlCol="0">
            <a:spAutoFit/>
          </a:bodyPr>
          <a:lstStyle/>
          <a:p>
            <a:r>
              <a:rPr lang="de-DE" sz="1200" b="1" dirty="0"/>
              <a:t>Anzahl verstorbener positiver SARS-CoV-2-Patient*innen auf ITS </a:t>
            </a:r>
            <a:r>
              <a:rPr lang="de-DE" sz="1200" i="1" dirty="0"/>
              <a:t>(pro Tag</a:t>
            </a:r>
            <a:r>
              <a:rPr lang="de-DE" sz="1400" i="1" dirty="0"/>
              <a:t>)</a:t>
            </a:r>
          </a:p>
        </p:txBody>
      </p: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6ADE91B-6531-47C9-B7EB-58365D592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7" y="628873"/>
            <a:ext cx="12111746" cy="6194247"/>
          </a:xfrm>
          <a:prstGeom prst="rect">
            <a:avLst/>
          </a:prstGeom>
        </p:spPr>
      </p:pic>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1448750" cy="400110"/>
          </a:xfrm>
          <a:prstGeom prst="rect">
            <a:avLst/>
          </a:prstGeom>
          <a:noFill/>
        </p:spPr>
        <p:txBody>
          <a:bodyPr wrap="square" rtlCol="0">
            <a:spAutoFit/>
          </a:bodyPr>
          <a:lstStyle/>
          <a:p>
            <a:r>
              <a:rPr lang="de-DE" sz="2000" b="1" dirty="0">
                <a:latin typeface="+mj-lt"/>
              </a:rPr>
              <a:t>Anteil der COVID-19-Patient*innen an der Gesamtzahl betreibbarer ITS-Betten </a:t>
            </a:r>
            <a:r>
              <a:rPr lang="de-DE" sz="1400" b="1" dirty="0">
                <a:solidFill>
                  <a:schemeClr val="bg1">
                    <a:lumMod val="65000"/>
                  </a:schemeClr>
                </a:solidFill>
                <a:latin typeface="+mj-lt"/>
              </a:rPr>
              <a:t>(letzte 8 Wochen)</a:t>
            </a:r>
            <a:endParaRPr lang="de-DE" sz="2000" b="1" dirty="0">
              <a:solidFill>
                <a:schemeClr val="bg1">
                  <a:lumMod val="65000"/>
                </a:schemeClr>
              </a:solidFill>
              <a:latin typeface="+mj-lt"/>
            </a:endParaRPr>
          </a:p>
        </p:txBody>
      </p:sp>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53F9BA3-15D7-4D43-87FE-B83141CCB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8948" y="3954841"/>
            <a:ext cx="4482532" cy="2736100"/>
          </a:xfrm>
          <a:prstGeom prst="rect">
            <a:avLst/>
          </a:prstGeom>
        </p:spPr>
      </p:pic>
      <p:pic>
        <p:nvPicPr>
          <p:cNvPr id="5" name="Grafik 4">
            <a:extLst>
              <a:ext uri="{FF2B5EF4-FFF2-40B4-BE49-F238E27FC236}">
                <a16:creationId xmlns:a16="http://schemas.microsoft.com/office/drawing/2014/main" id="{1A56910C-5566-41D9-AC7A-87B438D20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16" y="984584"/>
            <a:ext cx="4568065" cy="3963614"/>
          </a:xfrm>
          <a:prstGeom prst="rect">
            <a:avLst/>
          </a:prstGeom>
        </p:spPr>
      </p:pic>
      <p:sp>
        <p:nvSpPr>
          <p:cNvPr id="31" name="Textfeld 30">
            <a:extLst>
              <a:ext uri="{FF2B5EF4-FFF2-40B4-BE49-F238E27FC236}">
                <a16:creationId xmlns:a16="http://schemas.microsoft.com/office/drawing/2014/main" id="{FB971EB3-0020-4DB3-9459-B953DC3FB4BD}"/>
              </a:ext>
            </a:extLst>
          </p:cNvPr>
          <p:cNvSpPr txBox="1"/>
          <p:nvPr/>
        </p:nvSpPr>
        <p:spPr>
          <a:xfrm>
            <a:off x="5627099" y="3803842"/>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37" name="Grafik 36">
            <a:extLst>
              <a:ext uri="{FF2B5EF4-FFF2-40B4-BE49-F238E27FC236}">
                <a16:creationId xmlns:a16="http://schemas.microsoft.com/office/drawing/2014/main" id="{462F7C8C-599F-401B-ABCE-D93941BF0282}"/>
              </a:ext>
            </a:extLst>
          </p:cNvPr>
          <p:cNvPicPr>
            <a:picLocks noChangeAspect="1"/>
          </p:cNvPicPr>
          <p:nvPr/>
        </p:nvPicPr>
        <p:blipFill>
          <a:blip r:embed="rId5"/>
          <a:stretch>
            <a:fillRect/>
          </a:stretch>
        </p:blipFill>
        <p:spPr>
          <a:xfrm>
            <a:off x="5508374" y="5833691"/>
            <a:ext cx="1724025" cy="857250"/>
          </a:xfrm>
          <a:prstGeom prst="rect">
            <a:avLst/>
          </a:prstGeom>
        </p:spPr>
      </p:pic>
      <p:sp>
        <p:nvSpPr>
          <p:cNvPr id="17" name="Textfeld 16">
            <a:extLst>
              <a:ext uri="{FF2B5EF4-FFF2-40B4-BE49-F238E27FC236}">
                <a16:creationId xmlns:a16="http://schemas.microsoft.com/office/drawing/2014/main" id="{238293D3-A43C-4BE2-80CE-E6704B7094C6}"/>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20" name="Grafik 19">
            <a:extLst>
              <a:ext uri="{FF2B5EF4-FFF2-40B4-BE49-F238E27FC236}">
                <a16:creationId xmlns:a16="http://schemas.microsoft.com/office/drawing/2014/main" id="{F6A99EC6-3536-4C3A-B41C-6B03BE042631}"/>
              </a:ext>
            </a:extLst>
          </p:cNvPr>
          <p:cNvPicPr>
            <a:picLocks noChangeAspect="1"/>
          </p:cNvPicPr>
          <p:nvPr/>
        </p:nvPicPr>
        <p:blipFill>
          <a:blip r:embed="rId6"/>
          <a:stretch>
            <a:fillRect/>
          </a:stretch>
        </p:blipFill>
        <p:spPr>
          <a:xfrm>
            <a:off x="444138" y="5102991"/>
            <a:ext cx="1811952" cy="1443536"/>
          </a:xfrm>
          <a:prstGeom prst="rect">
            <a:avLst/>
          </a:prstGeom>
        </p:spPr>
      </p:pic>
      <p:sp>
        <p:nvSpPr>
          <p:cNvPr id="4" name="Rechteck 3">
            <a:extLst>
              <a:ext uri="{FF2B5EF4-FFF2-40B4-BE49-F238E27FC236}">
                <a16:creationId xmlns:a16="http://schemas.microsoft.com/office/drawing/2014/main" id="{F926F1F0-D294-4C6B-8E58-ADFB2AF01EBF}"/>
              </a:ext>
            </a:extLst>
          </p:cNvPr>
          <p:cNvSpPr/>
          <p:nvPr/>
        </p:nvSpPr>
        <p:spPr>
          <a:xfrm>
            <a:off x="3911837" y="2441448"/>
            <a:ext cx="734443" cy="1976705"/>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9DD76ED6-408E-4194-8CA7-00D53D56C232}"/>
              </a:ext>
            </a:extLst>
          </p:cNvPr>
          <p:cNvSpPr txBox="1"/>
          <p:nvPr/>
        </p:nvSpPr>
        <p:spPr>
          <a:xfrm>
            <a:off x="5344905" y="95635"/>
            <a:ext cx="2929518" cy="338554"/>
          </a:xfrm>
          <a:prstGeom prst="rect">
            <a:avLst/>
          </a:prstGeom>
          <a:noFill/>
        </p:spPr>
        <p:txBody>
          <a:bodyPr wrap="square" rtlCol="0">
            <a:spAutoFit/>
          </a:bodyPr>
          <a:lstStyle/>
          <a:p>
            <a:r>
              <a:rPr lang="de-DE" sz="1600" b="1" dirty="0"/>
              <a:t>Einschätzung Betriebssituation</a:t>
            </a:r>
          </a:p>
        </p:txBody>
      </p:sp>
      <p:pic>
        <p:nvPicPr>
          <p:cNvPr id="23" name="Grafik 22">
            <a:extLst>
              <a:ext uri="{FF2B5EF4-FFF2-40B4-BE49-F238E27FC236}">
                <a16:creationId xmlns:a16="http://schemas.microsoft.com/office/drawing/2014/main" id="{353D74EF-113D-487F-A942-816165D9837E}"/>
              </a:ext>
            </a:extLst>
          </p:cNvPr>
          <p:cNvPicPr>
            <a:picLocks noChangeAspect="1"/>
          </p:cNvPicPr>
          <p:nvPr/>
        </p:nvPicPr>
        <p:blipFill>
          <a:blip r:embed="rId7"/>
          <a:stretch>
            <a:fillRect/>
          </a:stretch>
        </p:blipFill>
        <p:spPr>
          <a:xfrm>
            <a:off x="10478846" y="95635"/>
            <a:ext cx="1634938" cy="462407"/>
          </a:xfrm>
          <a:prstGeom prst="rect">
            <a:avLst/>
          </a:prstGeom>
        </p:spPr>
      </p:pic>
      <p:pic>
        <p:nvPicPr>
          <p:cNvPr id="2" name="Grafik 1">
            <a:extLst>
              <a:ext uri="{FF2B5EF4-FFF2-40B4-BE49-F238E27FC236}">
                <a16:creationId xmlns:a16="http://schemas.microsoft.com/office/drawing/2014/main" id="{2101A7AE-4C3D-4650-87F2-1083A52D92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4918" y="829792"/>
            <a:ext cx="3309491" cy="2441520"/>
          </a:xfrm>
          <a:prstGeom prst="rect">
            <a:avLst/>
          </a:prstGeom>
        </p:spPr>
      </p:pic>
      <p:sp>
        <p:nvSpPr>
          <p:cNvPr id="7" name="Textfeld 6">
            <a:extLst>
              <a:ext uri="{FF2B5EF4-FFF2-40B4-BE49-F238E27FC236}">
                <a16:creationId xmlns:a16="http://schemas.microsoft.com/office/drawing/2014/main" id="{556AB193-9754-48CA-AD67-127D5A31DC34}"/>
              </a:ext>
            </a:extLst>
          </p:cNvPr>
          <p:cNvSpPr txBox="1"/>
          <p:nvPr/>
        </p:nvSpPr>
        <p:spPr>
          <a:xfrm>
            <a:off x="5277145" y="533872"/>
            <a:ext cx="2075767" cy="307777"/>
          </a:xfrm>
          <a:prstGeom prst="rect">
            <a:avLst/>
          </a:prstGeom>
          <a:noFill/>
        </p:spPr>
        <p:txBody>
          <a:bodyPr wrap="square" rtlCol="0">
            <a:spAutoFit/>
          </a:bodyPr>
          <a:lstStyle/>
          <a:p>
            <a:r>
              <a:rPr lang="de-DE" sz="1400" i="1" dirty="0"/>
              <a:t>Uni- &amp; Maximalversorger</a:t>
            </a:r>
          </a:p>
        </p:txBody>
      </p:sp>
      <p:pic>
        <p:nvPicPr>
          <p:cNvPr id="3" name="Grafik 2">
            <a:extLst>
              <a:ext uri="{FF2B5EF4-FFF2-40B4-BE49-F238E27FC236}">
                <a16:creationId xmlns:a16="http://schemas.microsoft.com/office/drawing/2014/main" id="{E0F3FF87-A1D1-4EF0-9E6F-FA8AAF1368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19451" y="682502"/>
            <a:ext cx="3617075" cy="2588810"/>
          </a:xfrm>
          <a:prstGeom prst="rect">
            <a:avLst/>
          </a:prstGeom>
        </p:spPr>
      </p:pic>
      <p:sp>
        <p:nvSpPr>
          <p:cNvPr id="15" name="Textfeld 14">
            <a:extLst>
              <a:ext uri="{FF2B5EF4-FFF2-40B4-BE49-F238E27FC236}">
                <a16:creationId xmlns:a16="http://schemas.microsoft.com/office/drawing/2014/main" id="{D0F235E8-316F-434B-9D49-60F441C93BC8}"/>
              </a:ext>
            </a:extLst>
          </p:cNvPr>
          <p:cNvSpPr txBox="1"/>
          <p:nvPr/>
        </p:nvSpPr>
        <p:spPr>
          <a:xfrm>
            <a:off x="8671919" y="522015"/>
            <a:ext cx="2075767" cy="307777"/>
          </a:xfrm>
          <a:prstGeom prst="rect">
            <a:avLst/>
          </a:prstGeom>
          <a:noFill/>
        </p:spPr>
        <p:txBody>
          <a:bodyPr wrap="square" rtlCol="0">
            <a:spAutoFit/>
          </a:bodyPr>
          <a:lstStyle/>
          <a:p>
            <a:r>
              <a:rPr lang="de-DE" sz="1400" i="1" dirty="0"/>
              <a:t>Grund-/Regelversorger</a:t>
            </a:r>
          </a:p>
        </p:txBody>
      </p:sp>
    </p:spTree>
    <p:extLst>
      <p:ext uri="{BB962C8B-B14F-4D97-AF65-F5344CB8AC3E}">
        <p14:creationId xmlns:p14="http://schemas.microsoft.com/office/powerpoint/2010/main" val="147211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749D053-2711-4417-942A-571A7F08B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222" y="3936692"/>
            <a:ext cx="6466623" cy="2882351"/>
          </a:xfrm>
          <a:prstGeom prst="rect">
            <a:avLst/>
          </a:prstGeom>
        </p:spPr>
      </p:pic>
      <p:pic>
        <p:nvPicPr>
          <p:cNvPr id="4" name="Grafik 3">
            <a:extLst>
              <a:ext uri="{FF2B5EF4-FFF2-40B4-BE49-F238E27FC236}">
                <a16:creationId xmlns:a16="http://schemas.microsoft.com/office/drawing/2014/main" id="{26248B45-85DD-4DF6-B0F8-D1397954A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429" y="643997"/>
            <a:ext cx="4263938" cy="2480264"/>
          </a:xfrm>
          <a:prstGeom prst="rect">
            <a:avLst/>
          </a:prstGeom>
          <a:ln>
            <a:solidFill>
              <a:schemeClr val="accent1"/>
            </a:solidFill>
          </a:ln>
        </p:spPr>
      </p:pic>
      <p:pic>
        <p:nvPicPr>
          <p:cNvPr id="3" name="Grafik 2">
            <a:extLst>
              <a:ext uri="{FF2B5EF4-FFF2-40B4-BE49-F238E27FC236}">
                <a16:creationId xmlns:a16="http://schemas.microsoft.com/office/drawing/2014/main" id="{62A5A910-A9A5-44D0-BAD0-A298A2DAD5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7080" y="418331"/>
            <a:ext cx="5761241" cy="3059418"/>
          </a:xfrm>
          <a:prstGeom prst="rect">
            <a:avLst/>
          </a:prstGeom>
        </p:spPr>
      </p:pic>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787" y="1332565"/>
            <a:ext cx="1181381" cy="1966030"/>
          </a:xfrm>
          <a:prstGeom prst="rect">
            <a:avLst/>
          </a:prstGeom>
        </p:spPr>
      </p:pic>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(zoom):</a:t>
            </a:r>
            <a:endParaRPr lang="de-DE" dirty="0"/>
          </a:p>
        </p:txBody>
      </p: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3594627" y="3777353"/>
            <a:ext cx="2085173" cy="307777"/>
          </a:xfrm>
          <a:prstGeom prst="rect">
            <a:avLst/>
          </a:prstGeom>
          <a:noFill/>
        </p:spPr>
        <p:txBody>
          <a:bodyPr wrap="square" rtlCol="0">
            <a:spAutoFit/>
          </a:bodyPr>
          <a:lstStyle/>
          <a:p>
            <a:r>
              <a:rPr lang="de-DE" sz="1400" dirty="0"/>
              <a:t>(prozentuale Anteile)</a:t>
            </a:r>
          </a:p>
        </p:txBody>
      </p:sp>
      <p:sp>
        <p:nvSpPr>
          <p:cNvPr id="22" name="Textfeld 21">
            <a:extLst>
              <a:ext uri="{FF2B5EF4-FFF2-40B4-BE49-F238E27FC236}">
                <a16:creationId xmlns:a16="http://schemas.microsoft.com/office/drawing/2014/main" id="{3BCF6F6B-692F-4488-9C61-DA99AEF67C85}"/>
              </a:ext>
            </a:extLst>
          </p:cNvPr>
          <p:cNvSpPr txBox="1"/>
          <p:nvPr/>
        </p:nvSpPr>
        <p:spPr>
          <a:xfrm rot="10800000" flipV="1">
            <a:off x="3494808" y="27995"/>
            <a:ext cx="1767426" cy="307777"/>
          </a:xfrm>
          <a:prstGeom prst="rect">
            <a:avLst/>
          </a:prstGeom>
          <a:noFill/>
        </p:spPr>
        <p:txBody>
          <a:bodyPr wrap="square" rtlCol="0">
            <a:spAutoFit/>
          </a:bodyPr>
          <a:lstStyle/>
          <a:p>
            <a:r>
              <a:rPr lang="de-DE" sz="1400" dirty="0"/>
              <a:t>(absolute Anzahlen)</a:t>
            </a:r>
          </a:p>
        </p:txBody>
      </p:sp>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154735" y="2592476"/>
            <a:ext cx="272843" cy="246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 y="701445"/>
            <a:ext cx="7057909"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10771731" y="23376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4"/>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pic>
        <p:nvPicPr>
          <p:cNvPr id="2" name="Grafik 1">
            <a:extLst>
              <a:ext uri="{FF2B5EF4-FFF2-40B4-BE49-F238E27FC236}">
                <a16:creationId xmlns:a16="http://schemas.microsoft.com/office/drawing/2014/main" id="{AB2FBC95-E511-4C0F-ADE0-BC64705B93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54" y="2465693"/>
            <a:ext cx="7230051" cy="4371019"/>
          </a:xfrm>
          <a:prstGeom prst="rect">
            <a:avLst/>
          </a:prstGeom>
        </p:spPr>
      </p:pic>
      <p:pic>
        <p:nvPicPr>
          <p:cNvPr id="9" name="Grafik 8">
            <a:extLst>
              <a:ext uri="{FF2B5EF4-FFF2-40B4-BE49-F238E27FC236}">
                <a16:creationId xmlns:a16="http://schemas.microsoft.com/office/drawing/2014/main" id="{3F48BC99-E6BF-4622-BA6A-130A4E1F43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0983" y="563170"/>
            <a:ext cx="4440086" cy="2428066"/>
          </a:xfrm>
          <a:prstGeom prst="rect">
            <a:avLst/>
          </a:prstGeom>
          <a:ln>
            <a:solidFill>
              <a:schemeClr val="accent1"/>
            </a:solidFill>
          </a:ln>
        </p:spPr>
      </p:pic>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Words>
  <Application>Microsoft Office PowerPoint</Application>
  <PresentationFormat>Breitbild</PresentationFormat>
  <Paragraphs>42</Paragraphs>
  <Slides>5</Slides>
  <Notes>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Fischer, Martina</cp:lastModifiedBy>
  <cp:revision>742</cp:revision>
  <dcterms:created xsi:type="dcterms:W3CDTF">2021-01-13T08:46:29Z</dcterms:created>
  <dcterms:modified xsi:type="dcterms:W3CDTF">2022-09-14T08:58:03Z</dcterms:modified>
</cp:coreProperties>
</file>