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78" r:id="rId3"/>
    <p:sldId id="267" r:id="rId4"/>
    <p:sldId id="257" r:id="rId5"/>
    <p:sldId id="1032" r:id="rId6"/>
    <p:sldId id="1031" r:id="rId7"/>
    <p:sldId id="1030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83424" autoAdjust="0"/>
  </p:normalViewPr>
  <p:slideViewPr>
    <p:cSldViewPr snapToGrid="0" snapToObjects="1">
      <p:cViewPr varScale="1">
        <p:scale>
          <a:sx n="91" d="100"/>
          <a:sy n="91" d="100"/>
        </p:scale>
        <p:origin x="1330" y="5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14.09.2022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14.09.2022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14.09.2022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14.09.2022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14.09.2022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14.09.2022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14.09.2022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14.09.2022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1/2022.08.09.503384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VOC/VOI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14.09.2022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14.09.2022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EB80E0-C657-446D-97A0-18CC66A3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14.09.2022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26AEDE-AF65-4ECB-8336-07ECE9BC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A7E997-D3F5-4926-8429-D6E9A248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Genomsequenzierungen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ACA770E-AC3E-4FC5-903D-7DA339B31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2725"/>
            <a:ext cx="7869220" cy="29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3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20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 (Datenstand: 13.09.2022)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14.09.2022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35124503-4622-46FB-991B-3E3A33A21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62710"/>
              </p:ext>
            </p:extLst>
          </p:nvPr>
        </p:nvGraphicFramePr>
        <p:xfrm>
          <a:off x="457200" y="1823942"/>
          <a:ext cx="7983539" cy="2221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2247">
                  <a:extLst>
                    <a:ext uri="{9D8B030D-6E8A-4147-A177-3AD203B41FA5}">
                      <a16:colId xmlns:a16="http://schemas.microsoft.com/office/drawing/2014/main" val="1528276362"/>
                    </a:ext>
                  </a:extLst>
                </a:gridCol>
                <a:gridCol w="1432247">
                  <a:extLst>
                    <a:ext uri="{9D8B030D-6E8A-4147-A177-3AD203B41FA5}">
                      <a16:colId xmlns:a16="http://schemas.microsoft.com/office/drawing/2014/main" val="1903462545"/>
                    </a:ext>
                  </a:extLst>
                </a:gridCol>
                <a:gridCol w="1432247">
                  <a:extLst>
                    <a:ext uri="{9D8B030D-6E8A-4147-A177-3AD203B41FA5}">
                      <a16:colId xmlns:a16="http://schemas.microsoft.com/office/drawing/2014/main" val="3156812852"/>
                    </a:ext>
                  </a:extLst>
                </a:gridCol>
                <a:gridCol w="1202242">
                  <a:extLst>
                    <a:ext uri="{9D8B030D-6E8A-4147-A177-3AD203B41FA5}">
                      <a16:colId xmlns:a16="http://schemas.microsoft.com/office/drawing/2014/main" val="2973163344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276588187"/>
                    </a:ext>
                  </a:extLst>
                </a:gridCol>
                <a:gridCol w="1242985">
                  <a:extLst>
                    <a:ext uri="{9D8B030D-6E8A-4147-A177-3AD203B41FA5}">
                      <a16:colId xmlns:a16="http://schemas.microsoft.com/office/drawing/2014/main" val="1705134847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670948"/>
                  </a:ext>
                </a:extLst>
              </a:tr>
              <a:tr h="16497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5466720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15,6 %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6,2 %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77,7 %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76562344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6,7 %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83,6 %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5887605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6,7 %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5,6 %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87,5 %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12096604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5,3 %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43388629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92,5 %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3624529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94,6 %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80673801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4601629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96,1 %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78488511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96,7 %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5038899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96,4 %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53064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380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VOC Anteile (Datenstand: 13.09.2022)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1DE8901-C868-402B-A8ED-A516296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14.09.2022</a:t>
            </a:r>
            <a:endParaRPr lang="de-DE" dirty="0"/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879258DD-F33E-4CAF-B8C5-114ADC907061}"/>
              </a:ext>
            </a:extLst>
          </p:cNvPr>
          <p:cNvSpPr txBox="1"/>
          <p:nvPr/>
        </p:nvSpPr>
        <p:spPr>
          <a:xfrm>
            <a:off x="5424866" y="782794"/>
            <a:ext cx="3363954" cy="35548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KW35/2022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100%</a:t>
            </a:r>
          </a:p>
          <a:p>
            <a:r>
              <a:rPr lang="de-DE" sz="1350" dirty="0"/>
              <a:t>    BA.5.2 		26,2%</a:t>
            </a:r>
          </a:p>
          <a:p>
            <a:r>
              <a:rPr lang="de-DE" sz="1350" dirty="0"/>
              <a:t>    BA.5.1		20,9%</a:t>
            </a:r>
          </a:p>
          <a:p>
            <a:r>
              <a:rPr lang="de-DE" sz="1350" dirty="0"/>
              <a:t>    BA.5.2.1 		13,9 %</a:t>
            </a:r>
          </a:p>
          <a:p>
            <a:r>
              <a:rPr lang="de-DE" sz="1350" dirty="0"/>
              <a:t>    BE.1.1 		10.2%</a:t>
            </a:r>
          </a:p>
          <a:p>
            <a:r>
              <a:rPr lang="de-DE" sz="1350" dirty="0"/>
              <a:t>    BF.7 		  5,0%</a:t>
            </a:r>
          </a:p>
          <a:p>
            <a:r>
              <a:rPr lang="de-DE" sz="1350" dirty="0"/>
              <a:t>    BF.5 		  2,7%</a:t>
            </a:r>
          </a:p>
          <a:p>
            <a:endParaRPr lang="de-DE" sz="1350" dirty="0"/>
          </a:p>
          <a:p>
            <a:pPr marL="176213"/>
            <a:r>
              <a:rPr lang="de-DE" sz="1350" dirty="0"/>
              <a:t>BA.2		0,3%</a:t>
            </a:r>
          </a:p>
          <a:p>
            <a:pPr marL="176213"/>
            <a:r>
              <a:rPr lang="de-DE" sz="1350" dirty="0"/>
              <a:t>BA.2.75		0,3%</a:t>
            </a:r>
          </a:p>
          <a:p>
            <a:pPr marL="176213"/>
            <a:r>
              <a:rPr lang="de-DE" sz="1350" dirty="0"/>
              <a:t>BA.2.75.1            	0,2%</a:t>
            </a:r>
          </a:p>
          <a:p>
            <a:pPr marL="176213"/>
            <a:r>
              <a:rPr lang="de-DE" sz="1350" dirty="0"/>
              <a:t>BA.2.75.2 		0,1%</a:t>
            </a:r>
          </a:p>
          <a:p>
            <a:pPr marL="176213"/>
            <a:r>
              <a:rPr lang="de-DE" sz="1350" dirty="0"/>
              <a:t>BA.2.12.1	</a:t>
            </a:r>
            <a:r>
              <a:rPr lang="de-DE" sz="1400" dirty="0"/>
              <a:t>	   0%</a:t>
            </a:r>
            <a:endParaRPr lang="de-DE" sz="1350" dirty="0"/>
          </a:p>
          <a:p>
            <a:endParaRPr lang="de-DE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02E08-E138-4C22-9D26-74E23FD006FA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425A7D-CBD8-411B-B21F-7B1FC019E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180" y="776551"/>
            <a:ext cx="4936796" cy="3590397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D85DE7F-F1C6-4904-AE0C-1116C102811D}"/>
              </a:ext>
            </a:extLst>
          </p:cNvPr>
          <p:cNvCxnSpPr/>
          <p:nvPr/>
        </p:nvCxnSpPr>
        <p:spPr>
          <a:xfrm flipV="1">
            <a:off x="7441035" y="1451295"/>
            <a:ext cx="0" cy="167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2CCC306-0442-4226-B2EB-9E173E0D3035}"/>
              </a:ext>
            </a:extLst>
          </p:cNvPr>
          <p:cNvCxnSpPr/>
          <p:nvPr/>
        </p:nvCxnSpPr>
        <p:spPr>
          <a:xfrm>
            <a:off x="7441035" y="1677798"/>
            <a:ext cx="0" cy="1761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13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0D9A2D-E7CE-4E60-890F-79727772D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14.09.2022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3231CF-DFD4-48D7-8081-F055C958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D7368A8-359C-47D9-A4AB-B31194DE5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BA.2.75 und Sublinien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D2AAE60-66D5-4C96-A5AF-98FB4A49C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13"/>
          <a:stretch/>
        </p:blipFill>
        <p:spPr>
          <a:xfrm>
            <a:off x="2849380" y="1034132"/>
            <a:ext cx="3629797" cy="40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3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42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Omikron (Sub-)Linien Anteile (Datenstand: 13.09.2022)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1DE8901-C868-402B-A8ED-A516296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14.09.2022</a:t>
            </a:r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02E08-E138-4C22-9D26-74E23FD006FA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6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7A05C8-DDFB-4D27-8832-0892002A7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844" y="745311"/>
            <a:ext cx="5022707" cy="3652878"/>
          </a:xfrm>
          <a:prstGeom prst="rect">
            <a:avLst/>
          </a:prstGeom>
        </p:spPr>
      </p:pic>
      <p:sp>
        <p:nvSpPr>
          <p:cNvPr id="16" name="Textfeld 5">
            <a:extLst>
              <a:ext uri="{FF2B5EF4-FFF2-40B4-BE49-F238E27FC236}">
                <a16:creationId xmlns:a16="http://schemas.microsoft.com/office/drawing/2014/main" id="{58FBAD86-E7F0-4898-B167-9F5E1F090171}"/>
              </a:ext>
            </a:extLst>
          </p:cNvPr>
          <p:cNvSpPr txBox="1"/>
          <p:nvPr/>
        </p:nvSpPr>
        <p:spPr>
          <a:xfrm>
            <a:off x="5424866" y="782794"/>
            <a:ext cx="3363954" cy="35548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KW35/2022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100%</a:t>
            </a:r>
          </a:p>
          <a:p>
            <a:r>
              <a:rPr lang="de-DE" sz="1350" dirty="0"/>
              <a:t>    BA.5.2 		26,2%</a:t>
            </a:r>
          </a:p>
          <a:p>
            <a:r>
              <a:rPr lang="de-DE" sz="1350" dirty="0"/>
              <a:t>    BA.5.1		20,9%</a:t>
            </a:r>
          </a:p>
          <a:p>
            <a:r>
              <a:rPr lang="de-DE" sz="1350" dirty="0"/>
              <a:t>    BA.5.2.1 		13,9 %</a:t>
            </a:r>
          </a:p>
          <a:p>
            <a:r>
              <a:rPr lang="de-DE" sz="1350" dirty="0"/>
              <a:t>    BE.1.1 		10.2%</a:t>
            </a:r>
          </a:p>
          <a:p>
            <a:r>
              <a:rPr lang="de-DE" sz="1350" dirty="0"/>
              <a:t>    BF.7 		  5,0%</a:t>
            </a:r>
          </a:p>
          <a:p>
            <a:r>
              <a:rPr lang="de-DE" sz="1350" dirty="0"/>
              <a:t>    BF.5 		  2,7%</a:t>
            </a:r>
          </a:p>
          <a:p>
            <a:endParaRPr lang="de-DE" sz="1350" dirty="0"/>
          </a:p>
          <a:p>
            <a:pPr marL="176213"/>
            <a:r>
              <a:rPr lang="de-DE" sz="1350" dirty="0"/>
              <a:t>BA.2		0,3%</a:t>
            </a:r>
          </a:p>
          <a:p>
            <a:pPr marL="176213"/>
            <a:r>
              <a:rPr lang="de-DE" sz="1350" dirty="0"/>
              <a:t>BA.2.75		0,3%</a:t>
            </a:r>
          </a:p>
          <a:p>
            <a:pPr marL="176213"/>
            <a:r>
              <a:rPr lang="de-DE" sz="1350" dirty="0"/>
              <a:t>BA.2.75.1            	0,2%</a:t>
            </a:r>
          </a:p>
          <a:p>
            <a:pPr marL="176213"/>
            <a:r>
              <a:rPr lang="de-DE" sz="1350" dirty="0"/>
              <a:t>BA.2.75.2 		0,1%</a:t>
            </a:r>
          </a:p>
          <a:p>
            <a:pPr marL="176213"/>
            <a:r>
              <a:rPr lang="de-DE" sz="1350" dirty="0"/>
              <a:t>BA.2.12.1	</a:t>
            </a:r>
            <a:r>
              <a:rPr lang="de-DE" sz="1400" dirty="0"/>
              <a:t>	   0%</a:t>
            </a:r>
            <a:endParaRPr lang="de-DE" sz="1350" dirty="0"/>
          </a:p>
          <a:p>
            <a:endParaRPr lang="de-DE" sz="1350" dirty="0"/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0C6E8E19-0E8B-4046-8E8F-21FC15EFE0BD}"/>
              </a:ext>
            </a:extLst>
          </p:cNvPr>
          <p:cNvSpPr txBox="1"/>
          <p:nvPr/>
        </p:nvSpPr>
        <p:spPr>
          <a:xfrm>
            <a:off x="5424866" y="4051682"/>
            <a:ext cx="3363954" cy="7155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in Stichprobe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                 2273 in Stichprobe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BA.2.75                         51 in Stichprobe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65175342-5B47-413D-94FA-45612078A720}"/>
              </a:ext>
            </a:extLst>
          </p:cNvPr>
          <p:cNvCxnSpPr/>
          <p:nvPr/>
        </p:nvCxnSpPr>
        <p:spPr>
          <a:xfrm flipV="1">
            <a:off x="7441035" y="1451295"/>
            <a:ext cx="0" cy="167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FABAADD-443E-465D-802E-1E5E88C7BD21}"/>
              </a:ext>
            </a:extLst>
          </p:cNvPr>
          <p:cNvCxnSpPr/>
          <p:nvPr/>
        </p:nvCxnSpPr>
        <p:spPr>
          <a:xfrm>
            <a:off x="7441035" y="1677798"/>
            <a:ext cx="0" cy="1761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847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84BC1D-2C79-4DE1-B543-BC2A04E3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14.09.2022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1336EA-A05C-4F85-AFAA-9B93033A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7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9527538-BB72-4F92-91BB-1D774536A3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Mutation S:R346: </a:t>
            </a:r>
          </a:p>
          <a:p>
            <a:pPr lvl="1"/>
            <a:r>
              <a:rPr lang="en-US" sz="1400" dirty="0"/>
              <a:t>“escape a large group of neutralizing antibodies (</a:t>
            </a:r>
            <a:r>
              <a:rPr lang="en-US" sz="1400" dirty="0" err="1"/>
              <a:t>NAbs</a:t>
            </a:r>
            <a:r>
              <a:rPr lang="en-US" sz="1400" dirty="0"/>
              <a:t>)”</a:t>
            </a:r>
            <a:br>
              <a:rPr lang="de-DE" sz="1400" dirty="0"/>
            </a:br>
            <a:r>
              <a:rPr lang="de-DE" sz="850" dirty="0" err="1"/>
              <a:t>bioRxiv</a:t>
            </a:r>
            <a:r>
              <a:rPr lang="de-DE" sz="850" dirty="0"/>
              <a:t>, Jian 2022 </a:t>
            </a:r>
            <a:r>
              <a:rPr lang="de-DE" sz="850" dirty="0">
                <a:hlinkClick r:id="rId2"/>
              </a:rPr>
              <a:t>https://doi.org/10.1101/2022.08.09.503384</a:t>
            </a:r>
            <a:r>
              <a:rPr lang="de-DE" sz="850" dirty="0"/>
              <a:t> </a:t>
            </a:r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9209067-C3A7-4292-A06A-10CE1A7F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BA.4*/BA.5 + R346X (Datenstand 13.09.2022)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BD5C924-90BC-414F-B1D2-A09073647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917278"/>
              </p:ext>
            </p:extLst>
          </p:nvPr>
        </p:nvGraphicFramePr>
        <p:xfrm>
          <a:off x="352338" y="2496344"/>
          <a:ext cx="8179268" cy="70866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168467">
                  <a:extLst>
                    <a:ext uri="{9D8B030D-6E8A-4147-A177-3AD203B41FA5}">
                      <a16:colId xmlns:a16="http://schemas.microsoft.com/office/drawing/2014/main" val="3824922886"/>
                    </a:ext>
                  </a:extLst>
                </a:gridCol>
                <a:gridCol w="1414939">
                  <a:extLst>
                    <a:ext uri="{9D8B030D-6E8A-4147-A177-3AD203B41FA5}">
                      <a16:colId xmlns:a16="http://schemas.microsoft.com/office/drawing/2014/main" val="911627572"/>
                    </a:ext>
                  </a:extLst>
                </a:gridCol>
                <a:gridCol w="1183250">
                  <a:extLst>
                    <a:ext uri="{9D8B030D-6E8A-4147-A177-3AD203B41FA5}">
                      <a16:colId xmlns:a16="http://schemas.microsoft.com/office/drawing/2014/main" val="2790398759"/>
                    </a:ext>
                  </a:extLst>
                </a:gridCol>
                <a:gridCol w="1266738">
                  <a:extLst>
                    <a:ext uri="{9D8B030D-6E8A-4147-A177-3AD203B41FA5}">
                      <a16:colId xmlns:a16="http://schemas.microsoft.com/office/drawing/2014/main" val="2843096131"/>
                    </a:ext>
                  </a:extLst>
                </a:gridCol>
                <a:gridCol w="1384184">
                  <a:extLst>
                    <a:ext uri="{9D8B030D-6E8A-4147-A177-3AD203B41FA5}">
                      <a16:colId xmlns:a16="http://schemas.microsoft.com/office/drawing/2014/main" val="3193795420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3308177753"/>
                    </a:ext>
                  </a:extLst>
                </a:gridCol>
                <a:gridCol w="855679">
                  <a:extLst>
                    <a:ext uri="{9D8B030D-6E8A-4147-A177-3AD203B41FA5}">
                      <a16:colId xmlns:a16="http://schemas.microsoft.com/office/drawing/2014/main" val="3007625195"/>
                    </a:ext>
                  </a:extLst>
                </a:gridCol>
              </a:tblGrid>
              <a:tr h="237978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u="none" strike="noStrike" dirty="0">
                          <a:effectLst/>
                        </a:rPr>
                        <a:t>Alle</a:t>
                      </a:r>
                    </a:p>
                    <a:p>
                      <a:pPr algn="ctr" fontAlgn="ctr"/>
                      <a:r>
                        <a:rPr lang="de-DE" sz="1100" b="1" u="none" strike="noStrike" dirty="0">
                          <a:effectLst/>
                        </a:rPr>
                        <a:t>BA.4* + S:R346X: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u="none" strike="noStrike" dirty="0">
                          <a:effectLst/>
                        </a:rPr>
                        <a:t>Stichprobe</a:t>
                      </a:r>
                    </a:p>
                    <a:p>
                      <a:pPr algn="ctr" fontAlgn="ctr"/>
                      <a:r>
                        <a:rPr lang="de-DE" sz="1100" b="1" u="none" strike="noStrike" dirty="0">
                          <a:effectLst/>
                        </a:rPr>
                        <a:t>BA.4*S:R346X: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u="none" strike="noStrike" dirty="0">
                          <a:effectLst/>
                        </a:rPr>
                        <a:t>Alle</a:t>
                      </a:r>
                    </a:p>
                    <a:p>
                      <a:pPr algn="ctr" fontAlgn="ctr"/>
                      <a:r>
                        <a:rPr lang="de-DE" sz="1100" b="1" u="none" strike="noStrike" dirty="0">
                          <a:effectLst/>
                        </a:rPr>
                        <a:t>BA.5*+S:R346X: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u="none" strike="noStrike" dirty="0">
                          <a:effectLst/>
                        </a:rPr>
                        <a:t>Stichprobe</a:t>
                      </a:r>
                    </a:p>
                    <a:p>
                      <a:pPr algn="ctr" fontAlgn="ctr"/>
                      <a:r>
                        <a:rPr lang="de-DE" sz="1100" b="1" u="none" strike="noStrike" dirty="0">
                          <a:effectLst/>
                        </a:rPr>
                        <a:t>BA.5*+S:R346X: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u="none" strike="noStrike" dirty="0">
                          <a:effectLst/>
                        </a:rPr>
                        <a:t>Alle </a:t>
                      </a:r>
                    </a:p>
                    <a:p>
                      <a:pPr algn="ctr" fontAlgn="ctr"/>
                      <a:r>
                        <a:rPr lang="de-DE" sz="1100" b="1" u="none" strike="noStrike" dirty="0">
                          <a:effectLst/>
                        </a:rPr>
                        <a:t>XAK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u="none" strike="noStrike" dirty="0">
                          <a:effectLst/>
                        </a:rPr>
                        <a:t>Stichprobe </a:t>
                      </a:r>
                    </a:p>
                    <a:p>
                      <a:pPr algn="ctr" fontAlgn="ctr"/>
                      <a:r>
                        <a:rPr lang="de-DE" sz="1100" b="1" u="none" strike="noStrike" dirty="0">
                          <a:effectLst/>
                        </a:rPr>
                        <a:t>XAK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090046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u="none" strike="noStrike" dirty="0">
                          <a:effectLst/>
                        </a:rPr>
                        <a:t>Bis KW34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516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325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1592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1105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117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81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09153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u="none" strike="noStrike" dirty="0">
                          <a:effectLst/>
                        </a:rPr>
                        <a:t>Bis KW35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633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429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3101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2309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117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85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2352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90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Microsoft Office PowerPoint</Application>
  <PresentationFormat>Bildschirmpräsentation (16:9)</PresentationFormat>
  <Paragraphs>150</Paragraphs>
  <Slides>7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ＭＳ 明朝</vt:lpstr>
      <vt:lpstr>Times New Roman</vt:lpstr>
      <vt:lpstr>Wingdings</vt:lpstr>
      <vt:lpstr>Office-Design</vt:lpstr>
      <vt:lpstr>VOC/VOI in Deutschland  aktuelle Situation  </vt:lpstr>
      <vt:lpstr>Anteil Genomsequenzierungen</vt:lpstr>
      <vt:lpstr>PowerPoint-Präsentation</vt:lpstr>
      <vt:lpstr>PowerPoint-Präsentation</vt:lpstr>
      <vt:lpstr>Entwicklung BA.2.75 und Sublinien</vt:lpstr>
      <vt:lpstr>PowerPoint-Präsentation</vt:lpstr>
      <vt:lpstr>BA.4*/BA.5 + R346X (Datenstand 13.09.2022)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Claudia Sievers</cp:lastModifiedBy>
  <cp:revision>235</cp:revision>
  <dcterms:created xsi:type="dcterms:W3CDTF">2015-11-02T12:29:13Z</dcterms:created>
  <dcterms:modified xsi:type="dcterms:W3CDTF">2022-09-13T19:00:27Z</dcterms:modified>
</cp:coreProperties>
</file>