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58" r:id="rId2"/>
    <p:sldId id="859" r:id="rId3"/>
    <p:sldId id="860" r:id="rId4"/>
    <p:sldId id="861" r:id="rId5"/>
    <p:sldId id="855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5DC"/>
    <a:srgbClr val="045AA6"/>
    <a:srgbClr val="367BB8"/>
    <a:srgbClr val="4D8AD2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2952" autoAdjust="0"/>
  </p:normalViewPr>
  <p:slideViewPr>
    <p:cSldViewPr snapToGrid="0" snapToObjects="1">
      <p:cViewPr varScale="1">
        <p:scale>
          <a:sx n="60" d="100"/>
          <a:sy n="60" d="100"/>
        </p:scale>
        <p:origin x="1020" y="3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rrea-MartinezC\Downloads\COVID19-PE_20220908_signets_ENG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rrea-MartinezC\Downloads\COVID19-PE_20220908_signets_ENG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Meldungen in Europa unregelmäßig.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Frankreich: keine Meldedaten in den letzten Tagen. Laut </a:t>
            </a:r>
            <a:r>
              <a:rPr lang="de-DE" sz="1200" dirty="0" err="1"/>
              <a:t>epidemiological</a:t>
            </a:r>
            <a:r>
              <a:rPr lang="de-DE" sz="1200" dirty="0"/>
              <a:t> update vom 08.09. Inzidenz in KW35 bei 166 (KW34: 182)</a:t>
            </a:r>
          </a:p>
          <a:p>
            <a:r>
              <a:rPr lang="de-DE" dirty="0">
                <a:hlinkClick r:id="rId3"/>
              </a:rPr>
              <a:t>COVID19-PE_20220908_signets_ENG.pdf</a:t>
            </a:r>
            <a:endParaRPr lang="de-DE" dirty="0"/>
          </a:p>
          <a:p>
            <a:r>
              <a:rPr lang="de-DE" sz="1200" b="0" dirty="0"/>
              <a:t>https://www.reuters.com/business/healthcare-pharmaceuticals/czechs-drop-most-mask-requirements-march-14-2022-03-09/</a:t>
            </a:r>
          </a:p>
          <a:p>
            <a:r>
              <a:rPr lang="de-DE" sz="1200" b="0" dirty="0"/>
              <a:t>https://www.visitljubljana.com/en/visitors/travel-information/coronavirus-covid-19/</a:t>
            </a:r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Frankreich: keine Meldedaten in den letzten Tagen. Laut </a:t>
            </a:r>
            <a:r>
              <a:rPr lang="de-DE" sz="1200" dirty="0" err="1"/>
              <a:t>epidemiological</a:t>
            </a:r>
            <a:r>
              <a:rPr lang="de-DE" sz="1200" dirty="0"/>
              <a:t> update vom 08.09. Inzidenz in KW35 bei 166 (KW34: 182)</a:t>
            </a:r>
          </a:p>
          <a:p>
            <a:r>
              <a:rPr lang="de-DE" dirty="0">
                <a:hlinkClick r:id="rId3"/>
              </a:rPr>
              <a:t>COVID19-PE_20220908_signets_ENG.pdf</a:t>
            </a:r>
            <a:endParaRPr lang="de-DE" dirty="0"/>
          </a:p>
          <a:p>
            <a:r>
              <a:rPr lang="de-DE" sz="1200" b="0" dirty="0"/>
              <a:t>https://www.reuters.com/business/healthcare-pharmaceuticals/czechs-drop-most-mask-requirements-march-14-2022-03-09/</a:t>
            </a:r>
          </a:p>
          <a:p>
            <a:r>
              <a:rPr lang="de-DE" sz="1200" b="0" dirty="0"/>
              <a:t>https://www.visitljubljana.com/en/visitors/travel-information/coronavirus-covid-19/</a:t>
            </a:r>
          </a:p>
          <a:p>
            <a:r>
              <a:rPr lang="de-DE" sz="1200" b="0" dirty="0"/>
              <a:t>https://ourworldindata.org/</a:t>
            </a:r>
            <a:r>
              <a:rPr lang="de-DE" sz="1200" b="0" dirty="0" err="1"/>
              <a:t>explorers</a:t>
            </a:r>
            <a:r>
              <a:rPr lang="de-DE" sz="1200" b="0" dirty="0"/>
              <a:t>/</a:t>
            </a:r>
            <a:r>
              <a:rPr lang="de-DE" sz="1200" b="0" dirty="0" err="1"/>
              <a:t>coronavirus-data-explorer?time</a:t>
            </a:r>
            <a:r>
              <a:rPr lang="de-DE" sz="1200" b="0" dirty="0"/>
              <a:t>=2021-12-01..latest&amp;uniformYAxis=0&amp;Metric=Cases%2C+hospital+admissions%2C+ICU+patients%2C+and+deaths&amp;Interval=7-day+rolling+average&amp;Relative+to+Population=</a:t>
            </a:r>
            <a:r>
              <a:rPr lang="de-DE" sz="1200" b="0" dirty="0" err="1"/>
              <a:t>true&amp;Color+by+test+positivity</a:t>
            </a:r>
            <a:r>
              <a:rPr lang="de-DE" sz="1200" b="0" dirty="0"/>
              <a:t>=</a:t>
            </a:r>
            <a:r>
              <a:rPr lang="de-DE" sz="1200" b="0" dirty="0" err="1"/>
              <a:t>false&amp;country</a:t>
            </a:r>
            <a:r>
              <a:rPr lang="de-DE" sz="1200" b="0" dirty="0"/>
              <a:t>=POL~CZE~SVN</a:t>
            </a:r>
          </a:p>
          <a:p>
            <a:endParaRPr lang="de-DE" sz="1200" b="0" dirty="0"/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32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https://www.reuters.com/world/europe/who-sees-october-covid-surge-ukraine-cites-polio-concerns-2022-09-12/</a:t>
            </a:r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10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5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09/14/2022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09/14/2022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09/14/2022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09/14/2022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09/14/2022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09/14/2022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09/14/2022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09/14/2022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09/14/2022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09/14/2022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11.09.2022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344351" y="259289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17290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9.939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-31,52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-46,05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576.437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-29,93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-25,44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1.546.862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-24,53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870.207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48.365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-42,99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3.051.810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-22,96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9.907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14.09.2022, Datenstand 13.09.2022; Karte und Tabelle PHI-Auswertung von </a:t>
            </a:r>
            <a:r>
              <a:rPr lang="de-DE" sz="1200" i="1" dirty="0"/>
              <a:t>WHO-Daten, Datenstand 13.09.2022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38B903-E286-498C-9881-C6E1251E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4" y="1038851"/>
            <a:ext cx="6966662" cy="22723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A119C1F-83DC-4A99-9959-AEFC5F125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49" b="16519"/>
          <a:stretch/>
        </p:blipFill>
        <p:spPr>
          <a:xfrm>
            <a:off x="6924545" y="3039170"/>
            <a:ext cx="5129191" cy="34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CA96B3-D347-4DF3-A4EE-B9960746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237" y="2690969"/>
            <a:ext cx="4049741" cy="41580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2DAF8CF-8EFE-4179-938C-579F9B19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64" y="2690971"/>
            <a:ext cx="4049740" cy="41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6615700" y="649982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06.09.2022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4AF33-471B-4810-AF0C-A75365842035}"/>
              </a:ext>
            </a:extLst>
          </p:cNvPr>
          <p:cNvSpPr txBox="1"/>
          <p:nvPr/>
        </p:nvSpPr>
        <p:spPr>
          <a:xfrm>
            <a:off x="10660987" y="649982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13.09.2022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3907530" y="983250"/>
            <a:ext cx="8133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Fallzahlanstiege (im Vergleich zur Vorwoche)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Polen: +32% </a:t>
            </a:r>
            <a:r>
              <a:rPr lang="de-DE" b="1" dirty="0"/>
              <a:t>→ </a:t>
            </a:r>
            <a:r>
              <a:rPr lang="de-DE" dirty="0"/>
              <a:t>März: Restriktionen aufgehoben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Slowenien: +28% </a:t>
            </a:r>
            <a:r>
              <a:rPr lang="de-DE" b="1" dirty="0"/>
              <a:t>→</a:t>
            </a:r>
            <a:r>
              <a:rPr lang="de-DE" dirty="0"/>
              <a:t> März: Maskenpflicht in Gesundheitseinrichtungen</a:t>
            </a:r>
            <a:endParaRPr lang="de-DE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Tschechien: +20% </a:t>
            </a:r>
            <a:r>
              <a:rPr lang="de-DE" b="1" dirty="0"/>
              <a:t>→ </a:t>
            </a:r>
            <a:r>
              <a:rPr lang="de-DE" dirty="0"/>
              <a:t>März: Maskenpflicht in ÖPNV und Gesundheitseinrichtungen</a:t>
            </a:r>
            <a:endParaRPr lang="de-DE" u="sng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62D0777-4A2A-4574-A200-D2165001F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4" y="2693959"/>
            <a:ext cx="4012512" cy="416404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570412" y="649982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30.08.2022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7DAB6D2-00B8-41E7-BC3E-492659BF3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5" y="758188"/>
            <a:ext cx="3698662" cy="19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3907530" y="983250"/>
            <a:ext cx="8133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Fallzahlanstiege (im Vergleich zur Vorwoche)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Polen: +32% </a:t>
            </a:r>
            <a:r>
              <a:rPr lang="de-DE" b="1" dirty="0"/>
              <a:t>→ </a:t>
            </a:r>
            <a:r>
              <a:rPr lang="de-DE" dirty="0"/>
              <a:t>März: Restriktionen aufgehoben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Slowenien: +28% </a:t>
            </a:r>
            <a:r>
              <a:rPr lang="de-DE" b="1" dirty="0"/>
              <a:t>→</a:t>
            </a:r>
            <a:r>
              <a:rPr lang="de-DE" dirty="0"/>
              <a:t> März: Maskenpflicht in Gesundheitseinrichtungen</a:t>
            </a:r>
            <a:endParaRPr lang="de-DE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Tschechien: +20% </a:t>
            </a:r>
            <a:r>
              <a:rPr lang="de-DE" b="1" dirty="0"/>
              <a:t>→ </a:t>
            </a:r>
            <a:r>
              <a:rPr lang="de-DE" dirty="0"/>
              <a:t>März: Maskenpflicht in ÖPNV und Gesundheitseinrichtungen</a:t>
            </a:r>
            <a:endParaRPr lang="de-DE" u="sng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7DAB6D2-00B8-41E7-BC3E-492659BF3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5" y="758188"/>
            <a:ext cx="3698662" cy="19006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256827-8660-4DEE-98E9-38548AD6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38" y="2727100"/>
            <a:ext cx="9354989" cy="402404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3860AB3-636E-4FED-BA5E-D514F7AE7419}"/>
              </a:ext>
            </a:extLst>
          </p:cNvPr>
          <p:cNvSpPr txBox="1"/>
          <p:nvPr/>
        </p:nvSpPr>
        <p:spPr>
          <a:xfrm>
            <a:off x="10541073" y="6314207"/>
            <a:ext cx="1650927" cy="57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WHO, 14.09.2022</a:t>
            </a:r>
          </a:p>
          <a:p>
            <a:r>
              <a:rPr lang="de-DE" sz="1400" dirty="0"/>
              <a:t>OWID, 14.09.2022</a:t>
            </a:r>
          </a:p>
        </p:txBody>
      </p:sp>
    </p:spTree>
    <p:extLst>
      <p:ext uri="{BB962C8B-B14F-4D97-AF65-F5344CB8AC3E}">
        <p14:creationId xmlns:p14="http://schemas.microsoft.com/office/powerpoint/2010/main" val="39388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COVID-19 - Ukraine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FF6999-4325-45F3-8128-1ECC029E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67" y="1470868"/>
            <a:ext cx="4690158" cy="37169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64EC7F4-DB33-4183-B65D-17E2C5EF2D38}"/>
              </a:ext>
            </a:extLst>
          </p:cNvPr>
          <p:cNvSpPr txBox="1"/>
          <p:nvPr/>
        </p:nvSpPr>
        <p:spPr>
          <a:xfrm>
            <a:off x="5257865" y="2118567"/>
            <a:ext cx="6783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WHO prognostiziert weiteren Anstieg der Fallzahlen und Peak im Oktober.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Überlastung der Krankenhäuser möglich.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Sauerstoffversorgung nicht gewährleistet </a:t>
            </a:r>
          </a:p>
          <a:p>
            <a:r>
              <a:rPr lang="de-DE" dirty="0"/>
              <a:t>	(Quellen </a:t>
            </a:r>
            <a:r>
              <a:rPr lang="de-DE" b="1" dirty="0"/>
              <a:t>→ </a:t>
            </a:r>
            <a:r>
              <a:rPr lang="de-DE" dirty="0"/>
              <a:t>besetzte Gebiete) </a:t>
            </a:r>
          </a:p>
          <a:p>
            <a:endParaRPr lang="de-DE" dirty="0"/>
          </a:p>
          <a:p>
            <a:r>
              <a:rPr lang="de-DE" dirty="0"/>
              <a:t>WHO-Daten, Stand 04.09.2022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Tägliche Fälle: 2308 (Vorwoche: 1634)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Diagnostische Kapazitäten: 2448 PCR-Tests/Tag (vor Krieg: 42,460)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C70B5F-F8B0-4BCE-9A1E-612305A6DB71}"/>
              </a:ext>
            </a:extLst>
          </p:cNvPr>
          <p:cNvSpPr txBox="1"/>
          <p:nvPr/>
        </p:nvSpPr>
        <p:spPr>
          <a:xfrm>
            <a:off x="7348888" y="6550223"/>
            <a:ext cx="30897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WHO, Datenstand 13.09.2022</a:t>
            </a:r>
          </a:p>
        </p:txBody>
      </p:sp>
    </p:spTree>
    <p:extLst>
      <p:ext uri="{BB962C8B-B14F-4D97-AF65-F5344CB8AC3E}">
        <p14:creationId xmlns:p14="http://schemas.microsoft.com/office/powerpoint/2010/main" val="4878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DF9EDB1-D617-4908-9ADF-EE0F4365E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30326"/>
              </p:ext>
            </p:extLst>
          </p:nvPr>
        </p:nvGraphicFramePr>
        <p:xfrm>
          <a:off x="719839" y="889673"/>
          <a:ext cx="10752321" cy="5562600"/>
        </p:xfrm>
        <a:graphic>
          <a:graphicData uri="http://schemas.openxmlformats.org/drawingml/2006/table">
            <a:tbl>
              <a:tblPr/>
              <a:tblGrid>
                <a:gridCol w="1528032">
                  <a:extLst>
                    <a:ext uri="{9D8B030D-6E8A-4147-A177-3AD203B41FA5}">
                      <a16:colId xmlns:a16="http://schemas.microsoft.com/office/drawing/2014/main" val="2682346100"/>
                    </a:ext>
                  </a:extLst>
                </a:gridCol>
                <a:gridCol w="1409425">
                  <a:extLst>
                    <a:ext uri="{9D8B030D-6E8A-4147-A177-3AD203B41FA5}">
                      <a16:colId xmlns:a16="http://schemas.microsoft.com/office/drawing/2014/main" val="3579298472"/>
                    </a:ext>
                  </a:extLst>
                </a:gridCol>
                <a:gridCol w="7774224">
                  <a:extLst>
                    <a:ext uri="{9D8B030D-6E8A-4147-A177-3AD203B41FA5}">
                      <a16:colId xmlns:a16="http://schemas.microsoft.com/office/drawing/2014/main" val="1981029179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3273291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Maßnahmen geplant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37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Anpassung in Abhängigkeit der Lage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9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95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34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Generelle Empfehlung zu Belüftung von Räumen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14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Anpassung in Abhängigkeit der Lage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615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Generelle Empfehlung zu Belüftung von Räumen &amp; 10 kostenlose Antigenschnellteste/Monat/Schüler (COVID-19 Symptome o.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Kontaktpers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95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676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kostenlose Antigenschnellteste für Schüler und Mitarbeiter mit COVID-19 Symptomen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96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799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5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kostenlose Antigenschnellteste für Schüler und Mitarbeiter 2x/Monat wird diskutiert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45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58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plan“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016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Serbien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Epidemiologische Lage wird fortlaufend evaluiert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396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992021"/>
                  </a:ext>
                </a:extLst>
              </a:tr>
            </a:tbl>
          </a:graphicData>
        </a:graphic>
      </p:graphicFrame>
      <p:cxnSp>
        <p:nvCxnSpPr>
          <p:cNvPr id="4" name="Gerade Verbindung 7">
            <a:extLst>
              <a:ext uri="{FF2B5EF4-FFF2-40B4-BE49-F238E27FC236}">
                <a16:creationId xmlns:a16="http://schemas.microsoft.com/office/drawing/2014/main" id="{B137CE6B-4DFC-49DE-A6E2-39E3CF9F8CA3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6">
            <a:extLst>
              <a:ext uri="{FF2B5EF4-FFF2-40B4-BE49-F238E27FC236}">
                <a16:creationId xmlns:a16="http://schemas.microsoft.com/office/drawing/2014/main" id="{D4DE2978-5054-44C5-A0F1-0F0CA26F7908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Spezifische Maßnahmen für Schulen nach Sommerferien</a:t>
            </a:r>
            <a:endParaRPr lang="de-BE" sz="2400" dirty="0">
              <a:latin typeface="Scala Sans OT" panose="020B0504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Breitbild</PresentationFormat>
  <Paragraphs>149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1178</cp:revision>
  <dcterms:created xsi:type="dcterms:W3CDTF">2015-11-02T12:29:13Z</dcterms:created>
  <dcterms:modified xsi:type="dcterms:W3CDTF">2022-09-14T08:50:46Z</dcterms:modified>
</cp:coreProperties>
</file>