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3" r:id="rId2"/>
    <p:sldId id="388" r:id="rId3"/>
    <p:sldId id="389" r:id="rId4"/>
    <p:sldId id="390" r:id="rId5"/>
    <p:sldId id="381" r:id="rId6"/>
    <p:sldId id="383" r:id="rId7"/>
    <p:sldId id="375" r:id="rId8"/>
    <p:sldId id="378" r:id="rId9"/>
    <p:sldId id="380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lack, Robert" initials="RS" lastIdx="23" clrIdx="0">
    <p:extLst>
      <p:ext uri="{19B8F6BF-5375-455C-9EA6-DF929625EA0E}">
        <p15:presenceInfo xmlns:p15="http://schemas.microsoft.com/office/powerpoint/2012/main" userId="Schlack, Robert" providerId="None"/>
      </p:ext>
    </p:extLst>
  </p:cmAuthor>
  <p:cmAuthor id="2" name="Neuperdt, Laura" initials="LN" lastIdx="2" clrIdx="1">
    <p:extLst>
      <p:ext uri="{19B8F6BF-5375-455C-9EA6-DF929625EA0E}">
        <p15:presenceInfo xmlns:p15="http://schemas.microsoft.com/office/powerpoint/2012/main" userId="Neuperdt, Laura" providerId="None"/>
      </p:ext>
    </p:extLst>
  </p:cmAuthor>
  <p:cmAuthor id="3" name="Beyer, Ann-Kristin" initials="BA" lastIdx="12" clrIdx="2">
    <p:extLst>
      <p:ext uri="{19B8F6BF-5375-455C-9EA6-DF929625EA0E}">
        <p15:presenceInfo xmlns:p15="http://schemas.microsoft.com/office/powerpoint/2012/main" userId="Beyer, Ann-Kri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00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89628" autoAdjust="0"/>
  </p:normalViewPr>
  <p:slideViewPr>
    <p:cSldViewPr snapToGrid="0" snapToObjects="1">
      <p:cViewPr varScale="1">
        <p:scale>
          <a:sx n="80" d="100"/>
          <a:sy n="80" d="100"/>
        </p:scale>
        <p:origin x="700" y="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58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88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6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Einzeln einfliegen lassen</a:t>
            </a:r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9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einzeln</a:t>
            </a:r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40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9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effectLst/>
            </a:endParaRPr>
          </a:p>
          <a:p>
            <a:endParaRPr lang="LID4096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07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08.09.2022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08.09.2022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5160158" cy="273844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COVID-19 Pandemie und psychische Gesundheit von Kindern und Jugendlichen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 Pandemie und psychische Gesundheit von Kindern und Jugendlichen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LID4096"/>
              <a:t>08.09.2022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COVID-19 Pandemie und psychische Gesundheit von Kindern und Jugendlichen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arxiv.com/tsqh9/" TargetMode="External"/><Relationship Id="rId2" Type="http://schemas.openxmlformats.org/officeDocument/2006/relationships/hyperlink" Target="mailto:NeuperdtL@rki.d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C18DA-6414-482C-8472-BC4DAD5F0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Ergebnisse des Rapid Reviews: Veränderungen der psychischen Gesundheit in der Kinder- und Jugendbevölkerung in Deutschland während der COVID-19-Pandemie</a:t>
            </a:r>
            <a:br>
              <a:rPr lang="de-DE" sz="1600" dirty="0">
                <a:solidFill>
                  <a:prstClr val="white"/>
                </a:solidFill>
              </a:rPr>
            </a:br>
            <a:r>
              <a:rPr lang="de-DE" sz="1050" b="0" dirty="0">
                <a:solidFill>
                  <a:prstClr val="white"/>
                </a:solidFill>
              </a:rPr>
              <a:t>Sitzung des Krisenstabs am 14. September 2022</a:t>
            </a:r>
            <a:endParaRPr lang="LID4096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D8FE58-F3F8-4172-92EB-2531938E6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Robert Schlack</a:t>
            </a:r>
            <a:endParaRPr lang="de-DE" sz="9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de-DE" sz="900" dirty="0">
                <a:solidFill>
                  <a:prstClr val="white"/>
                </a:solidFill>
              </a:rPr>
              <a:t>Robert Koch-Institut, Abt. Epidemiologie und </a:t>
            </a:r>
            <a:r>
              <a:rPr lang="de-DE" sz="900" dirty="0" err="1">
                <a:solidFill>
                  <a:prstClr val="white"/>
                </a:solidFill>
              </a:rPr>
              <a:t>Gesundheitsmonitoring</a:t>
            </a:r>
            <a:r>
              <a:rPr lang="de-DE" sz="900" dirty="0">
                <a:solidFill>
                  <a:prstClr val="white"/>
                </a:solidFill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de-DE" sz="900" dirty="0">
                <a:solidFill>
                  <a:prstClr val="white"/>
                </a:solidFill>
              </a:rPr>
              <a:t>Fachgebiet Psychische Gesundheit </a:t>
            </a:r>
          </a:p>
        </p:txBody>
      </p:sp>
    </p:spTree>
    <p:extLst>
      <p:ext uri="{BB962C8B-B14F-4D97-AF65-F5344CB8AC3E}">
        <p14:creationId xmlns:p14="http://schemas.microsoft.com/office/powerpoint/2010/main" val="182271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0C509-BAC7-425B-8ACB-E7F94114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</a:t>
            </a:r>
            <a:r>
              <a:rPr lang="LID4096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2D1DB-75C3-41CF-8167-53756174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96BEFA-FAE3-42F8-8CD6-04153432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7A6D40-8B2A-4F3A-9267-7E39DB7D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41433"/>
            <a:ext cx="7983646" cy="714291"/>
          </a:xfrm>
        </p:spPr>
        <p:txBody>
          <a:bodyPr/>
          <a:lstStyle/>
          <a:p>
            <a:r>
              <a:rPr lang="de-DE" dirty="0"/>
              <a:t>Literaturrecherche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6A904E-E4B4-4084-88B7-B24B938B94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2" y="636514"/>
            <a:ext cx="6647497" cy="38704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E91925-4259-4F63-B353-CEF77806945E}"/>
              </a:ext>
            </a:extLst>
          </p:cNvPr>
          <p:cNvSpPr txBox="1"/>
          <p:nvPr/>
        </p:nvSpPr>
        <p:spPr>
          <a:xfrm>
            <a:off x="5337163" y="4536431"/>
            <a:ext cx="1476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/>
              <a:t>Schlack et al., </a:t>
            </a:r>
            <a:r>
              <a:rPr lang="de-DE" sz="900" i="1" dirty="0" err="1"/>
              <a:t>under</a:t>
            </a:r>
            <a:r>
              <a:rPr lang="de-DE" sz="900" i="1" dirty="0"/>
              <a:t> Review</a:t>
            </a:r>
            <a:endParaRPr lang="de-DE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711F38-0441-4027-B2B3-C05BA1C0C4A4}"/>
              </a:ext>
            </a:extLst>
          </p:cNvPr>
          <p:cNvSpPr txBox="1"/>
          <p:nvPr/>
        </p:nvSpPr>
        <p:spPr>
          <a:xfrm>
            <a:off x="6855149" y="990604"/>
            <a:ext cx="2073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Systematische Recherche:</a:t>
            </a:r>
          </a:p>
          <a:p>
            <a:endParaRPr lang="de-DE" sz="1400" dirty="0"/>
          </a:p>
          <a:p>
            <a:r>
              <a:rPr lang="de-DE" sz="1400" dirty="0">
                <a:solidFill>
                  <a:srgbClr val="FF0000"/>
                </a:solidFill>
              </a:rPr>
              <a:t>Einschluss bis 19.11.2021</a:t>
            </a:r>
          </a:p>
        </p:txBody>
      </p:sp>
    </p:spTree>
    <p:extLst>
      <p:ext uri="{BB962C8B-B14F-4D97-AF65-F5344CB8AC3E}">
        <p14:creationId xmlns:p14="http://schemas.microsoft.com/office/powerpoint/2010/main" val="357102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ABB68A-DA73-409E-857C-3510D4CE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24FF8D-5F93-4B51-92D1-E48DA72B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76DAB-A2D0-45DA-9E9B-A6E8D936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29D3C46-49F6-4769-B9E1-E91EA71E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23" y="220942"/>
            <a:ext cx="7983646" cy="714291"/>
          </a:xfrm>
        </p:spPr>
        <p:txBody>
          <a:bodyPr/>
          <a:lstStyle/>
          <a:p>
            <a:r>
              <a:rPr lang="de-DE" dirty="0"/>
              <a:t>Klassifizierung der Publikationen und Einteilung der Studientypen</a:t>
            </a:r>
            <a:br>
              <a:rPr lang="de-DE" dirty="0"/>
            </a:br>
            <a:r>
              <a:rPr lang="de-DE" sz="1100" b="0" dirty="0">
                <a:solidFill>
                  <a:prstClr val="black"/>
                </a:solidFill>
                <a:ea typeface="+mn-ea"/>
                <a:cs typeface="+mn-cs"/>
              </a:rPr>
              <a:t>(adaptiert nach </a:t>
            </a:r>
            <a:r>
              <a:rPr lang="de-DE" sz="1100" b="0" dirty="0" err="1">
                <a:solidFill>
                  <a:prstClr val="black"/>
                </a:solidFill>
                <a:ea typeface="+mn-ea"/>
                <a:cs typeface="+mn-cs"/>
              </a:rPr>
              <a:t>Mauz</a:t>
            </a:r>
            <a:r>
              <a:rPr lang="de-DE" sz="1100" b="0" dirty="0">
                <a:solidFill>
                  <a:prstClr val="black"/>
                </a:solidFill>
                <a:ea typeface="+mn-ea"/>
                <a:cs typeface="+mn-cs"/>
              </a:rPr>
              <a:t> et al., 2021)</a:t>
            </a:r>
            <a:endParaRPr lang="LID4096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9DF835B-9DD8-4535-BB6E-31AFA84E35CE}"/>
              </a:ext>
            </a:extLst>
          </p:cNvPr>
          <p:cNvCxnSpPr/>
          <p:nvPr/>
        </p:nvCxnSpPr>
        <p:spPr>
          <a:xfrm>
            <a:off x="399197" y="2309398"/>
            <a:ext cx="2898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6892877-FE63-4D35-B08E-0A56598CC7B4}"/>
              </a:ext>
            </a:extLst>
          </p:cNvPr>
          <p:cNvGrpSpPr/>
          <p:nvPr/>
        </p:nvGrpSpPr>
        <p:grpSpPr>
          <a:xfrm>
            <a:off x="722907" y="3530942"/>
            <a:ext cx="7833360" cy="562392"/>
            <a:chOff x="0" y="2075299"/>
            <a:chExt cx="7833360" cy="562392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AA2C6DDF-62C0-4516-8EFC-221ABDF6077A}"/>
                </a:ext>
              </a:extLst>
            </p:cNvPr>
            <p:cNvSpPr/>
            <p:nvPr/>
          </p:nvSpPr>
          <p:spPr>
            <a:xfrm>
              <a:off x="0" y="2075299"/>
              <a:ext cx="7833360" cy="5623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ACE22D38-E655-4E85-8E1C-4DF659B0F40A}"/>
                </a:ext>
              </a:extLst>
            </p:cNvPr>
            <p:cNvSpPr txBox="1"/>
            <p:nvPr/>
          </p:nvSpPr>
          <p:spPr>
            <a:xfrm>
              <a:off x="27454" y="2102753"/>
              <a:ext cx="7778452" cy="507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/>
                <a:t>Kategorie II: </a:t>
              </a:r>
              <a:r>
                <a:rPr lang="de-DE" sz="1800" b="0" kern="1200" dirty="0"/>
                <a:t>Routinedaten und versorgungsbezogene Primärdaten </a:t>
              </a:r>
              <a:endParaRPr lang="LID4096" sz="1800" b="0" kern="12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CCDCE61-CA1E-4658-A39A-5F1E71890C1C}"/>
              </a:ext>
            </a:extLst>
          </p:cNvPr>
          <p:cNvGrpSpPr/>
          <p:nvPr/>
        </p:nvGrpSpPr>
        <p:grpSpPr>
          <a:xfrm>
            <a:off x="684442" y="1229080"/>
            <a:ext cx="7833360" cy="787963"/>
            <a:chOff x="0" y="1970720"/>
            <a:chExt cx="7833360" cy="787963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C287830-D69E-4A98-B770-96B019FAC931}"/>
                </a:ext>
              </a:extLst>
            </p:cNvPr>
            <p:cNvSpPr/>
            <p:nvPr/>
          </p:nvSpPr>
          <p:spPr>
            <a:xfrm>
              <a:off x="0" y="1970720"/>
              <a:ext cx="7833360" cy="7879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BF535171-09D0-4BBE-AB70-11293C7E6E54}"/>
                </a:ext>
              </a:extLst>
            </p:cNvPr>
            <p:cNvSpPr txBox="1"/>
            <p:nvPr/>
          </p:nvSpPr>
          <p:spPr>
            <a:xfrm>
              <a:off x="38465" y="2009185"/>
              <a:ext cx="7756430" cy="711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1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Kategorie I: </a:t>
              </a:r>
              <a:r>
                <a:rPr lang="de-DE" sz="1800" b="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Primärdaten zur psychischen Gesundheit von Kindern und Jugendlichen in Deutschland im Kontext des Pandemiegeschehens</a:t>
              </a:r>
              <a:r>
                <a:rPr lang="de-DE" sz="1800" kern="1200" dirty="0">
                  <a:effectLst/>
                </a:rPr>
                <a:t> </a:t>
              </a:r>
              <a:endParaRPr lang="LID4096" sz="1800" kern="1200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F48BE458-BED8-4D9A-9393-463AEA398704}"/>
              </a:ext>
            </a:extLst>
          </p:cNvPr>
          <p:cNvSpPr/>
          <p:nvPr/>
        </p:nvSpPr>
        <p:spPr>
          <a:xfrm>
            <a:off x="789831" y="2113351"/>
            <a:ext cx="766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/>
              <a:t>Studientyp A-D: </a:t>
            </a:r>
            <a:r>
              <a:rPr lang="de-DE" dirty="0"/>
              <a:t>Trend-, Quer- und Längsschnittstudien mit </a:t>
            </a:r>
            <a:r>
              <a:rPr lang="de-DE" u="sng" dirty="0"/>
              <a:t>repräsentativer</a:t>
            </a:r>
            <a:r>
              <a:rPr lang="de-DE" dirty="0"/>
              <a:t> Stichprobenbasis</a:t>
            </a:r>
            <a:endParaRPr lang="LID4096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214C7D0-36F9-47FA-A1C7-027F2B7C1C7A}"/>
              </a:ext>
            </a:extLst>
          </p:cNvPr>
          <p:cNvSpPr/>
          <p:nvPr/>
        </p:nvSpPr>
        <p:spPr>
          <a:xfrm>
            <a:off x="789831" y="2771094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/>
              <a:t>Studientyp E-G: </a:t>
            </a:r>
            <a:r>
              <a:rPr lang="de-DE" dirty="0"/>
              <a:t>Trend-, Quer- und Längsschnittstudien mit </a:t>
            </a:r>
            <a:r>
              <a:rPr lang="de-DE" u="sng" dirty="0"/>
              <a:t>nicht-repräsentativer</a:t>
            </a:r>
            <a:r>
              <a:rPr lang="de-DE" dirty="0"/>
              <a:t> Stichprobenbasis (z. B. Convenience-Sample)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63F7641-A117-4AEC-A207-E203CB8324AD}"/>
              </a:ext>
            </a:extLst>
          </p:cNvPr>
          <p:cNvCxnSpPr/>
          <p:nvPr/>
        </p:nvCxnSpPr>
        <p:spPr>
          <a:xfrm>
            <a:off x="399197" y="2967806"/>
            <a:ext cx="2898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C5C372-3324-4F0E-804B-DA8E2E377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Eingeschlossene Publikationen (n=39)</a:t>
            </a:r>
            <a:br>
              <a:rPr lang="de-DE" dirty="0"/>
            </a:br>
            <a:endParaRPr lang="de-DE" sz="500" dirty="0"/>
          </a:p>
          <a:p>
            <a:r>
              <a:rPr lang="de-DE" dirty="0"/>
              <a:t>Studientyp A-D/Routinedaten:		n=28</a:t>
            </a:r>
            <a:br>
              <a:rPr lang="de-DE" dirty="0"/>
            </a:br>
            <a:endParaRPr lang="de-DE" sz="1050" dirty="0"/>
          </a:p>
          <a:p>
            <a:r>
              <a:rPr lang="de-DE" dirty="0"/>
              <a:t>Studientyp E-G:					n=11</a:t>
            </a:r>
          </a:p>
          <a:p>
            <a:endParaRPr lang="de-DE" dirty="0"/>
          </a:p>
          <a:p>
            <a:pPr marL="0" indent="0">
              <a:buNone/>
            </a:pPr>
            <a:endParaRPr lang="de-DE" sz="200" dirty="0"/>
          </a:p>
          <a:p>
            <a:pPr marL="0" indent="0">
              <a:buNone/>
            </a:pPr>
            <a:r>
              <a:rPr lang="de-DE" dirty="0"/>
              <a:t>Datenquellen eingeschlossener Publikationen (n=32)</a:t>
            </a:r>
          </a:p>
          <a:p>
            <a:pPr marL="0" indent="0">
              <a:buNone/>
            </a:pPr>
            <a:endParaRPr lang="de-DE" sz="300" dirty="0"/>
          </a:p>
          <a:p>
            <a:r>
              <a:rPr lang="de-DE" dirty="0"/>
              <a:t>Studientyp A-D/Routinedaten:		n=20</a:t>
            </a:r>
            <a:br>
              <a:rPr lang="de-DE" dirty="0"/>
            </a:br>
            <a:endParaRPr lang="de-DE" sz="1050" dirty="0"/>
          </a:p>
          <a:p>
            <a:r>
              <a:rPr lang="de-DE" dirty="0"/>
              <a:t>Studientyp E-G:					n=11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5C0385-9005-4D1D-981E-671EA3B2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</a:t>
            </a:r>
            <a:r>
              <a:rPr lang="LID4096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A93826-DD42-447C-8686-795D3E54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5B53A0-81DB-4A5E-A9AD-FBF72F6E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CB5B948-DA1A-47CF-9A95-3109136D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Häufigkeit und Verteilung der Studientypen und Datenquellen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4D83E81-112D-4142-89DE-F67C11998A3E}"/>
              </a:ext>
            </a:extLst>
          </p:cNvPr>
          <p:cNvCxnSpPr/>
          <p:nvPr/>
        </p:nvCxnSpPr>
        <p:spPr>
          <a:xfrm>
            <a:off x="548924" y="2890953"/>
            <a:ext cx="747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2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3B4386-90EB-49B0-9FE1-4287312A1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16813"/>
            <a:ext cx="7983646" cy="38504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COVID-19-bedingte Belastungen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COVID-19-bezogene Belastungen bei 50-80 % der Kinder und Jugendlichen</a:t>
            </a:r>
            <a:endParaRPr lang="de-DE" sz="900" i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Zunahme von Stress, Einsamkeit/sozialer Isolation, Sorgen</a:t>
            </a:r>
            <a:endParaRPr lang="de-DE" sz="900" i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Allgemeine psychopathologische Symptomatik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Verdopplung der Prävalenz psychischer Auffälligkeiten allgemein auf 30 % im Vergleich zum vorpandemischen Zeitraum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Spezifische psychopathologische Symptomatik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Divergente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Befundlage: Anstiege depressiver Symptomatik von 150 % vs. keine Veränderungen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Deutliche Zunahme von Angststörungssymptomen</a:t>
            </a:r>
            <a:endParaRPr lang="de-DE" sz="1000" i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866583-BA4F-4DFC-8A6C-D83F4BD2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31494A-7458-4E76-80FE-B99391FF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328EE4-9B63-4BA2-8A1B-99D60AA9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8A9059-B003-48AF-998F-0F18D84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400"/>
            <a:ext cx="7983646" cy="714291"/>
          </a:xfrm>
        </p:spPr>
        <p:txBody>
          <a:bodyPr/>
          <a:lstStyle/>
          <a:p>
            <a:r>
              <a:rPr lang="de-DE" dirty="0"/>
              <a:t>Ergebnissynthese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555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3B4386-90EB-49B0-9FE1-4287312A1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851" y="962948"/>
            <a:ext cx="7983646" cy="39696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Subjektive Gesundheit und Lebensqualität</a:t>
            </a:r>
            <a:endParaRPr lang="de-DE" sz="1800" b="1" strike="sngStrik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z.T. Erhebliche Rückgänge bei subjektiver Gesundheit, Lebensqualität und Lebenszufriedenheit im Vergleich zum vorpandemischen Zeitraum</a:t>
            </a:r>
            <a:endParaRPr lang="de-DE" sz="9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Gewalterfahrungen während der Pandemie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Körperlicher Bestrafung bei 6,6 % der Kinder und Jugendlichen, bei 2 % schwere körperliche Gewalt gegen Kinder</a:t>
            </a:r>
            <a:endParaRPr lang="de-DE" sz="900" i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b="1" dirty="0"/>
              <a:t>Routine- und versorgungsbezogene Daten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600" dirty="0"/>
              <a:t>Rückgänge der ambulanten und stationären Inanspruchnahme während der Pandemiewellen mit anschließenden Nachholeffekten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900" i="1" dirty="0"/>
          </a:p>
          <a:p>
            <a:pPr marL="0" indent="0">
              <a:buNone/>
            </a:pPr>
            <a:endParaRPr lang="LID4096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866583-BA4F-4DFC-8A6C-D83F4BD2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31494A-7458-4E76-80FE-B99391FF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328EE4-9B63-4BA2-8A1B-99D60AA9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8A9059-B003-48AF-998F-0F18D84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400"/>
            <a:ext cx="7983646" cy="714291"/>
          </a:xfrm>
        </p:spPr>
        <p:txBody>
          <a:bodyPr/>
          <a:lstStyle/>
          <a:p>
            <a:r>
              <a:rPr lang="de-DE" dirty="0"/>
              <a:t>Ergebnissynthese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49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CE803E-1A59-4042-885A-E9377D02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B06E9A-F7D4-4D15-B815-54772917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6B850F-2AB1-4301-88CA-A6511CB1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E404F3-61D5-4B92-A72A-7015B767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18"/>
            <a:ext cx="7983646" cy="714291"/>
          </a:xfrm>
        </p:spPr>
        <p:txBody>
          <a:bodyPr/>
          <a:lstStyle/>
          <a:p>
            <a:r>
              <a:rPr lang="de-DE" dirty="0"/>
              <a:t>Forschungsaktivitäten und Pandemieverlauf</a:t>
            </a:r>
            <a:endParaRPr lang="LID4096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313D32-93E6-4639-8C21-69D10CB0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" y="963309"/>
            <a:ext cx="7983646" cy="37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657371-DA75-4986-96D7-AD95AA383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29109"/>
            <a:ext cx="7983646" cy="364184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/>
              <a:t>Deutliche </a:t>
            </a:r>
            <a:r>
              <a:rPr lang="de-DE" sz="1800" b="1" dirty="0"/>
              <a:t>Zunahme</a:t>
            </a:r>
            <a:r>
              <a:rPr lang="de-DE" sz="1800" dirty="0"/>
              <a:t> von </a:t>
            </a:r>
            <a:r>
              <a:rPr lang="de-DE" sz="1800" b="1" dirty="0"/>
              <a:t>Belastungen und psychopathologischen Symptomen</a:t>
            </a:r>
            <a:r>
              <a:rPr lang="de-DE" sz="1800" dirty="0"/>
              <a:t>, </a:t>
            </a:r>
            <a:r>
              <a:rPr lang="de-DE" sz="1800" b="1" dirty="0"/>
              <a:t>Rückgang</a:t>
            </a:r>
            <a:r>
              <a:rPr lang="de-DE" sz="1800" dirty="0"/>
              <a:t> von Lebensqualität und Lebenszufriedenheit im Vergleich zum vorpandemischen Zeitraum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/>
              <a:t>Belastungen/</a:t>
            </a:r>
            <a:r>
              <a:rPr lang="de-DE" sz="1800" b="1" dirty="0"/>
              <a:t>psychopathologische Symptome</a:t>
            </a:r>
            <a:r>
              <a:rPr lang="de-DE" sz="1800" dirty="0"/>
              <a:t> sind </a:t>
            </a:r>
            <a:r>
              <a:rPr lang="de-DE" sz="1800" b="1" dirty="0"/>
              <a:t>keine psychischen Störungen</a:t>
            </a:r>
            <a:r>
              <a:rPr lang="de-DE" sz="1800" dirty="0"/>
              <a:t>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/>
              <a:t>Noch keine Aussagen zu Langzeiteffekten/Reversibilität möglich (allerdings geringfügige Variation mit dem Pandemieverlauf)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/>
              <a:t>Keine Hinweise auf Minderversorgung psychischer Erkrankungen (Routinedaten)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/>
              <a:t>Trotz längerer Einschlussdauer und erweiterter Einschlusskriterien</a:t>
            </a:r>
            <a:r>
              <a:rPr lang="de-DE" sz="1800" b="1" dirty="0"/>
              <a:t>: geringere Zahl an Publikationen</a:t>
            </a:r>
            <a:r>
              <a:rPr lang="de-DE" sz="1800" dirty="0"/>
              <a:t> für </a:t>
            </a:r>
            <a:r>
              <a:rPr lang="de-DE" sz="1800" dirty="0" err="1"/>
              <a:t>Ki</a:t>
            </a:r>
            <a:r>
              <a:rPr lang="de-DE" sz="1800" dirty="0"/>
              <a:t>/Ju im Vergleich zu Erwachsenen (geringeres Forschungsinteresse?)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b="1" dirty="0"/>
              <a:t>Engmaschige und kontinuierliche Surveillance </a:t>
            </a:r>
            <a:r>
              <a:rPr lang="de-DE" sz="1800" dirty="0"/>
              <a:t>der psychischen Kindergesundheit wünschenswert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AF1B85-3B0D-4607-B090-957B4928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31FCAF-E784-4968-9B78-A64B1CFF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COVID-19 Pandemie und psychische Gesundheit von Kindern und Jugendlichen – Rapid Review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1AACE8-D42D-4E69-9B43-A5B7C589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F1C3C9-D250-4C06-857C-99CA8E28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314817"/>
            <a:ext cx="7983646" cy="714291"/>
          </a:xfrm>
        </p:spPr>
        <p:txBody>
          <a:bodyPr/>
          <a:lstStyle/>
          <a:p>
            <a:r>
              <a:rPr lang="de-DE" dirty="0"/>
              <a:t>Zusammenfassung und Diskussion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22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6D03C7-10D3-4704-921E-1AE6C194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</a:t>
            </a:r>
            <a:r>
              <a:rPr lang="LID4096" dirty="0"/>
              <a:t>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16F987-DB9F-4138-8ED7-DCE23FB7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94886"/>
            <a:ext cx="5243070" cy="273844"/>
          </a:xfrm>
        </p:spPr>
        <p:txBody>
          <a:bodyPr/>
          <a:lstStyle/>
          <a:p>
            <a:r>
              <a:rPr lang="de-DE" sz="1050" dirty="0"/>
              <a:t>COVID-19 Pandemie und psychische Gesundheit von Kindern und Jugendlichen – Rapid Review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628651-ACCE-45C5-A7C5-4F727D1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240D9E-98E3-444A-B9B5-E6FC3B78C317}"/>
              </a:ext>
            </a:extLst>
          </p:cNvPr>
          <p:cNvSpPr txBox="1"/>
          <p:nvPr/>
        </p:nvSpPr>
        <p:spPr>
          <a:xfrm>
            <a:off x="1999593" y="2819636"/>
            <a:ext cx="4745172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de-DE" sz="1200" b="1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rgbClr val="045AA6"/>
                </a:solidFill>
              </a:rPr>
              <a:t>Kontakt: Robert Schlack</a:t>
            </a:r>
            <a:endParaRPr lang="de-DE" sz="2000" dirty="0">
              <a:solidFill>
                <a:srgbClr val="045AA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DE" sz="2000" dirty="0">
                <a:solidFill>
                  <a:srgbClr val="045AA6"/>
                </a:solidFill>
              </a:rPr>
              <a:t>Durchwahl: -3749</a:t>
            </a:r>
            <a:endParaRPr lang="LID4096" sz="20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8FAB0C-E380-435F-98ED-4BC60B3CF571}"/>
              </a:ext>
            </a:extLst>
          </p:cNvPr>
          <p:cNvSpPr txBox="1"/>
          <p:nvPr/>
        </p:nvSpPr>
        <p:spPr>
          <a:xfrm>
            <a:off x="798982" y="955944"/>
            <a:ext cx="800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EC7"/>
              </a:buClr>
            </a:pPr>
            <a:r>
              <a:rPr lang="de-DE" sz="2400" dirty="0">
                <a:solidFill>
                  <a:srgbClr val="045AA6"/>
                </a:solidFill>
              </a:rPr>
              <a:t>Status: </a:t>
            </a:r>
            <a:r>
              <a:rPr lang="de-DE" sz="2400" b="1" i="1" dirty="0" err="1">
                <a:solidFill>
                  <a:srgbClr val="045AA6"/>
                </a:solidFill>
              </a:rPr>
              <a:t>under</a:t>
            </a:r>
            <a:r>
              <a:rPr lang="de-DE" sz="2400" b="1" i="1" dirty="0">
                <a:solidFill>
                  <a:srgbClr val="045AA6"/>
                </a:solidFill>
              </a:rPr>
              <a:t> Review</a:t>
            </a:r>
            <a:r>
              <a:rPr lang="de-DE" sz="2400" b="1" dirty="0">
                <a:solidFill>
                  <a:srgbClr val="045AA6"/>
                </a:solidFill>
              </a:rPr>
              <a:t> </a:t>
            </a:r>
            <a:r>
              <a:rPr lang="de-DE" sz="2400" dirty="0">
                <a:solidFill>
                  <a:srgbClr val="045AA6"/>
                </a:solidFill>
              </a:rPr>
              <a:t>im Journal of Health Monitoring</a:t>
            </a:r>
          </a:p>
          <a:p>
            <a:pPr>
              <a:buClr>
                <a:srgbClr val="006EC7"/>
              </a:buClr>
            </a:pPr>
            <a:endParaRPr lang="de-DE" sz="2400" dirty="0">
              <a:solidFill>
                <a:srgbClr val="045AA6"/>
              </a:solidFill>
            </a:endParaRPr>
          </a:p>
          <a:p>
            <a:pPr>
              <a:buClr>
                <a:srgbClr val="006EC7"/>
              </a:buClr>
            </a:pPr>
            <a:r>
              <a:rPr lang="de-DE" sz="2400" dirty="0">
                <a:solidFill>
                  <a:srgbClr val="045AA6"/>
                </a:solidFill>
              </a:rPr>
              <a:t>Preprint seit Juli verfügbar unter: </a:t>
            </a:r>
            <a:r>
              <a:rPr lang="de-DE" sz="2400" dirty="0">
                <a:solidFill>
                  <a:srgbClr val="045A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https://psyarxiv.com/tsqh9/</a:t>
            </a:r>
            <a:r>
              <a:rPr lang="de-DE" sz="2400" dirty="0">
                <a:solidFill>
                  <a:srgbClr val="045AA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50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Bildschirmpräsentation (16:9)</PresentationFormat>
  <Paragraphs>89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Times New Roman</vt:lpstr>
      <vt:lpstr>Wingdings</vt:lpstr>
      <vt:lpstr>Office-Design</vt:lpstr>
      <vt:lpstr>Ergebnisse des Rapid Reviews: Veränderungen der psychischen Gesundheit in der Kinder- und Jugendbevölkerung in Deutschland während der COVID-19-Pandemie Sitzung des Krisenstabs am 14. September 2022</vt:lpstr>
      <vt:lpstr>Literaturrecherche</vt:lpstr>
      <vt:lpstr>Klassifizierung der Publikationen und Einteilung der Studientypen (adaptiert nach Mauz et al., 2021)</vt:lpstr>
      <vt:lpstr>Häufigkeit und Verteilung der Studientypen und Datenquellen</vt:lpstr>
      <vt:lpstr>Ergebnissynthese</vt:lpstr>
      <vt:lpstr>Ergebnissynthese</vt:lpstr>
      <vt:lpstr>Forschungsaktivitäten und Pandemieverlauf</vt:lpstr>
      <vt:lpstr>Zusammenfassung und Diskussion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Schlack, Robert</cp:lastModifiedBy>
  <cp:revision>434</cp:revision>
  <dcterms:created xsi:type="dcterms:W3CDTF">2015-11-02T12:29:13Z</dcterms:created>
  <dcterms:modified xsi:type="dcterms:W3CDTF">2022-09-14T09:57:00Z</dcterms:modified>
</cp:coreProperties>
</file>