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656" r:id="rId9"/>
    <p:sldId id="662" r:id="rId10"/>
    <p:sldId id="1012" r:id="rId11"/>
    <p:sldId id="1022" r:id="rId12"/>
    <p:sldId id="667" r:id="rId13"/>
    <p:sldId id="1024" r:id="rId14"/>
    <p:sldId id="102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6051" autoAdjust="0"/>
  </p:normalViewPr>
  <p:slideViewPr>
    <p:cSldViewPr snapToGrid="0" snapToObjects="1">
      <p:cViewPr varScale="1">
        <p:scale>
          <a:sx n="68" d="100"/>
          <a:sy n="68" d="100"/>
        </p:scale>
        <p:origin x="1148" y="6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Anstieg in KW 36 mit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1,6 je 100T nur leichter Rückgang (KW 35: durch Nachmeldungen von 1,6 auf 2,1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35: 1,6, KW 34: 2,3, KW 33: 2,6, KW 32: 2,1, KW 31: 3,5,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Anstieg in den AG 0-4 und 80+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36/2022: 17 je 100T deutlicher Anstieg (ohne Nachmeldungen KW 35: 9, KW 34: 20, KW33: 20, KW 32: 18, KW 31: 23, KW 30: 21, KW 29: 35, KW 28: 30, KW 27: 25, KW 26: 23; KW 25: 19)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Anstieg in KW 36 mit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1,6 je 100T nur leichter Rückgang (KW 35: durch Nachmeldungen von 1,6 auf 2,1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35: 1,6, KW 34: 2,3, KW 33: 2,6, KW 32: 2,1, KW 31: 3,5,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 </a:t>
            </a:r>
            <a:r>
              <a:rPr lang="de-DE" sz="1200" b="0" dirty="0"/>
              <a:t>Anstieg in den AG 0-4 und 80+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36/2022: 17 je 100T deutlicher Anstieg (ohne Nachmeldungen KW 35: 9, KW 34: 20, KW33: 20, KW 32: 18, KW 31: 23, KW 30: 21, KW 29: 35, KW 28: 30, KW 27: 25, KW 26: 23; KW 25: 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in AG 80+ in KW 36 bei COVID-SARI-Fällen insgesamt und bei COVID-SARI mit Intensivbehandlung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gestiegen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5,0 % (Vorwoche: 4,1 %)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Trend: seit 34. KW steigend (beginnendes Herbstplateau)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5,0 % im Bereich der Vorjahre zur 36. KW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Deutlicher Anstieg bei den Kindern: 11,3 % (Vorwoche: 7,4 %); auch leichter Anstieg bei den Erwachsenen: (3,9 %; Vorwoche: 3,6 %)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5 AGs : Anstieg in 4 Altersgruppen; bei den ab 60-Jährigen stabil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stabil bis leicht steigend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(0,9 %, 3 Vorwochen bei 0,8 %)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 Anstieg bei den Kleinkindern, bei Schulkindern relativ stabil</a:t>
            </a:r>
            <a:endParaRPr lang="de-DE" i="0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35. KW wurden bundesweit etwa gleich viele Arzt­be­su­che wegen ARE regis­triert wie in der Vor­woche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stabil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36 insgesamt mit 855 (Vorwoche: 874 – Vorwochenwert hat sich erhöht)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liegt bei ca.850; seit KW 31 relativ stabil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noch leicht über dem Bereich der Vorjahre zur 36. KW, nahe dem Wert von 2021;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Vorwoche: Deutlichster Anstieg bei den 5-14J. (+10 %), in den anderen AGs zwischen -13 % und +2 %);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 in 2 großen BL Sommerferien in KW36 (BW und BY)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\\rki.local\daten\Projekte\FG36_AGI\Wochenberichte\Berichterstellung\Saison_2021_22\Woche_36_2022\AGI-Wochenbericht_2022-09-13.xls oder in \\rki.local\daten\Projekte\FG36_AGI\Wochenberichte\Berichterstellung\Saison_2021_22\Woche_36_2022\KI_2015_2022-09-13.xlsx, Pivot Chart KI“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ab KW 22/2022 deutlich angestiegen war, wird seit KW 29/2022 insgesamt ein Rückgang der Werte beobachtet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36 ist die Anzahl der Arztkonsultationen wegen COVID-ARE bei den 0- bis 4-Jährigen angestiegen , 60-79-Jährige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anderen Altersgruppen sind die Werte im Vergleich zur Vorwoche gesunken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Zeitlicher Trend: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5- bis 14-jährigen Schulkindern leicht ansteigender Trend seit KW 32 zu beobachten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der 0- bis 4 Jährigen und der 15- bis 79- Jährigen seit KW 29 rückläufiger Trend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über 80-Jährigen kein eindeutiger Trend, seit KW 30 eher stabileres 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36. KW 2022 insgesamt leicht gestiegen, noch auf dem üblichen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SARI-Fälle mit Intensivbehandlung stabil im Vergleich zur Vorwoche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aktuell etwas niedriger als in den Vorjahren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im Vgl. zur Vorwoche in KW 36 stabil geblieben: 23 %  (Vorwoche: 22 %)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gestiegen: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31 % (Vorwoche: 21 %),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bei 0%, nachdem in der Vorwoche erstmals seit KW 25 wieder über 1%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der SARI-Fallzahlen in allen AG, insbesondere weiterer Anstieg in den AG unter 15 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ab 80 Jahre etwa auf dem Niveau des Vorjahres (beginnende Delta-Welle), leicht über dem Vorpandemischen 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Anteil COVID-19-Diagnosen in AG 80+ ist wieder 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13.9.2022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36.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2,3 COVID-SARI pro 100.000</a:t>
            </a:r>
          </a:p>
          <a:p>
            <a:endParaRPr lang="de-DE" dirty="0"/>
          </a:p>
          <a:p>
            <a:r>
              <a:rPr lang="de-DE" dirty="0"/>
              <a:t>Entspricht ca. 2.000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17/100T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9" y="841248"/>
            <a:ext cx="5750559" cy="2587751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291840"/>
            <a:ext cx="8915399" cy="356615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2,3 COVID-SARI pro 100.000</a:t>
            </a:r>
          </a:p>
          <a:p>
            <a:endParaRPr lang="de-DE" dirty="0"/>
          </a:p>
          <a:p>
            <a:r>
              <a:rPr lang="de-DE" dirty="0"/>
              <a:t>Entspricht ca. 2.000 neuen Krankenhausaufnahmen wegen COVID-SARI in D.</a:t>
            </a:r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AAC16D-343B-43D2-8A6A-4156F9F50433}"/>
              </a:ext>
            </a:extLst>
          </p:cNvPr>
          <p:cNvSpPr txBox="1"/>
          <p:nvPr/>
        </p:nvSpPr>
        <p:spPr>
          <a:xfrm>
            <a:off x="8389494" y="493642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17/100T</a:t>
            </a:r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26. KW bis 36.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13.9.2022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14.09.2022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875F5D-390B-4170-B764-5A156DEDB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8" y="1027801"/>
            <a:ext cx="8388823" cy="274343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E5575A9-0964-49FD-AF3E-E729F3D66317}"/>
              </a:ext>
            </a:extLst>
          </p:cNvPr>
          <p:cNvSpPr txBox="1"/>
          <p:nvPr/>
        </p:nvSpPr>
        <p:spPr>
          <a:xfrm>
            <a:off x="1330249" y="2569025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40582E3-477A-4CB6-94AE-1864EB2785F4}"/>
              </a:ext>
            </a:extLst>
          </p:cNvPr>
          <p:cNvSpPr txBox="1"/>
          <p:nvPr/>
        </p:nvSpPr>
        <p:spPr>
          <a:xfrm>
            <a:off x="4919994" y="1776172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CBFE0A-71AD-4626-ACEB-0C65C212D02F}"/>
              </a:ext>
            </a:extLst>
          </p:cNvPr>
          <p:cNvSpPr txBox="1"/>
          <p:nvPr/>
        </p:nvSpPr>
        <p:spPr>
          <a:xfrm>
            <a:off x="6273152" y="2191748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E2C3370-201A-4706-B8B7-3F44498F4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012" y="2569025"/>
            <a:ext cx="445047" cy="28653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D610DE17-EB34-41AB-B245-F466D67A90EE}"/>
              </a:ext>
            </a:extLst>
          </p:cNvPr>
          <p:cNvSpPr txBox="1"/>
          <p:nvPr/>
        </p:nvSpPr>
        <p:spPr>
          <a:xfrm>
            <a:off x="8030838" y="1787002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E9A106-274D-4E32-B162-3820DD070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59" y="3657200"/>
            <a:ext cx="8394920" cy="2743438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32FB12E9-7953-4C7E-B3D4-0A0C58F1374E}"/>
              </a:ext>
            </a:extLst>
          </p:cNvPr>
          <p:cNvSpPr txBox="1"/>
          <p:nvPr/>
        </p:nvSpPr>
        <p:spPr>
          <a:xfrm>
            <a:off x="8439734" y="5495306"/>
            <a:ext cx="1088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</a:t>
            </a:r>
          </a:p>
          <a:p>
            <a:r>
              <a:rPr lang="de-DE" sz="1000" dirty="0">
                <a:solidFill>
                  <a:srgbClr val="C00000"/>
                </a:solidFill>
              </a:rPr>
              <a:t>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94752DF-AD19-4363-AF2C-4FDD50B40FC9}"/>
              </a:ext>
            </a:extLst>
          </p:cNvPr>
          <p:cNvSpPr txBox="1"/>
          <p:nvPr/>
        </p:nvSpPr>
        <p:spPr>
          <a:xfrm>
            <a:off x="2290498" y="5403634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F322C14-580C-49F1-8530-6CC0E87B1B84}"/>
              </a:ext>
            </a:extLst>
          </p:cNvPr>
          <p:cNvSpPr txBox="1"/>
          <p:nvPr/>
        </p:nvSpPr>
        <p:spPr>
          <a:xfrm>
            <a:off x="8124583" y="5178157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182889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14.09.2022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D779FA-14F0-4506-9BAB-F96EB0018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2057281"/>
            <a:ext cx="8364437" cy="27434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DC5FE1C-D719-4232-ACC9-07BDBFB82472}"/>
              </a:ext>
            </a:extLst>
          </p:cNvPr>
          <p:cNvSpPr txBox="1"/>
          <p:nvPr/>
        </p:nvSpPr>
        <p:spPr>
          <a:xfrm>
            <a:off x="5380087" y="3103944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4B695D-2C3A-47A9-8CCB-A394FB1BD664}"/>
              </a:ext>
            </a:extLst>
          </p:cNvPr>
          <p:cNvSpPr txBox="1"/>
          <p:nvPr/>
        </p:nvSpPr>
        <p:spPr>
          <a:xfrm>
            <a:off x="6104487" y="342900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6D6784-99A2-45D6-A342-BCB3A43CD78A}"/>
              </a:ext>
            </a:extLst>
          </p:cNvPr>
          <p:cNvSpPr txBox="1"/>
          <p:nvPr/>
        </p:nvSpPr>
        <p:spPr>
          <a:xfrm>
            <a:off x="7167823" y="342899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D33BAD8-882D-4F49-BD7D-63752E54F229}"/>
              </a:ext>
            </a:extLst>
          </p:cNvPr>
          <p:cNvSpPr txBox="1"/>
          <p:nvPr/>
        </p:nvSpPr>
        <p:spPr>
          <a:xfrm>
            <a:off x="8236794" y="3428998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</p:spTree>
    <p:extLst>
      <p:ext uri="{BB962C8B-B14F-4D97-AF65-F5344CB8AC3E}">
        <p14:creationId xmlns:p14="http://schemas.microsoft.com/office/powerpoint/2010/main" val="79739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36.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13.9.2022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848537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36 bei 5.000 ARE (Vorwoche: 4.100)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4,2 Mio. ARE in Deutschland, unabhängig von einem Arztbesuch</a:t>
            </a:r>
            <a:br>
              <a:rPr lang="de-DE" b="1" dirty="0"/>
            </a:br>
            <a:r>
              <a:rPr lang="de-DE" dirty="0"/>
              <a:t>(35. KW: ca. 3,4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99999" y="4070455"/>
            <a:ext cx="348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de-DE" dirty="0"/>
              <a:t>Deutlichster Anstieg bei Klein- und Schulkinder</a:t>
            </a:r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4215067-28A1-43A0-9447-383FDEF835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66248" y="725301"/>
            <a:ext cx="5067085" cy="2533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A6F1104-7268-43B2-85E1-F31E69FE4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18" y="3675522"/>
            <a:ext cx="5088974" cy="25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36.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13.9.2022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686917" y="1406925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35. KW 2022:</a:t>
            </a:r>
          </a:p>
          <a:p>
            <a:r>
              <a:rPr lang="de-DE" dirty="0"/>
              <a:t>Insgesamt stabil</a:t>
            </a:r>
          </a:p>
          <a:p>
            <a:endParaRPr lang="de-DE" sz="600" dirty="0">
              <a:highlight>
                <a:srgbClr val="FFFF00"/>
              </a:highlight>
            </a:endParaRPr>
          </a:p>
          <a:p>
            <a:r>
              <a:rPr lang="de-DE" dirty="0"/>
              <a:t>ca. 850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36. KW 2022: ca. 0,7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686917" y="4448907"/>
            <a:ext cx="318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Deutlichster Anstieg bei den Schulkindern (5 bis </a:t>
            </a:r>
            <a:r>
              <a:rPr lang="de-DE"/>
              <a:t>14 Jahre)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90A8A5-B2F7-4435-B97C-E7F69F139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17" y="1466176"/>
            <a:ext cx="5400000" cy="23647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3AE8FEB-C40F-4C1E-9928-2BFCA8615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21" y="3842127"/>
            <a:ext cx="5400000" cy="240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13.9.2022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36. KW 2022</a:t>
            </a:r>
          </a:p>
          <a:p>
            <a:r>
              <a:rPr lang="de-DE" dirty="0"/>
              <a:t>Rund 170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140.000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8" y="2074540"/>
            <a:ext cx="7891195" cy="3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36.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1" y="1036359"/>
            <a:ext cx="4247996" cy="21239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1" y="2888816"/>
            <a:ext cx="4247996" cy="21239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1" y="4705759"/>
            <a:ext cx="4247996" cy="21239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9" y="2888816"/>
            <a:ext cx="4247996" cy="212399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9" y="4705759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36.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13.9.2022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36.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36.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94983" y="172933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23%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14394" y="1909052"/>
            <a:ext cx="314307" cy="4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394983" y="485995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31%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114394" y="5001594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13.9.2022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>
            <a:off x="8213012" y="1469857"/>
            <a:ext cx="19706" cy="591882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347246" y="1128406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28 %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>
            <a:off x="8198912" y="5140629"/>
            <a:ext cx="32247" cy="45194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288143" y="4825994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38 %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>
            <a:off x="8198912" y="3288406"/>
            <a:ext cx="14100" cy="615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324148" y="2980629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23 %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>
            <a:off x="4108484" y="1400715"/>
            <a:ext cx="19706" cy="591882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2865748" y="1059264"/>
            <a:ext cx="18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6 % RSV, 4% COVID-19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162FB1A-6E12-4856-B3F4-E55F65384F5C}"/>
              </a:ext>
            </a:extLst>
          </p:cNvPr>
          <p:cNvCxnSpPr>
            <a:cxnSpLocks/>
          </p:cNvCxnSpPr>
          <p:nvPr/>
        </p:nvCxnSpPr>
        <p:spPr>
          <a:xfrm>
            <a:off x="4124369" y="3226643"/>
            <a:ext cx="19706" cy="59188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F68D6A33-B359-480E-A798-709F4399F597}"/>
              </a:ext>
            </a:extLst>
          </p:cNvPr>
          <p:cNvSpPr txBox="1"/>
          <p:nvPr/>
        </p:nvSpPr>
        <p:spPr>
          <a:xfrm>
            <a:off x="3258603" y="2885192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5 % COVID-19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9B028585-6A99-4753-8D58-C7CACF5B2C1D}"/>
              </a:ext>
            </a:extLst>
          </p:cNvPr>
          <p:cNvCxnSpPr>
            <a:cxnSpLocks/>
          </p:cNvCxnSpPr>
          <p:nvPr/>
        </p:nvCxnSpPr>
        <p:spPr>
          <a:xfrm>
            <a:off x="4142236" y="5026276"/>
            <a:ext cx="19706" cy="59188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F3B957C6-8AE6-4E57-9FA2-7A6D6668E315}"/>
              </a:ext>
            </a:extLst>
          </p:cNvPr>
          <p:cNvSpPr txBox="1"/>
          <p:nvPr/>
        </p:nvSpPr>
        <p:spPr>
          <a:xfrm>
            <a:off x="3276470" y="4684825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30 %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36.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13.9.2022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Microsoft Office PowerPoint</Application>
  <PresentationFormat>Bildschirmpräsentation (4:3)</PresentationFormat>
  <Paragraphs>183</Paragraphs>
  <Slides>14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13.9.2022</vt:lpstr>
      <vt:lpstr>GrippeWeb bis zur 36. KW 2022 </vt:lpstr>
      <vt:lpstr>Arbeitsgemeinschaft Influenza ARE-Konsultationen / 100.000 Einwohner bis zur 36. KW 2022</vt:lpstr>
      <vt:lpstr>Arbeitsgemeinschaft Influenza - SEEDARE ARE-Konsultationen mit COVID-Diagnose / 100.000 Einwohner </vt:lpstr>
      <vt:lpstr>SEEDARE – ARE mit COVID-19 Konsultationen in Altersgruppen bis zur 36.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3671</cp:revision>
  <cp:lastPrinted>2020-05-13T06:04:10Z</cp:lastPrinted>
  <dcterms:created xsi:type="dcterms:W3CDTF">2015-11-02T12:29:13Z</dcterms:created>
  <dcterms:modified xsi:type="dcterms:W3CDTF">2022-09-14T09:01:19Z</dcterms:modified>
</cp:coreProperties>
</file>