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4" r:id="rId2"/>
    <p:sldId id="296" r:id="rId3"/>
    <p:sldId id="307" r:id="rId4"/>
    <p:sldId id="298" r:id="rId5"/>
    <p:sldId id="259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47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59" autoAdjust="0"/>
    <p:restoredTop sz="74044" autoAdjust="0"/>
  </p:normalViewPr>
  <p:slideViewPr>
    <p:cSldViewPr snapToGrid="0">
      <p:cViewPr varScale="1">
        <p:scale>
          <a:sx n="87" d="100"/>
          <a:sy n="87" d="100"/>
        </p:scale>
        <p:origin x="1764" y="90"/>
      </p:cViewPr>
      <p:guideLst>
        <p:guide orient="horz" pos="1207"/>
        <p:guide pos="4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F886-B5B9-4FB6-9DED-CA36CEBFA13A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BF1B7-7312-4C12-9FDB-B436F86FEC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19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589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870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35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8EE7F-8910-46B5-BE98-A496C93F0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B58FB2-ABFA-4A6F-A909-F34B8299C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1F2F51-BBD2-499F-8A10-847060A2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CFC9E-2912-405A-AB43-0DBC0805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65EAAA-CC58-4642-8ACA-F216C4E0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06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112AA-580C-4879-9AEE-DD9A52F3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9E95D3-C1C0-4292-9609-C47D45791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F898EB-0538-4019-94E8-B58E7B2C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DB0286-7D39-46A2-A013-45E8C4F0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1356B4-1FC4-47B0-96D8-05D1DD2D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48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A57E8E-AFA3-4EBD-A2FE-87851E44C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A44117-F5BF-4A45-81EE-9D86F04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AFDB7C-509B-4D2A-B6EE-8A598328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959C64-748D-4209-8F0E-6D397D23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62834-4146-417F-B68D-797D59C1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47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COVID-19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609599" y="1155700"/>
            <a:ext cx="10790124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790123" cy="6093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5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A41A7-C82C-485C-A6E7-F818540F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AC3FA9-93CC-4EAA-A954-3AB575D1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351714-5F24-49D7-8507-664D3C3C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9815B-A534-4466-B38F-D0D71767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BD322E-3F36-422C-9ABE-EB688BBB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33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13600-4E1E-40C0-82C9-21448B89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074DA3-A7ED-4F8A-A642-50EEBAB9B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04E298-96C9-457F-A92A-99998A56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C52C7-D2BB-4549-8722-5B1FAA58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E9D73-AD7D-4C90-860D-BC104449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3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DC607-5151-4291-AB2C-8823CBC0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2B5E91-DA33-4805-AD44-3338F7F03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DD5363-0DBF-4E2A-A2AE-80A1117CB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DA6B8A-2D4E-499C-A3F1-F5C5519A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F4EC31-BB70-47BF-B0E1-AD71E580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1DFA81-F67E-479B-B10D-D07C65C1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8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3D2A0-84BD-4090-89BB-CEB2E012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544766-50B4-425F-8BD7-193938AB2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ECFA2B-7812-4A47-BE46-29E4CE961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7741EE-5D5D-4D0A-8A82-E171BCD39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F404E3-A8E2-4ED9-A8D4-2637B83FB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F663D6-5810-4966-B9F8-29422E88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03B110-3A29-4D4E-A872-37A190CE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DA7DD1-A6F1-4BBD-965E-157A10D4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82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35408-8BBE-4465-9BCA-4BC70508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1A65A6-4FCC-4C0C-86D9-CC4B23C4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8E6451-C646-47FE-83FC-419C87AF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453269-DC48-4AFE-B6A6-C92C018B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3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063097-B30A-438C-ADB2-6257210A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D54172-FF7A-4C34-85EE-4A9F3579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812217-FD6D-47F4-BC1C-68A61611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55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AAAFB-7540-465F-BAC8-EECC5C11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F9E9B2-3025-4E8A-8BB5-C37A97DC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96F8C8-A20A-481B-BC37-BAE75F94F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3F5A58-DD47-4E3A-ADB8-73FA1D2E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8DECE1-932E-4BB5-BBB0-14E64889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10FEA2-37BE-4794-A018-75AF138B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0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CF580-F166-4BD5-9823-42BC77D1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AA8889B-CB81-4FAD-8505-62589B0EE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A35A1B-12E3-4A65-B7A6-54FDD99B4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E38374-3FD4-40A3-AAD8-1E8A26A5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A814C7-8239-4EFE-81AE-DB08CA58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81DAF9-FAF6-45B7-B84E-47DBB606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5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9F4455-75A6-4097-A78C-4DBC619D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517C78-2FAA-489C-8932-1F768E0E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841ADC-68B7-461E-BD1F-F512E550F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4D07-CF14-49B9-9B67-E733C7E65F38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221EA0-13E1-4A1A-8CE5-4AB3C97A6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53BEB-A983-4FDB-AFC0-9648770A3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0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9AA308DF-DFA5-46D0-A94E-F932726E3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697" y="3863179"/>
            <a:ext cx="5029626" cy="269734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29B9FDB-53CA-48E5-BD57-D77E0FA4C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388" y="240848"/>
            <a:ext cx="4450303" cy="323059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3F24239-6D90-4AA8-BEFD-1F4B992F0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5" y="2405955"/>
            <a:ext cx="6724650" cy="4257675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125319" y="729489"/>
            <a:ext cx="6396631" cy="12613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1600" dirty="0"/>
              <a:t>Mit Stand 28.09.2022 werden </a:t>
            </a:r>
            <a:r>
              <a:rPr lang="de-DE" sz="1600" b="1" dirty="0"/>
              <a:t>847 </a:t>
            </a:r>
            <a:r>
              <a:rPr lang="de-DE" sz="1600" dirty="0"/>
              <a:t>COVID-19-Patient*innen auf Intensivstationen (der ca. 1.300 Akutkrankenhäuser) behandelt.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Erneuter Anstieg der COVID-ITS-Belegung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ITS-COVID-Neuaufnahmen mit </a:t>
            </a:r>
            <a:r>
              <a:rPr lang="de-DE" sz="1600" b="1" dirty="0"/>
              <a:t>+777 </a:t>
            </a:r>
            <a:r>
              <a:rPr lang="de-DE" sz="1600" dirty="0"/>
              <a:t>in den letzten 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1</a:t>
            </a:fld>
            <a:endParaRPr lang="de-DE" dirty="0">
              <a:latin typeface="Calibri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8233" y="160408"/>
            <a:ext cx="7983646" cy="387798"/>
          </a:xfrm>
        </p:spPr>
        <p:txBody>
          <a:bodyPr/>
          <a:lstStyle/>
          <a:p>
            <a:r>
              <a:rPr lang="de-DE" sz="2800" dirty="0"/>
              <a:t>DIVI-Intensivregister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73E6659-02B7-4105-A782-708515D3013E}"/>
              </a:ext>
            </a:extLst>
          </p:cNvPr>
          <p:cNvSpPr txBox="1"/>
          <p:nvPr/>
        </p:nvSpPr>
        <p:spPr>
          <a:xfrm>
            <a:off x="2293691" y="2658339"/>
            <a:ext cx="522682" cy="48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8E05476-1B7D-42B7-B693-607D1AAFF78E}"/>
              </a:ext>
            </a:extLst>
          </p:cNvPr>
          <p:cNvSpPr txBox="1"/>
          <p:nvPr/>
        </p:nvSpPr>
        <p:spPr>
          <a:xfrm>
            <a:off x="1974496" y="2664409"/>
            <a:ext cx="522682" cy="48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D94FA65-78BB-490E-93D3-A41CCE0BC88E}"/>
              </a:ext>
            </a:extLst>
          </p:cNvPr>
          <p:cNvSpPr txBox="1"/>
          <p:nvPr/>
        </p:nvSpPr>
        <p:spPr>
          <a:xfrm>
            <a:off x="2671120" y="2694685"/>
            <a:ext cx="647826" cy="452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5.762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1BC29F1-248A-43B5-91BB-6499CD29C5E5}"/>
              </a:ext>
            </a:extLst>
          </p:cNvPr>
          <p:cNvCxnSpPr>
            <a:cxnSpLocks/>
          </p:cNvCxnSpPr>
          <p:nvPr/>
        </p:nvCxnSpPr>
        <p:spPr>
          <a:xfrm>
            <a:off x="6730538" y="4876937"/>
            <a:ext cx="0" cy="767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5785B65B-14EA-4574-853C-A004843C0E4E}"/>
              </a:ext>
            </a:extLst>
          </p:cNvPr>
          <p:cNvSpPr txBox="1"/>
          <p:nvPr/>
        </p:nvSpPr>
        <p:spPr>
          <a:xfrm>
            <a:off x="6521950" y="4601509"/>
            <a:ext cx="438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847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A28318D-B736-4639-8DFC-4670EAAD84D7}"/>
              </a:ext>
            </a:extLst>
          </p:cNvPr>
          <p:cNvSpPr txBox="1"/>
          <p:nvPr/>
        </p:nvSpPr>
        <p:spPr>
          <a:xfrm>
            <a:off x="6807570" y="107779"/>
            <a:ext cx="4321605" cy="326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Neuaufnahmen auf die ITS  </a:t>
            </a:r>
            <a:r>
              <a:rPr lang="de-DE" sz="1400" i="1" dirty="0"/>
              <a:t>(pro Tag)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A6C48BA-DBCA-4E42-9409-27AE09EA0D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4865" y="136525"/>
            <a:ext cx="2198781" cy="47359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AAA6FB0-3973-446F-85CA-9B0A7ED38003}"/>
              </a:ext>
            </a:extLst>
          </p:cNvPr>
          <p:cNvSpPr/>
          <p:nvPr/>
        </p:nvSpPr>
        <p:spPr>
          <a:xfrm>
            <a:off x="12016324" y="247403"/>
            <a:ext cx="111781" cy="19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69613F9B-6184-43ED-B357-93E81FD51C3E}"/>
              </a:ext>
            </a:extLst>
          </p:cNvPr>
          <p:cNvCxnSpPr>
            <a:cxnSpLocks/>
          </p:cNvCxnSpPr>
          <p:nvPr/>
        </p:nvCxnSpPr>
        <p:spPr>
          <a:xfrm flipH="1">
            <a:off x="11742838" y="1554402"/>
            <a:ext cx="220407" cy="592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5A5CCA7F-C133-48F9-AA23-066889ED1C2D}"/>
              </a:ext>
            </a:extLst>
          </p:cNvPr>
          <p:cNvCxnSpPr>
            <a:cxnSpLocks/>
          </p:cNvCxnSpPr>
          <p:nvPr/>
        </p:nvCxnSpPr>
        <p:spPr>
          <a:xfrm flipH="1">
            <a:off x="11970448" y="5211849"/>
            <a:ext cx="111781" cy="575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FB1E8BF5-CE63-4CB6-9D2D-170CC3E7159F}"/>
              </a:ext>
            </a:extLst>
          </p:cNvPr>
          <p:cNvSpPr txBox="1"/>
          <p:nvPr/>
        </p:nvSpPr>
        <p:spPr>
          <a:xfrm>
            <a:off x="7045658" y="3624506"/>
            <a:ext cx="4841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Anzahl verstorbener positiver SARS-CoV-2-Patient*innen auf ITS </a:t>
            </a:r>
            <a:r>
              <a:rPr lang="de-DE" sz="1200" i="1" dirty="0"/>
              <a:t>(pro Tag</a:t>
            </a:r>
            <a:r>
              <a:rPr lang="de-DE" sz="1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450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B4ADC84-E69C-48C0-A0C8-E3B81A78DC55}"/>
              </a:ext>
            </a:extLst>
          </p:cNvPr>
          <p:cNvSpPr txBox="1"/>
          <p:nvPr/>
        </p:nvSpPr>
        <p:spPr>
          <a:xfrm>
            <a:off x="119473" y="148045"/>
            <a:ext cx="11448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Anteil der COVID-19-Patient*innen an der Gesamtzahl betreibbarer ITS-Betten </a:t>
            </a:r>
            <a:r>
              <a:rPr lang="de-DE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(letzte 8 Wochen)</a:t>
            </a:r>
            <a:endParaRPr lang="de-DE" sz="20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C4A06F7-BDB1-4370-A09F-867B9DCFB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681096"/>
            <a:ext cx="11960352" cy="605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0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046033DE-4ADB-4EA2-82D5-6E2D16C4E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572" y="3707584"/>
            <a:ext cx="4602980" cy="303088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BECA303-8422-4EC6-8D98-CE40C554E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533" y="434189"/>
            <a:ext cx="4650377" cy="313379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55447BD-FA9E-4FDD-85E1-13EF4FC34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75653"/>
            <a:ext cx="4848431" cy="3963615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FB971EB3-0020-4DB3-9459-B953DC3FB4BD}"/>
              </a:ext>
            </a:extLst>
          </p:cNvPr>
          <p:cNvSpPr txBox="1"/>
          <p:nvPr/>
        </p:nvSpPr>
        <p:spPr>
          <a:xfrm>
            <a:off x="5627099" y="3803842"/>
            <a:ext cx="1636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Gründe der </a:t>
            </a:r>
            <a:br>
              <a:rPr lang="de-DE" sz="1600" b="1" dirty="0"/>
            </a:br>
            <a:r>
              <a:rPr lang="de-DE" sz="1600" b="1" dirty="0"/>
              <a:t>Betriebs-einschränkung</a:t>
            </a: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462F7C8C-599F-401B-ABCE-D93941BF02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374" y="5833691"/>
            <a:ext cx="1724025" cy="85725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238293D3-A43C-4BE2-80CE-E6704B7094C6}"/>
              </a:ext>
            </a:extLst>
          </p:cNvPr>
          <p:cNvSpPr txBox="1"/>
          <p:nvPr/>
        </p:nvSpPr>
        <p:spPr>
          <a:xfrm>
            <a:off x="78216" y="245017"/>
            <a:ext cx="4032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Behandlungsbelegung COVID-19 nach Schweregrad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F6A99EC6-3536-4C3A-B41C-6B03BE0426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138" y="5102991"/>
            <a:ext cx="1811952" cy="144353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F926F1F0-D294-4C6B-8E58-ADFB2AF01EBF}"/>
              </a:ext>
            </a:extLst>
          </p:cNvPr>
          <p:cNvSpPr/>
          <p:nvPr/>
        </p:nvSpPr>
        <p:spPr>
          <a:xfrm>
            <a:off x="4102971" y="2590647"/>
            <a:ext cx="734443" cy="1976705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DD76ED6-408E-4194-8CA7-00D53D56C232}"/>
              </a:ext>
            </a:extLst>
          </p:cNvPr>
          <p:cNvSpPr txBox="1"/>
          <p:nvPr/>
        </p:nvSpPr>
        <p:spPr>
          <a:xfrm>
            <a:off x="5683283" y="71483"/>
            <a:ext cx="2929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Einschätzung Betriebssituation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353D74EF-113D-487F-A942-816165D983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8846" y="95635"/>
            <a:ext cx="1634938" cy="46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1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A7E8A997-8DC0-4821-B5A7-A1BB815AC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497" y="3773897"/>
            <a:ext cx="7156870" cy="302681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EF68285-8539-472A-A9CC-DE92B979D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499" y="582878"/>
            <a:ext cx="4613797" cy="24561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60B052D-6637-42A8-A6BB-91F6B7E47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261" y="483915"/>
            <a:ext cx="5684668" cy="3082422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6E5DBD5B-F586-4CFC-96F1-BC191D90A6EA}"/>
              </a:ext>
            </a:extLst>
          </p:cNvPr>
          <p:cNvSpPr txBox="1"/>
          <p:nvPr/>
        </p:nvSpPr>
        <p:spPr>
          <a:xfrm>
            <a:off x="84683" y="167380"/>
            <a:ext cx="1857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Altersgruppen Entwicklung  </a:t>
            </a:r>
            <a:r>
              <a:rPr lang="de-DE" sz="1600" dirty="0"/>
              <a:t>(absolut)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74DD230-A680-4DA1-B2C4-29776E49A2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7" y="1332565"/>
            <a:ext cx="1181381" cy="196603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43499B8-02FB-49FA-A140-60A31A9067F1}"/>
              </a:ext>
            </a:extLst>
          </p:cNvPr>
          <p:cNvSpPr txBox="1"/>
          <p:nvPr/>
        </p:nvSpPr>
        <p:spPr>
          <a:xfrm>
            <a:off x="7210570" y="146104"/>
            <a:ext cx="284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(zoom):</a:t>
            </a:r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FFF6E81-E8E7-4F54-AEBF-5D98A0924801}"/>
              </a:ext>
            </a:extLst>
          </p:cNvPr>
          <p:cNvSpPr txBox="1"/>
          <p:nvPr/>
        </p:nvSpPr>
        <p:spPr>
          <a:xfrm>
            <a:off x="90963" y="4088721"/>
            <a:ext cx="1857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Altersgruppen Entwicklung  </a:t>
            </a:r>
            <a:r>
              <a:rPr lang="de-DE" sz="1600" dirty="0"/>
              <a:t>(prozentual)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B234365-9641-49CA-BE6D-D97212076EE1}"/>
              </a:ext>
            </a:extLst>
          </p:cNvPr>
          <p:cNvSpPr txBox="1"/>
          <p:nvPr/>
        </p:nvSpPr>
        <p:spPr>
          <a:xfrm rot="10800000" flipV="1">
            <a:off x="3594627" y="3777353"/>
            <a:ext cx="2085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(prozentuale Anteile)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BCF6F6B-692F-4488-9C61-DA99AEF67C85}"/>
              </a:ext>
            </a:extLst>
          </p:cNvPr>
          <p:cNvSpPr txBox="1"/>
          <p:nvPr/>
        </p:nvSpPr>
        <p:spPr>
          <a:xfrm rot="10800000" flipV="1">
            <a:off x="3494808" y="27995"/>
            <a:ext cx="1767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(absolute Anzahlen)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4DE3AA27-9868-4AD0-8EBC-22760808AA57}"/>
              </a:ext>
            </a:extLst>
          </p:cNvPr>
          <p:cNvCxnSpPr>
            <a:cxnSpLocks/>
          </p:cNvCxnSpPr>
          <p:nvPr/>
        </p:nvCxnSpPr>
        <p:spPr>
          <a:xfrm flipV="1">
            <a:off x="7154735" y="2592476"/>
            <a:ext cx="272843" cy="246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64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14323FE-0245-4C7B-83CD-E6C9908F9391}"/>
              </a:ext>
            </a:extLst>
          </p:cNvPr>
          <p:cNvSpPr txBox="1">
            <a:spLocks/>
          </p:cNvSpPr>
          <p:nvPr/>
        </p:nvSpPr>
        <p:spPr>
          <a:xfrm>
            <a:off x="59378" y="0"/>
            <a:ext cx="12085122" cy="563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SPoCK</a:t>
            </a:r>
            <a:r>
              <a:rPr lang="de-DE" sz="2400" b="1" dirty="0">
                <a:solidFill>
                  <a:srgbClr val="0070C0"/>
                </a:solidFill>
              </a:rPr>
              <a:t>: Prognosen intensivpflichtiger COVID-19-Patient*innen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6D316A3-AAC9-4090-A57A-7FD12D8B0A41}"/>
              </a:ext>
            </a:extLst>
          </p:cNvPr>
          <p:cNvSpPr txBox="1"/>
          <p:nvPr/>
        </p:nvSpPr>
        <p:spPr>
          <a:xfrm>
            <a:off x="181886" y="1893169"/>
            <a:ext cx="533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Länder (nach Kleeblättern) mit Kapazitäts-Prognosen: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B67F89-C932-455D-A624-9369B62AD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" y="701445"/>
            <a:ext cx="7057909" cy="78129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32F46F8-91F6-44BC-9FD1-30BA5CABA547}"/>
              </a:ext>
            </a:extLst>
          </p:cNvPr>
          <p:cNvSpPr txBox="1"/>
          <p:nvPr/>
        </p:nvSpPr>
        <p:spPr>
          <a:xfrm>
            <a:off x="10771731" y="233760"/>
            <a:ext cx="137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Deutschland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5BB7390-FD8F-488E-96F7-13B9597D6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350" y="3017299"/>
            <a:ext cx="2956717" cy="37946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72D84F85-3FF1-40EF-9A5C-17EA3996C8E2}"/>
              </a:ext>
            </a:extLst>
          </p:cNvPr>
          <p:cNvSpPr txBox="1"/>
          <p:nvPr/>
        </p:nvSpPr>
        <p:spPr>
          <a:xfrm>
            <a:off x="10815043" y="5114586"/>
            <a:ext cx="162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Kleeblatt Zuordnungen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C86D70E-1ACD-4376-92C9-519199E863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86" y="2438948"/>
            <a:ext cx="7061948" cy="431310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32D6C1A-9CEB-466A-B6F5-28C6A93CA6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3715" y="563170"/>
            <a:ext cx="4916092" cy="23105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625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Breitbild</PresentationFormat>
  <Paragraphs>29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DIVI-Intensivregister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Infektionssituation in Schulen</dc:title>
  <dc:creator>Lehfeld, Ann-Sophie</dc:creator>
  <cp:lastModifiedBy>Esins, Janina</cp:lastModifiedBy>
  <cp:revision>760</cp:revision>
  <dcterms:created xsi:type="dcterms:W3CDTF">2021-01-13T08:46:29Z</dcterms:created>
  <dcterms:modified xsi:type="dcterms:W3CDTF">2022-09-28T08:08:20Z</dcterms:modified>
</cp:coreProperties>
</file>