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8" r:id="rId3"/>
    <p:sldId id="267" r:id="rId4"/>
    <p:sldId id="257" r:id="rId5"/>
    <p:sldId id="1031" r:id="rId6"/>
    <p:sldId id="1030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05" d="100"/>
          <a:sy n="105" d="100"/>
        </p:scale>
        <p:origin x="922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2.08.09.50338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28.09.2022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16AD97-AA5F-4EF7-A0C6-28C50789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8571"/>
            <a:ext cx="7901208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26.09.2022)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DA4D69A-3ED8-4395-9968-BEA4957B7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08188"/>
              </p:ext>
            </p:extLst>
          </p:nvPr>
        </p:nvGraphicFramePr>
        <p:xfrm>
          <a:off x="456195" y="1461198"/>
          <a:ext cx="7983539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47">
                  <a:extLst>
                    <a:ext uri="{9D8B030D-6E8A-4147-A177-3AD203B41FA5}">
                      <a16:colId xmlns:a16="http://schemas.microsoft.com/office/drawing/2014/main" val="2320819769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3319524163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1709917620"/>
                    </a:ext>
                  </a:extLst>
                </a:gridCol>
                <a:gridCol w="1000973">
                  <a:extLst>
                    <a:ext uri="{9D8B030D-6E8A-4147-A177-3AD203B41FA5}">
                      <a16:colId xmlns:a16="http://schemas.microsoft.com/office/drawing/2014/main" val="3922706096"/>
                    </a:ext>
                  </a:extLst>
                </a:gridCol>
                <a:gridCol w="1531257">
                  <a:extLst>
                    <a:ext uri="{9D8B030D-6E8A-4147-A177-3AD203B41FA5}">
                      <a16:colId xmlns:a16="http://schemas.microsoft.com/office/drawing/2014/main" val="1723734748"/>
                    </a:ext>
                  </a:extLst>
                </a:gridCol>
                <a:gridCol w="1154568">
                  <a:extLst>
                    <a:ext uri="{9D8B030D-6E8A-4147-A177-3AD203B41FA5}">
                      <a16:colId xmlns:a16="http://schemas.microsoft.com/office/drawing/2014/main" val="2269110459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41994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857962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4673781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304684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94,6 %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200746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8760648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8422596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019170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2630728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418011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225666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95,7 %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038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Anteile (Datenstand: 26.09.2022)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8DE665-5A8C-4211-B68C-C13473312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605" y="574740"/>
            <a:ext cx="5655889" cy="41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(Datenstand: 26.09.2022)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30665"/>
            <a:ext cx="3363954" cy="35548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KW37/2022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BA.5.2 		27,4%</a:t>
            </a:r>
          </a:p>
          <a:p>
            <a:r>
              <a:rPr lang="de-DE" sz="1350" dirty="0"/>
              <a:t>    BA.5.1		20,1%</a:t>
            </a:r>
          </a:p>
          <a:p>
            <a:r>
              <a:rPr lang="de-DE" sz="1350" dirty="0"/>
              <a:t>    BA.5.2.1 		14,2%</a:t>
            </a:r>
          </a:p>
          <a:p>
            <a:r>
              <a:rPr lang="de-DE" sz="1350" dirty="0"/>
              <a:t>    BE.1.1 		  9,9%</a:t>
            </a:r>
          </a:p>
          <a:p>
            <a:r>
              <a:rPr lang="de-DE" sz="1350" dirty="0"/>
              <a:t>    BF.7 		  6,0%</a:t>
            </a:r>
          </a:p>
          <a:p>
            <a:r>
              <a:rPr lang="de-DE" sz="1350" dirty="0"/>
              <a:t>    BA.5.9 		  3,5%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		0,1%</a:t>
            </a:r>
          </a:p>
          <a:p>
            <a:pPr marL="176213"/>
            <a:r>
              <a:rPr lang="de-DE" sz="1350" dirty="0"/>
              <a:t>BA.2.75		0,3%</a:t>
            </a:r>
          </a:p>
          <a:p>
            <a:pPr marL="176213"/>
            <a:r>
              <a:rPr lang="de-DE" sz="1350" dirty="0"/>
              <a:t>BA.2.75.1            	0,3%</a:t>
            </a:r>
          </a:p>
          <a:p>
            <a:pPr marL="176213"/>
            <a:r>
              <a:rPr lang="de-DE" sz="1350" dirty="0"/>
              <a:t>BA.2.75.2 		0,2%</a:t>
            </a:r>
          </a:p>
          <a:p>
            <a:pPr marL="176213"/>
            <a:r>
              <a:rPr lang="de-DE" sz="1350" dirty="0"/>
              <a:t>BA.2.12.1	</a:t>
            </a:r>
            <a:r>
              <a:rPr lang="de-DE" sz="1400" dirty="0"/>
              <a:t>	   0%</a:t>
            </a:r>
            <a:endParaRPr lang="de-DE" sz="1350" dirty="0"/>
          </a:p>
          <a:p>
            <a:endParaRPr lang="de-DE" sz="1350" dirty="0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4051682"/>
            <a:ext cx="3363954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in Stichprobe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BA.2.75 (inkl. Sublinien)       114 in Stichprobe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5175342-5B47-413D-94FA-45612078A720}"/>
              </a:ext>
            </a:extLst>
          </p:cNvPr>
          <p:cNvCxnSpPr/>
          <p:nvPr/>
        </p:nvCxnSpPr>
        <p:spPr>
          <a:xfrm flipV="1">
            <a:off x="7421727" y="2264095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960FDB53-21FC-4DE6-84EC-A652137CB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21" y="805887"/>
            <a:ext cx="5105826" cy="3713328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A422BE-5302-4508-B7F8-609313F229D7}"/>
              </a:ext>
            </a:extLst>
          </p:cNvPr>
          <p:cNvCxnSpPr>
            <a:cxnSpLocks/>
          </p:cNvCxnSpPr>
          <p:nvPr/>
        </p:nvCxnSpPr>
        <p:spPr>
          <a:xfrm flipV="1">
            <a:off x="7433911" y="2443492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207C07D-2CDD-4FF2-9373-197AFF3CF0F3}"/>
              </a:ext>
            </a:extLst>
          </p:cNvPr>
          <p:cNvCxnSpPr>
            <a:cxnSpLocks/>
          </p:cNvCxnSpPr>
          <p:nvPr/>
        </p:nvCxnSpPr>
        <p:spPr>
          <a:xfrm flipV="1">
            <a:off x="7421727" y="3113314"/>
            <a:ext cx="0" cy="462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FE6F592-0A1B-419E-859A-E01AFC472E28}"/>
              </a:ext>
            </a:extLst>
          </p:cNvPr>
          <p:cNvCxnSpPr/>
          <p:nvPr/>
        </p:nvCxnSpPr>
        <p:spPr>
          <a:xfrm>
            <a:off x="7421727" y="2868021"/>
            <a:ext cx="0" cy="176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4BC1D-2C79-4DE1-B543-BC2A04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1336EA-A05C-4F85-AFAA-9B93033A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9527538-BB72-4F92-91BB-1D774536A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Mutation S:R346: </a:t>
            </a:r>
          </a:p>
          <a:p>
            <a:pPr lvl="1"/>
            <a:r>
              <a:rPr lang="en-US" sz="1400" dirty="0"/>
              <a:t>“escape a large group of neutralizing antibodies (</a:t>
            </a:r>
            <a:r>
              <a:rPr lang="en-US" sz="1400" dirty="0" err="1"/>
              <a:t>NAbs</a:t>
            </a:r>
            <a:r>
              <a:rPr lang="en-US" sz="1400" dirty="0"/>
              <a:t>)”</a:t>
            </a:r>
            <a:br>
              <a:rPr lang="de-DE" sz="1400" dirty="0"/>
            </a:br>
            <a:r>
              <a:rPr lang="de-DE" sz="850" dirty="0" err="1"/>
              <a:t>bioRxiv</a:t>
            </a:r>
            <a:r>
              <a:rPr lang="de-DE" sz="850" dirty="0"/>
              <a:t>, Jian 2022 </a:t>
            </a:r>
            <a:r>
              <a:rPr lang="de-DE" sz="850" dirty="0">
                <a:hlinkClick r:id="rId2"/>
              </a:rPr>
              <a:t>https://doi.org/10.1101/2022.08.09.503384</a:t>
            </a:r>
            <a:r>
              <a:rPr lang="de-DE" sz="850" dirty="0"/>
              <a:t> 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209067-C3A7-4292-A06A-10CE1A7F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BA.4*/BA.5 + R346X in der Stichprobe (Datenstand 26.09.2022)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72B96D5-D13A-4954-B5C8-1EE7F4AC5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28394"/>
              </p:ext>
            </p:extLst>
          </p:nvPr>
        </p:nvGraphicFramePr>
        <p:xfrm>
          <a:off x="1865086" y="1981203"/>
          <a:ext cx="4717142" cy="2574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282">
                  <a:extLst>
                    <a:ext uri="{9D8B030D-6E8A-4147-A177-3AD203B41FA5}">
                      <a16:colId xmlns:a16="http://schemas.microsoft.com/office/drawing/2014/main" val="1899352159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3091235424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3862321792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1235242975"/>
                    </a:ext>
                  </a:extLst>
                </a:gridCol>
              </a:tblGrid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KW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BA.2*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BA.4*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BA.5*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222336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31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96729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6231702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33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5434312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34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960857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7106575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7070575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37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45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3624240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38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164393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833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0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Bildschirmpräsentation (16:9)</PresentationFormat>
  <Paragraphs>145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PowerPoint-Präsentation</vt:lpstr>
      <vt:lpstr>BA.4*/BA.5 + R346X in der Stichprobe (Datenstand 26.09.2022)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Claudia Sievers</cp:lastModifiedBy>
  <cp:revision>238</cp:revision>
  <dcterms:created xsi:type="dcterms:W3CDTF">2015-11-02T12:29:13Z</dcterms:created>
  <dcterms:modified xsi:type="dcterms:W3CDTF">2022-09-27T13:43:11Z</dcterms:modified>
</cp:coreProperties>
</file>