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7"/>
  </p:notesMasterIdLst>
  <p:handoutMasterIdLst>
    <p:handoutMasterId r:id="rId8"/>
  </p:handoutMasterIdLst>
  <p:sldIdLst>
    <p:sldId id="858" r:id="rId2"/>
    <p:sldId id="859" r:id="rId3"/>
    <p:sldId id="860" r:id="rId4"/>
    <p:sldId id="861" r:id="rId5"/>
    <p:sldId id="862" r:id="rId6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5DC"/>
    <a:srgbClr val="045AA6"/>
    <a:srgbClr val="367BB8"/>
    <a:srgbClr val="4D8AD2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/>
    <p:restoredTop sz="92952" autoAdjust="0"/>
  </p:normalViewPr>
  <p:slideViewPr>
    <p:cSldViewPr snapToGrid="0" snapToObjects="1">
      <p:cViewPr varScale="1">
        <p:scale>
          <a:sx n="103" d="100"/>
          <a:sy n="103" d="100"/>
        </p:scale>
        <p:origin x="1098" y="90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orrea-MartinezC\Downloads\COVID19-PE_20220908_signets_ENG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orrea-MartinezC\Downloads\COVID19-PE_20220908_signets_ENG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orrea-MartinezC\Downloads\COVID19-PE_20220908_signets_ENG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CAVE: vielerorts im Frühjahr 2022 geänderte Teststrategien insbesondere in Europa z.B. Spanien, Dänemark, England testen nur Risikogruppen </a:t>
            </a:r>
            <a:r>
              <a:rPr lang="de-DE" sz="1050" dirty="0" err="1"/>
              <a:t>bzw</a:t>
            </a:r>
            <a:r>
              <a:rPr lang="de-DE" sz="1050" dirty="0"/>
              <a:t> Empfehlen nur Testung von Personen mit Risiko für ein schweren verlauf, Personen die Behandlung im KH benötigen und Personen die mit RG arbeiten; Österreich hat Anzahl PCR pro Einwohner reduziert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CAVE: Meldungen in Europa unregelmäßig.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Frankreich: keine Meldedaten in den letzten Tagen. Laut </a:t>
            </a:r>
            <a:r>
              <a:rPr lang="de-DE" sz="1200" dirty="0" err="1"/>
              <a:t>epidemiological</a:t>
            </a:r>
            <a:r>
              <a:rPr lang="de-DE" sz="1200" dirty="0"/>
              <a:t> update vom 08.09. Inzidenz in KW35 bei 166 (KW34: 182)</a:t>
            </a:r>
          </a:p>
          <a:p>
            <a:r>
              <a:rPr lang="de-DE" dirty="0">
                <a:hlinkClick r:id="rId3"/>
              </a:rPr>
              <a:t>COVID19-PE_20220908_signets_ENG.pdf</a:t>
            </a:r>
            <a:endParaRPr lang="de-DE" dirty="0"/>
          </a:p>
          <a:p>
            <a:r>
              <a:rPr lang="de-DE" sz="1200" b="0" dirty="0"/>
              <a:t>https://www.reuters.com/business/healthcare-pharmaceuticals/czechs-drop-most-mask-requirements-march-14-2022-03-09/</a:t>
            </a:r>
          </a:p>
          <a:p>
            <a:r>
              <a:rPr lang="de-DE" sz="1200" b="0" dirty="0"/>
              <a:t>https://www.visitljubljana.com/en/visitors/travel-information/coronavirus-covid-19/</a:t>
            </a:r>
          </a:p>
          <a:p>
            <a:endParaRPr lang="de-DE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Frankreich: keine Meldedaten in den letzten Tagen. Laut </a:t>
            </a:r>
            <a:r>
              <a:rPr lang="de-DE" sz="1200" dirty="0" err="1"/>
              <a:t>epidemiological</a:t>
            </a:r>
            <a:r>
              <a:rPr lang="de-DE" sz="1200" dirty="0"/>
              <a:t> update vom 08.09. Inzidenz in KW35 bei 166 (KW34: 182)</a:t>
            </a:r>
          </a:p>
          <a:p>
            <a:r>
              <a:rPr lang="de-DE" dirty="0">
                <a:hlinkClick r:id="rId3"/>
              </a:rPr>
              <a:t>COVID19-PE_20220908_signets_ENG.pdf</a:t>
            </a:r>
            <a:endParaRPr lang="de-DE" dirty="0"/>
          </a:p>
          <a:p>
            <a:r>
              <a:rPr lang="de-DE" sz="1200" b="0" dirty="0"/>
              <a:t>https://www.reuters.com/business/healthcare-pharmaceuticals/czechs-drop-most-mask-requirements-march-14-2022-03-09/</a:t>
            </a:r>
          </a:p>
          <a:p>
            <a:r>
              <a:rPr lang="de-DE" sz="1200" b="0" dirty="0"/>
              <a:t>https://www.visitljubljana.com/en/visitors/travel-information/coronavirus-covid-19/</a:t>
            </a:r>
          </a:p>
          <a:p>
            <a:r>
              <a:rPr lang="de-DE" sz="1200" b="0" dirty="0"/>
              <a:t>https://ourworldindata.org/</a:t>
            </a:r>
            <a:r>
              <a:rPr lang="de-DE" sz="1200" b="0" dirty="0" err="1"/>
              <a:t>explorers</a:t>
            </a:r>
            <a:r>
              <a:rPr lang="de-DE" sz="1200" b="0" dirty="0"/>
              <a:t>/</a:t>
            </a:r>
            <a:r>
              <a:rPr lang="de-DE" sz="1200" b="0" dirty="0" err="1"/>
              <a:t>coronavirus-data-explorer?time</a:t>
            </a:r>
            <a:r>
              <a:rPr lang="de-DE" sz="1200" b="0" dirty="0"/>
              <a:t>=2021-12-01..latest&amp;uniformYAxis=0&amp;Metric=Cases%2C+hospital+admissions%2C+ICU+patients%2C+and+deaths&amp;Interval=7-day+rolling+average&amp;Relative+to+Population=</a:t>
            </a:r>
            <a:r>
              <a:rPr lang="de-DE" sz="1200" b="0" dirty="0" err="1"/>
              <a:t>true&amp;Color+by+test+positivity</a:t>
            </a:r>
            <a:r>
              <a:rPr lang="de-DE" sz="1200" b="0" dirty="0"/>
              <a:t>=</a:t>
            </a:r>
            <a:r>
              <a:rPr lang="de-DE" sz="1200" b="0" dirty="0" err="1"/>
              <a:t>false&amp;country</a:t>
            </a:r>
            <a:r>
              <a:rPr lang="de-DE" sz="1200" b="0" dirty="0"/>
              <a:t>=POL~CZE~SVN</a:t>
            </a:r>
          </a:p>
          <a:p>
            <a:endParaRPr lang="de-DE" sz="1200" b="0" dirty="0"/>
          </a:p>
          <a:p>
            <a:endParaRPr lang="de-DE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32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Frankreich: keine Meldedaten in den letzten Tagen. Laut </a:t>
            </a:r>
            <a:r>
              <a:rPr lang="de-DE" sz="1200" dirty="0" err="1"/>
              <a:t>epidemiological</a:t>
            </a:r>
            <a:r>
              <a:rPr lang="de-DE" sz="1200" dirty="0"/>
              <a:t> update vom 08.09. Inzidenz in KW35 bei 166 (KW34: 182)</a:t>
            </a:r>
          </a:p>
          <a:p>
            <a:r>
              <a:rPr lang="de-DE" dirty="0">
                <a:hlinkClick r:id="rId3"/>
              </a:rPr>
              <a:t>COVID19-PE_20220908_signets_ENG.pdf</a:t>
            </a:r>
            <a:endParaRPr lang="de-DE" dirty="0"/>
          </a:p>
          <a:p>
            <a:r>
              <a:rPr lang="de-DE" sz="1200" b="0" dirty="0"/>
              <a:t>https://www.reuters.com/business/healthcare-pharmaceuticals/czechs-drop-most-mask-requirements-march-14-2022-03-09/</a:t>
            </a:r>
          </a:p>
          <a:p>
            <a:r>
              <a:rPr lang="de-DE" sz="1200" b="0" dirty="0"/>
              <a:t>https://www.visitljubljana.com/en/visitors/travel-information/coronavirus-covid-19/</a:t>
            </a:r>
          </a:p>
          <a:p>
            <a:r>
              <a:rPr lang="de-DE" sz="1200" b="0" dirty="0"/>
              <a:t>https://ourworldindata.org/</a:t>
            </a:r>
            <a:r>
              <a:rPr lang="de-DE" sz="1200" b="0" dirty="0" err="1"/>
              <a:t>explorers</a:t>
            </a:r>
            <a:r>
              <a:rPr lang="de-DE" sz="1200" b="0" dirty="0"/>
              <a:t>/</a:t>
            </a:r>
            <a:r>
              <a:rPr lang="de-DE" sz="1200" b="0" dirty="0" err="1"/>
              <a:t>coronavirus-data-explorer?time</a:t>
            </a:r>
            <a:r>
              <a:rPr lang="de-DE" sz="1200" b="0" dirty="0"/>
              <a:t>=2021-12-01..latest&amp;uniformYAxis=0&amp;Metric=Cases%2C+hospital+admissions%2C+ICU+patients%2C+and+deaths&amp;Interval=7-day+rolling+average&amp;Relative+to+Population=</a:t>
            </a:r>
            <a:r>
              <a:rPr lang="de-DE" sz="1200" b="0" dirty="0" err="1"/>
              <a:t>true&amp;Color+by+test+positivity</a:t>
            </a:r>
            <a:r>
              <a:rPr lang="de-DE" sz="1200" b="0" dirty="0"/>
              <a:t>=</a:t>
            </a:r>
            <a:r>
              <a:rPr lang="de-DE" sz="1200" b="0" dirty="0" err="1"/>
              <a:t>false&amp;country</a:t>
            </a:r>
            <a:r>
              <a:rPr lang="de-DE" sz="1200" b="0" dirty="0"/>
              <a:t>=POL~CZE~SVN</a:t>
            </a:r>
          </a:p>
          <a:p>
            <a:endParaRPr lang="de-DE" sz="1200" b="0" dirty="0"/>
          </a:p>
          <a:p>
            <a:endParaRPr lang="de-DE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41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dirty="0"/>
              <a:t>https://www.who.int/docs/default-source/coronaviruse/situation-reports/20220921_weekly_epi_update_110.pdf?sfvrsn=e04635ae_4&amp;download=true </a:t>
            </a:r>
          </a:p>
          <a:p>
            <a:r>
              <a:rPr lang="de-DE" sz="1200" b="0" dirty="0"/>
              <a:t>https://www.ecdc.europa.eu/en/covid-19/variants-concern</a:t>
            </a:r>
          </a:p>
          <a:p>
            <a:endParaRPr lang="de-DE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66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09/28/2022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09/28/2022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09/28/2022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09/28/2022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09/28/2022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09/28/2022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09/28/2022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09/28/2022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09/28/2022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09/28/2022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– Internationale Lage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127698" y="706818"/>
            <a:ext cx="777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45AA6"/>
                </a:solidFill>
              </a:rPr>
              <a:t>Anzahl Fälle pro KW und WHO Region, 30.12.2019 – 27.09.2022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DF19D0-B027-417E-BB55-FCBA27AD3566}"/>
              </a:ext>
            </a:extLst>
          </p:cNvPr>
          <p:cNvSpPr txBox="1"/>
          <p:nvPr/>
        </p:nvSpPr>
        <p:spPr>
          <a:xfrm>
            <a:off x="7770137" y="2592894"/>
            <a:ext cx="4044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7-T Inzidenz pro 100.000 Einwohner weltweit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B918FC5-6C8A-42FF-B86F-E13FBBFE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784125"/>
              </p:ext>
            </p:extLst>
          </p:nvPr>
        </p:nvGraphicFramePr>
        <p:xfrm>
          <a:off x="138264" y="3482415"/>
          <a:ext cx="6530418" cy="2974145"/>
        </p:xfrm>
        <a:graphic>
          <a:graphicData uri="http://schemas.openxmlformats.org/drawingml/2006/table">
            <a:tbl>
              <a:tblPr/>
              <a:tblGrid>
                <a:gridCol w="923622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3686004728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  <a:gridCol w="1160526">
                  <a:extLst>
                    <a:ext uri="{9D8B030D-6E8A-4147-A177-3AD203B41FA5}">
                      <a16:colId xmlns:a16="http://schemas.microsoft.com/office/drawing/2014/main" val="1508028638"/>
                    </a:ext>
                  </a:extLst>
                </a:gridCol>
              </a:tblGrid>
              <a:tr h="66505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4.148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473.301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3.665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908.114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1251.209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13.789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2.651.894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0" y="6480816"/>
            <a:ext cx="9690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WHO-Dashboard, Zugriff 28.09.2022, Datenstand 27.09.2022; Karte und Tabelle PHI-Auswertung von </a:t>
            </a:r>
            <a:r>
              <a:rPr lang="de-DE" sz="1200" i="1" dirty="0"/>
              <a:t>WHO-Daten, Datenstand 27.09.2022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091640-8672-43A7-B773-CDD57D9F7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96811"/>
            <a:ext cx="7770136" cy="21410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AE7FBA0-4F62-43B2-B16A-715DF428ED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26" b="17168"/>
          <a:stretch/>
        </p:blipFill>
        <p:spPr>
          <a:xfrm>
            <a:off x="7100597" y="2966132"/>
            <a:ext cx="4838492" cy="358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8CA96B3-D347-4DF3-A4EE-B9960746D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2" y="2699998"/>
            <a:ext cx="4049741" cy="415800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5FE80FD-5DF0-411E-B9F6-A08F126FC9AE}"/>
              </a:ext>
            </a:extLst>
          </p:cNvPr>
          <p:cNvSpPr txBox="1"/>
          <p:nvPr/>
        </p:nvSpPr>
        <p:spPr>
          <a:xfrm>
            <a:off x="6615700" y="6499827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20.09.2022</a:t>
            </a: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7-Tage-Inzidenz pro 100.000 Einwohner in Europa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A4AF33-471B-4810-AF0C-A75365842035}"/>
              </a:ext>
            </a:extLst>
          </p:cNvPr>
          <p:cNvSpPr txBox="1"/>
          <p:nvPr/>
        </p:nvSpPr>
        <p:spPr>
          <a:xfrm>
            <a:off x="10660987" y="6499827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27.09.2022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9D51B5A-1FC6-477A-A47C-D292EBAF55F3}"/>
              </a:ext>
            </a:extLst>
          </p:cNvPr>
          <p:cNvSpPr txBox="1"/>
          <p:nvPr/>
        </p:nvSpPr>
        <p:spPr>
          <a:xfrm>
            <a:off x="5103844" y="983250"/>
            <a:ext cx="70797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45AA6"/>
                </a:solidFill>
              </a:rPr>
              <a:t>Fallzahlanstiege (im Vergleich zur Vorwoche)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Österreich: +43%</a:t>
            </a:r>
            <a:endParaRPr lang="de-DE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Italien: +26%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Frankreich: +22%</a:t>
            </a:r>
            <a:endParaRPr lang="de-DE" u="sng" dirty="0">
              <a:highlight>
                <a:srgbClr val="FFFF00"/>
              </a:highlight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502F1E3-5A6C-4D73-AEFD-86D09814D54F}"/>
              </a:ext>
            </a:extLst>
          </p:cNvPr>
          <p:cNvSpPr txBox="1"/>
          <p:nvPr/>
        </p:nvSpPr>
        <p:spPr>
          <a:xfrm>
            <a:off x="2570412" y="6499827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13.09.2022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5391D42-91CF-4602-B107-50C2DB63F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476" y="2658827"/>
            <a:ext cx="4049742" cy="415800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4FD985-DCE5-47A6-AEF9-85AD4D999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312" y="2658827"/>
            <a:ext cx="4089841" cy="41991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58CD6A-3A5F-44E2-95DE-80C046EDD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63646"/>
            <a:ext cx="4791031" cy="18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1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AB91316-7C09-4F85-BCEA-7A3ABA39F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29"/>
          <a:stretch/>
        </p:blipFill>
        <p:spPr>
          <a:xfrm>
            <a:off x="5806625" y="926577"/>
            <a:ext cx="5321357" cy="5782979"/>
          </a:xfrm>
          <a:prstGeom prst="rect">
            <a:avLst/>
          </a:prstGeom>
        </p:spPr>
      </p:pic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Österreich, 7-T Inzidenz: </a:t>
            </a:r>
            <a:r>
              <a:rPr lang="de-DE" b="0" dirty="0"/>
              <a:t>584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3860AB3-636E-4FED-BA5E-D514F7AE7419}"/>
              </a:ext>
            </a:extLst>
          </p:cNvPr>
          <p:cNvSpPr txBox="1"/>
          <p:nvPr/>
        </p:nvSpPr>
        <p:spPr>
          <a:xfrm>
            <a:off x="9209313" y="6588399"/>
            <a:ext cx="30044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WHO, 27.09.2022; ECDC, 23.09.2022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E60D82-E3A3-4EFF-950C-6E9251CC58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56"/>
          <a:stretch/>
        </p:blipFill>
        <p:spPr>
          <a:xfrm>
            <a:off x="84284" y="915098"/>
            <a:ext cx="5374123" cy="28109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CD889B1-3BDE-4462-A22E-013B3E3E75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137049" y="3745589"/>
            <a:ext cx="5321358" cy="29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1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Frankreich, 7-T Inzidenz: 369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FBA83FC-702A-4388-B226-4C98368DD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81050"/>
            <a:ext cx="5443071" cy="573171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0F650A0-5615-4645-81C9-6DCCE0F34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245" y="728935"/>
            <a:ext cx="5514891" cy="601335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B3860AB3-636E-4FED-BA5E-D514F7AE7419}"/>
              </a:ext>
            </a:extLst>
          </p:cNvPr>
          <p:cNvSpPr txBox="1"/>
          <p:nvPr/>
        </p:nvSpPr>
        <p:spPr>
          <a:xfrm>
            <a:off x="9209313" y="6588399"/>
            <a:ext cx="30044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WHO, 27.09.2022; ECDC, 23.09.2022</a:t>
            </a:r>
          </a:p>
        </p:txBody>
      </p:sp>
    </p:spTree>
    <p:extLst>
      <p:ext uri="{BB962C8B-B14F-4D97-AF65-F5344CB8AC3E}">
        <p14:creationId xmlns:p14="http://schemas.microsoft.com/office/powerpoint/2010/main" val="31638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COVID-19 Varianten, Datenstand 19.09.2022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3860AB3-636E-4FED-BA5E-D514F7AE7419}"/>
              </a:ext>
            </a:extLst>
          </p:cNvPr>
          <p:cNvSpPr txBox="1"/>
          <p:nvPr/>
        </p:nvSpPr>
        <p:spPr>
          <a:xfrm>
            <a:off x="6322008" y="6541744"/>
            <a:ext cx="58917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WHO, </a:t>
            </a:r>
            <a:r>
              <a:rPr lang="de-DE" sz="1400" dirty="0" err="1"/>
              <a:t>sitrep</a:t>
            </a:r>
            <a:r>
              <a:rPr lang="de-DE" sz="1400" dirty="0"/>
              <a:t> 20.09.2022; ECDC </a:t>
            </a:r>
            <a:r>
              <a:rPr lang="de-DE" sz="1400" dirty="0" err="1"/>
              <a:t>VoC</a:t>
            </a:r>
            <a:r>
              <a:rPr lang="de-DE" sz="1400" dirty="0"/>
              <a:t>, Zugriff 28.09.2022; VV-Call 21.09.2022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63B601-878B-4E77-B338-A423B768D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4" y="756167"/>
            <a:ext cx="5891769" cy="605143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333082B-9EA6-4C86-9050-6A240C62C85C}"/>
              </a:ext>
            </a:extLst>
          </p:cNvPr>
          <p:cNvSpPr txBox="1"/>
          <p:nvPr/>
        </p:nvSpPr>
        <p:spPr>
          <a:xfrm>
            <a:off x="6096000" y="1166327"/>
            <a:ext cx="57072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Anzahl von Sequenzen </a:t>
            </a:r>
            <a:r>
              <a:rPr lang="de-DE" dirty="0"/>
              <a:t>reduzieren sich weiterhin</a:t>
            </a:r>
          </a:p>
          <a:p>
            <a:r>
              <a:rPr lang="de-DE" dirty="0"/>
              <a:t>-&gt; Vorsicht beim Aussagen zur Trends</a:t>
            </a:r>
          </a:p>
          <a:p>
            <a:endParaRPr lang="de-DE" dirty="0"/>
          </a:p>
          <a:p>
            <a:r>
              <a:rPr lang="de-DE" b="1" dirty="0"/>
              <a:t>Letzte 30 Tagen: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99% Omikron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Große genetische Diversität: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230 descendent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&gt;30 recombinants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KW35: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BA.5.X: 77%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BA.4.X:7.5%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BA.3.X, BA.2.X und BA.1.X:&lt;1%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BA.2.75:1.26%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/>
              <a:t>Europa: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Vereinzelt Delta Nachweise (Abwasser Surveillance)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BA.2 + L452X is de-escalated from variants of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recombinant XAK is de-escalated from variants under monitoring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51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Breitbild</PresentationFormat>
  <Paragraphs>117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ＭＳ 明朝</vt:lpstr>
      <vt:lpstr>Scala Sans OT</vt:lpstr>
      <vt:lpstr>Wingdings</vt:lpstr>
      <vt:lpstr>1_Office-Design</vt:lpstr>
      <vt:lpstr>SARS-CoV-2 – Internationale Lage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Raiser, Sofie Gillesberg</cp:lastModifiedBy>
  <cp:revision>1187</cp:revision>
  <dcterms:created xsi:type="dcterms:W3CDTF">2015-11-02T12:29:13Z</dcterms:created>
  <dcterms:modified xsi:type="dcterms:W3CDTF">2022-09-28T08:29:37Z</dcterms:modified>
</cp:coreProperties>
</file>