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9"/>
  </p:notesMasterIdLst>
  <p:handoutMasterIdLst>
    <p:handoutMasterId r:id="rId10"/>
  </p:handoutMasterIdLst>
  <p:sldIdLst>
    <p:sldId id="262" r:id="rId2"/>
    <p:sldId id="2698" r:id="rId3"/>
    <p:sldId id="2680" r:id="rId4"/>
    <p:sldId id="2682" r:id="rId5"/>
    <p:sldId id="2695" r:id="rId6"/>
    <p:sldId id="2697" r:id="rId7"/>
    <p:sldId id="2687" r:id="rId8"/>
  </p:sldIdLst>
  <p:sldSz cx="9906000" cy="6858000" type="A4"/>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D0156E5-2358-4005-BFA6-4EA3B3CB680C}">
          <p14:sldIdLst>
            <p14:sldId id="262"/>
            <p14:sldId id="2698"/>
            <p14:sldId id="2680"/>
            <p14:sldId id="2682"/>
            <p14:sldId id="2695"/>
            <p14:sldId id="2697"/>
            <p14:sldId id="2687"/>
          </p14:sldIdLst>
        </p14:section>
        <p14:section name="Abschnitt ohne Titel" id="{44AD84C6-0D15-4DC4-9D66-789779B818DE}">
          <p14:sldIdLst/>
        </p14:section>
      </p14:sectionLst>
    </p:ext>
    <p:ext uri="{EFAFB233-063F-42B5-8137-9DF3F51BA10A}">
      <p15:sldGuideLst xmlns:p15="http://schemas.microsoft.com/office/powerpoint/2012/main">
        <p15:guide id="1" orient="horz" pos="240">
          <p15:clr>
            <a:srgbClr val="A4A3A4"/>
          </p15:clr>
        </p15:guide>
        <p15:guide id="2" pos="540">
          <p15:clr>
            <a:srgbClr val="A4A3A4"/>
          </p15:clr>
        </p15:guide>
        <p15:guide id="3" pos="58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ebel, Jens" initials="JH" lastIdx="1" clrIdx="0"/>
  <p:cmAuthor id="1" name="Sandoni, Anna" initials="SA" lastIdx="9" clrIdx="1">
    <p:extLst>
      <p:ext uri="{19B8F6BF-5375-455C-9EA6-DF929625EA0E}">
        <p15:presenceInfo xmlns:p15="http://schemas.microsoft.com/office/powerpoint/2012/main" userId="Sandoni, Anna" providerId="None"/>
      </p:ext>
    </p:extLst>
  </p:cmAuthor>
  <p:cmAuthor id="2" name="Manz, Kristin" initials="MK" lastIdx="1" clrIdx="2">
    <p:extLst>
      <p:ext uri="{19B8F6BF-5375-455C-9EA6-DF929625EA0E}">
        <p15:presenceInfo xmlns:p15="http://schemas.microsoft.com/office/powerpoint/2012/main" userId="Manz, Kristin" providerId="None"/>
      </p:ext>
    </p:extLst>
  </p:cmAuthor>
  <p:cmAuthor id="3" name="Schienkiewitz, Anja" initials="AnjaS" lastIdx="1" clrIdx="3">
    <p:extLst>
      <p:ext uri="{19B8F6BF-5375-455C-9EA6-DF929625EA0E}">
        <p15:presenceInfo xmlns:p15="http://schemas.microsoft.com/office/powerpoint/2012/main" userId="Schienkiewitz, Anja" providerId="None"/>
      </p:ext>
    </p:extLst>
  </p:cmAuthor>
  <p:cmAuthor id="4" name="Flerlage, Nadine" initials="FN" lastIdx="9" clrIdx="4">
    <p:extLst>
      <p:ext uri="{19B8F6BF-5375-455C-9EA6-DF929625EA0E}">
        <p15:presenceInfo xmlns:p15="http://schemas.microsoft.com/office/powerpoint/2012/main" userId="Flerlage, Nadine" providerId="None"/>
      </p:ext>
    </p:extLst>
  </p:cmAuthor>
  <p:cmAuthor id="5" name="Richter, Almut" initials="RA" lastIdx="8" clrIdx="5">
    <p:extLst>
      <p:ext uri="{19B8F6BF-5375-455C-9EA6-DF929625EA0E}">
        <p15:presenceInfo xmlns:p15="http://schemas.microsoft.com/office/powerpoint/2012/main" userId="Richter, Alm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009A46"/>
    <a:srgbClr val="009E47"/>
    <a:srgbClr val="BFBFBF"/>
    <a:srgbClr val="FFC9C9"/>
    <a:srgbClr val="FFFFFF"/>
    <a:srgbClr val="D684AD"/>
    <a:srgbClr val="EFF5FB"/>
    <a:srgbClr val="D7E5F5"/>
    <a:srgbClr val="D2A2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2632" autoAdjust="0"/>
  </p:normalViewPr>
  <p:slideViewPr>
    <p:cSldViewPr snapToGrid="0" snapToObjects="1">
      <p:cViewPr varScale="1">
        <p:scale>
          <a:sx n="108" d="100"/>
          <a:sy n="108" d="100"/>
        </p:scale>
        <p:origin x="774" y="96"/>
      </p:cViewPr>
      <p:guideLst>
        <p:guide orient="horz" pos="240"/>
        <p:guide pos="540"/>
        <p:guide pos="585"/>
      </p:guideLst>
    </p:cSldViewPr>
  </p:slideViewPr>
  <p:notesTextViewPr>
    <p:cViewPr>
      <p:scale>
        <a:sx n="3" d="2"/>
        <a:sy n="3" d="2"/>
      </p:scale>
      <p:origin x="0" y="0"/>
    </p:cViewPr>
  </p:notesTextViewPr>
  <p:sorterViewPr>
    <p:cViewPr>
      <p:scale>
        <a:sx n="100" d="100"/>
        <a:sy n="100" d="100"/>
      </p:scale>
      <p:origin x="0" y="7092"/>
    </p:cViewPr>
  </p:sorterViewPr>
  <p:notesViewPr>
    <p:cSldViewPr snapToGrid="0" snapToObjects="1">
      <p:cViewPr varScale="1">
        <p:scale>
          <a:sx n="52" d="100"/>
          <a:sy n="52" d="100"/>
        </p:scale>
        <p:origin x="21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AA-434E-A907-200C1948F675}"/>
              </c:ext>
            </c:extLst>
          </c:dPt>
          <c:dPt>
            <c:idx val="1"/>
            <c:bubble3D val="0"/>
            <c:spPr>
              <a:solidFill>
                <a:schemeClr val="accent6">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AA-434E-A907-200C1948F675}"/>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AA-434E-A907-200C1948F675}"/>
              </c:ext>
            </c:extLst>
          </c:dPt>
          <c:dPt>
            <c:idx val="3"/>
            <c:bubble3D val="0"/>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EAA-434E-A907-200C1948F67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Abb1_2!$S$14:$S$17</c:f>
              <c:strCache>
                <c:ptCount val="4"/>
                <c:pt idx="0">
                  <c:v>Kein Sport</c:v>
                </c:pt>
                <c:pt idx="1">
                  <c:v>Reduziert</c:v>
                </c:pt>
                <c:pt idx="2">
                  <c:v>Gesteigert</c:v>
                </c:pt>
                <c:pt idx="3">
                  <c:v>Unverändert</c:v>
                </c:pt>
              </c:strCache>
            </c:strRef>
          </c:cat>
          <c:val>
            <c:numRef>
              <c:f>Abb1_2!$T$14:$T$17</c:f>
              <c:numCache>
                <c:formatCode>General</c:formatCode>
                <c:ptCount val="4"/>
                <c:pt idx="0">
                  <c:v>26.1</c:v>
                </c:pt>
                <c:pt idx="1">
                  <c:v>23.7</c:v>
                </c:pt>
                <c:pt idx="2">
                  <c:v>12.1</c:v>
                </c:pt>
                <c:pt idx="3">
                  <c:v>38.1</c:v>
                </c:pt>
              </c:numCache>
            </c:numRef>
          </c:val>
          <c:extLst>
            <c:ext xmlns:c16="http://schemas.microsoft.com/office/drawing/2014/chart" uri="{C3380CC4-5D6E-409C-BE32-E72D297353CC}">
              <c16:uniqueId val="{00000008-CEAA-434E-A907-200C1948F675}"/>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4BACC6">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EF0-4980-A5B0-BAC662AEA6D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EF0-4980-A5B0-BAC662AEA6D0}"/>
              </c:ext>
            </c:extLst>
          </c:dPt>
          <c:dPt>
            <c:idx val="2"/>
            <c:bubble3D val="0"/>
            <c:spPr>
              <a:solidFill>
                <a:srgbClr val="9BBB59">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EF0-4980-A5B0-BAC662AEA6D0}"/>
              </c:ext>
            </c:extLst>
          </c:dPt>
          <c:dPt>
            <c:idx val="3"/>
            <c:bubble3D val="0"/>
            <c:spPr>
              <a:solidFill>
                <a:srgbClr val="4F81B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EF0-4980-A5B0-BAC662AEA6D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Abb1_2!$S$53:$S$56</c:f>
              <c:strCache>
                <c:ptCount val="4"/>
                <c:pt idx="0">
                  <c:v>Keine aktiven Wegstrecken</c:v>
                </c:pt>
                <c:pt idx="1">
                  <c:v>Reduziert</c:v>
                </c:pt>
                <c:pt idx="2">
                  <c:v>Gesteigert</c:v>
                </c:pt>
                <c:pt idx="3">
                  <c:v>Unverändert</c:v>
                </c:pt>
              </c:strCache>
            </c:strRef>
          </c:cat>
          <c:val>
            <c:numRef>
              <c:f>Abb1_2!$T$53:$T$56</c:f>
              <c:numCache>
                <c:formatCode>General</c:formatCode>
                <c:ptCount val="4"/>
                <c:pt idx="0">
                  <c:v>13.1</c:v>
                </c:pt>
                <c:pt idx="1">
                  <c:v>15.4</c:v>
                </c:pt>
                <c:pt idx="2">
                  <c:v>16.8</c:v>
                </c:pt>
                <c:pt idx="3">
                  <c:v>54.7</c:v>
                </c:pt>
              </c:numCache>
            </c:numRef>
          </c:val>
          <c:extLst>
            <c:ext xmlns:c16="http://schemas.microsoft.com/office/drawing/2014/chart" uri="{C3380CC4-5D6E-409C-BE32-E72D297353CC}">
              <c16:uniqueId val="{00000008-FEF0-4980-A5B0-BAC662AEA6D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0"/>
            <a:ext cx="2945659" cy="496333"/>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sz="quarter" idx="1"/>
          </p:nvPr>
        </p:nvSpPr>
        <p:spPr>
          <a:xfrm>
            <a:off x="3850445" y="0"/>
            <a:ext cx="2945659" cy="496333"/>
          </a:xfrm>
          <a:prstGeom prst="rect">
            <a:avLst/>
          </a:prstGeom>
        </p:spPr>
        <p:txBody>
          <a:bodyPr vert="horz" lIns="91433" tIns="45717" rIns="91433" bIns="45717" rtlCol="0"/>
          <a:lstStyle>
            <a:lvl1pPr algn="r">
              <a:defRPr sz="1200"/>
            </a:lvl1pPr>
          </a:lstStyle>
          <a:p>
            <a:fld id="{112A5B09-A9A8-2644-9E6D-705AA413DA79}" type="datetimeFigureOut">
              <a:rPr lang="de-DE" smtClean="0"/>
              <a:t>28.09.2022</a:t>
            </a:fld>
            <a:endParaRPr lang="de-DE"/>
          </a:p>
        </p:txBody>
      </p:sp>
      <p:sp>
        <p:nvSpPr>
          <p:cNvPr id="4" name="Fußzeilenplatzhalter 3"/>
          <p:cNvSpPr>
            <a:spLocks noGrp="1"/>
          </p:cNvSpPr>
          <p:nvPr>
            <p:ph type="ftr" sz="quarter" idx="2"/>
          </p:nvPr>
        </p:nvSpPr>
        <p:spPr>
          <a:xfrm>
            <a:off x="2" y="9428583"/>
            <a:ext cx="2945659" cy="496333"/>
          </a:xfrm>
          <a:prstGeom prst="rect">
            <a:avLst/>
          </a:prstGeom>
        </p:spPr>
        <p:txBody>
          <a:bodyPr vert="horz" lIns="91433" tIns="45717" rIns="91433" bIns="45717"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428583"/>
            <a:ext cx="2945659" cy="496333"/>
          </a:xfrm>
          <a:prstGeom prst="rect">
            <a:avLst/>
          </a:prstGeom>
        </p:spPr>
        <p:txBody>
          <a:bodyPr vert="horz" lIns="91433" tIns="45717" rIns="91433" bIns="45717"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0"/>
            <a:ext cx="2945659" cy="496333"/>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idx="1"/>
          </p:nvPr>
        </p:nvSpPr>
        <p:spPr>
          <a:xfrm>
            <a:off x="3850445" y="0"/>
            <a:ext cx="2945659" cy="496333"/>
          </a:xfrm>
          <a:prstGeom prst="rect">
            <a:avLst/>
          </a:prstGeom>
        </p:spPr>
        <p:txBody>
          <a:bodyPr vert="horz" lIns="91433" tIns="45717" rIns="91433" bIns="45717" rtlCol="0"/>
          <a:lstStyle>
            <a:lvl1pPr algn="r">
              <a:defRPr sz="1200"/>
            </a:lvl1pPr>
          </a:lstStyle>
          <a:p>
            <a:fld id="{03B55E56-2990-C745-88B9-6378D75E0E12}" type="datetimeFigureOut">
              <a:rPr lang="de-DE" smtClean="0"/>
              <a:t>28.09.2022</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3"/>
            <a:ext cx="2945659" cy="496333"/>
          </a:xfrm>
          <a:prstGeom prst="rect">
            <a:avLst/>
          </a:prstGeom>
        </p:spPr>
        <p:txBody>
          <a:bodyPr vert="horz" lIns="91433" tIns="45717" rIns="91433" bIns="45717"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3"/>
            <a:ext cx="2945659" cy="496333"/>
          </a:xfrm>
          <a:prstGeom prst="rect">
            <a:avLst/>
          </a:prstGeom>
        </p:spPr>
        <p:txBody>
          <a:bodyPr vert="horz" lIns="91433" tIns="45717" rIns="91433" bIns="45717"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51544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20618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334892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Bezug auf Stichprobe, die die jeweilige Aktivität ausführt</a:t>
            </a:r>
          </a:p>
        </p:txBody>
      </p:sp>
      <p:sp>
        <p:nvSpPr>
          <p:cNvPr id="4" name="Foliennummernplatzhalter 3"/>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299338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Zwischen Juli und Oktober 2021, also etwa anderthalb Jahre nach Beginn der Pandemie, hat ein erheblicher Anteil der Bevölkerung nicht zurück zu dem vor der Pandemie gewohnten Umfang des Sporttreibens gefunden</a:t>
            </a:r>
          </a:p>
        </p:txBody>
      </p:sp>
      <p:sp>
        <p:nvSpPr>
          <p:cNvPr id="4" name="Foliennummernplatzhalt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572423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4" name="Bild 13" descr="PPT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5" y="1384875"/>
            <a:ext cx="9475358" cy="4358640"/>
          </a:xfrm>
          <a:prstGeom prst="rect">
            <a:avLst/>
          </a:prstGeom>
        </p:spPr>
      </p:pic>
      <p:sp>
        <p:nvSpPr>
          <p:cNvPr id="21" name="Textfeld 20"/>
          <p:cNvSpPr txBox="1"/>
          <p:nvPr userDrawn="1"/>
        </p:nvSpPr>
        <p:spPr>
          <a:xfrm>
            <a:off x="3117283" y="2119744"/>
            <a:ext cx="6398163" cy="2966605"/>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50634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9143045"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9477503" y="2267303"/>
            <a:ext cx="428498" cy="2819045"/>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Rechteck 14"/>
          <p:cNvSpPr/>
          <p:nvPr userDrawn="1"/>
        </p:nvSpPr>
        <p:spPr>
          <a:xfrm>
            <a:off x="2676485" y="6176544"/>
            <a:ext cx="1363078"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itel 1"/>
          <p:cNvSpPr>
            <a:spLocks noGrp="1"/>
          </p:cNvSpPr>
          <p:nvPr>
            <p:ph type="ctrTitle" hasCustomPrompt="1"/>
          </p:nvPr>
        </p:nvSpPr>
        <p:spPr>
          <a:xfrm>
            <a:off x="4262797" y="2267305"/>
            <a:ext cx="4880248" cy="2671017"/>
          </a:xfrm>
        </p:spPr>
        <p:txBody>
          <a:bodyPr lIns="252000" tIns="360000" rIns="252000" bIns="360000" anchor="ctr" anchorCtr="0">
            <a:normAutofit/>
          </a:bodyPr>
          <a:lstStyle>
            <a:lvl1pPr algn="l">
              <a:defRPr sz="2000" b="1" i="0">
                <a:solidFill>
                  <a:schemeClr val="bg1"/>
                </a:solidFill>
              </a:defRPr>
            </a:lvl1pPr>
          </a:lstStyle>
          <a:p>
            <a:r>
              <a:rPr lang="de-DE" dirty="0"/>
              <a:t>Mastertitelformat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11894" y="6372977"/>
            <a:ext cx="2015456" cy="365125"/>
          </a:xfrm>
        </p:spPr>
        <p:txBody>
          <a:bodyPr/>
          <a:lstStyle/>
          <a:p>
            <a:r>
              <a:rPr lang="de-DE"/>
              <a:t>21.09.2022</a:t>
            </a:r>
            <a:endParaRPr lang="de-DE" dirty="0"/>
          </a:p>
        </p:txBody>
      </p:sp>
      <p:sp>
        <p:nvSpPr>
          <p:cNvPr id="5" name="Fußzeilenplatzhalter 4"/>
          <p:cNvSpPr>
            <a:spLocks noGrp="1"/>
          </p:cNvSpPr>
          <p:nvPr>
            <p:ph type="ftr" sz="quarter" idx="11"/>
          </p:nvPr>
        </p:nvSpPr>
        <p:spPr>
          <a:xfrm>
            <a:off x="2924775" y="6372977"/>
            <a:ext cx="4841529" cy="365125"/>
          </a:xfrm>
        </p:spPr>
        <p:txBody>
          <a:bodyPr/>
          <a:lstStyle>
            <a:lvl1pPr marL="0" algn="l" defTabSz="457200" rtl="0" eaLnBrk="1" latinLnBrk="0" hangingPunct="1">
              <a:defRPr lang="de-DE" sz="1200" kern="1200" smtClean="0">
                <a:solidFill>
                  <a:srgbClr val="045AA6"/>
                </a:solidFill>
                <a:latin typeface="+mn-lt"/>
                <a:ea typeface="+mn-ea"/>
                <a:cs typeface="+mn-cs"/>
              </a:defRPr>
            </a:lvl1pPr>
          </a:lstStyle>
          <a:p>
            <a:r>
              <a:rPr lang="de-DE"/>
              <a:t>Körperliche Aktivität während der COVID-19-Pandemie </a:t>
            </a:r>
            <a:endParaRPr lang="de-DE" dirty="0"/>
          </a:p>
        </p:txBody>
      </p:sp>
      <p:sp>
        <p:nvSpPr>
          <p:cNvPr id="6" name="Foliennummernplatzhalter 5"/>
          <p:cNvSpPr>
            <a:spLocks noGrp="1"/>
          </p:cNvSpPr>
          <p:nvPr>
            <p:ph type="sldNum" sz="quarter" idx="12"/>
          </p:nvPr>
        </p:nvSpPr>
        <p:spPr>
          <a:xfrm>
            <a:off x="8604767" y="6372977"/>
            <a:ext cx="538278" cy="365125"/>
          </a:xfrm>
        </p:spPr>
        <p:txBody>
          <a:bodyPr/>
          <a:lstStyle/>
          <a:p>
            <a:fld id="{162A217B-ED1C-D84B-8478-63C77FA79618}" type="slidenum">
              <a:rPr lang="de-DE" smtClean="0"/>
              <a:t>‹Nr.›</a:t>
            </a:fld>
            <a:endParaRPr lang="de-DE" dirty="0"/>
          </a:p>
        </p:txBody>
      </p:sp>
      <p:sp>
        <p:nvSpPr>
          <p:cNvPr id="16" name="Titelplatzhalter 1"/>
          <p:cNvSpPr>
            <a:spLocks noGrp="1"/>
          </p:cNvSpPr>
          <p:nvPr>
            <p:ph type="title"/>
          </p:nvPr>
        </p:nvSpPr>
        <p:spPr>
          <a:xfrm>
            <a:off x="495300" y="530952"/>
            <a:ext cx="6708343" cy="467638"/>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8" name="Inhaltsplatzhalter 9"/>
          <p:cNvSpPr>
            <a:spLocks noGrp="1"/>
          </p:cNvSpPr>
          <p:nvPr>
            <p:ph sz="quarter" idx="13"/>
          </p:nvPr>
        </p:nvSpPr>
        <p:spPr>
          <a:xfrm>
            <a:off x="495300" y="1499617"/>
            <a:ext cx="8648950" cy="47188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60196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5300" y="624508"/>
            <a:ext cx="6771741" cy="427072"/>
          </a:xfrm>
          <a:prstGeom prst="rect">
            <a:avLst/>
          </a:prstGeom>
        </p:spPr>
        <p:txBody>
          <a:bodyPr vert="horz" lIns="0" tIns="0" rIns="0" bIns="0" rtlCol="0" anchor="t" anchorCtr="0">
            <a:noAutofit/>
          </a:bodyPr>
          <a:lstStyle/>
          <a:p>
            <a:r>
              <a:rPr lang="de-DE" dirty="0"/>
              <a:t>Mastertitelformat bearbeiten</a:t>
            </a:r>
          </a:p>
        </p:txBody>
      </p:sp>
      <p:sp>
        <p:nvSpPr>
          <p:cNvPr id="3" name="Textplatzhalter 2"/>
          <p:cNvSpPr>
            <a:spLocks noGrp="1"/>
          </p:cNvSpPr>
          <p:nvPr>
            <p:ph type="body" idx="1"/>
          </p:nvPr>
        </p:nvSpPr>
        <p:spPr>
          <a:xfrm>
            <a:off x="495300" y="1815221"/>
            <a:ext cx="8648950" cy="440325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11894" y="6372977"/>
            <a:ext cx="2015456" cy="365125"/>
          </a:xfrm>
          <a:prstGeom prst="rect">
            <a:avLst/>
          </a:prstGeom>
        </p:spPr>
        <p:txBody>
          <a:bodyPr vert="horz" lIns="0" tIns="45720" rIns="0" bIns="45720" rtlCol="0" anchor="ctr"/>
          <a:lstStyle>
            <a:lvl1pPr algn="l">
              <a:defRPr sz="1200">
                <a:solidFill>
                  <a:srgbClr val="045AA6"/>
                </a:solidFill>
              </a:defRPr>
            </a:lvl1pPr>
          </a:lstStyle>
          <a:p>
            <a:r>
              <a:rPr lang="de-DE"/>
              <a:t>21.09.2022</a:t>
            </a:r>
            <a:endParaRPr lang="de-DE" dirty="0"/>
          </a:p>
        </p:txBody>
      </p:sp>
      <p:sp>
        <p:nvSpPr>
          <p:cNvPr id="5" name="Fußzeilenplatzhalter 4"/>
          <p:cNvSpPr>
            <a:spLocks noGrp="1"/>
          </p:cNvSpPr>
          <p:nvPr>
            <p:ph type="ftr" sz="quarter" idx="3"/>
          </p:nvPr>
        </p:nvSpPr>
        <p:spPr>
          <a:xfrm>
            <a:off x="2924773" y="6372977"/>
            <a:ext cx="4897497" cy="365125"/>
          </a:xfrm>
          <a:prstGeom prst="rect">
            <a:avLst/>
          </a:prstGeom>
        </p:spPr>
        <p:txBody>
          <a:bodyPr vert="horz" lIns="0" tIns="45720" rIns="0" bIns="45720" rtlCol="0" anchor="ctr"/>
          <a:lstStyle>
            <a:lvl1pPr algn="l">
              <a:defRPr sz="1200">
                <a:solidFill>
                  <a:srgbClr val="045AA6"/>
                </a:solidFill>
              </a:defRPr>
            </a:lvl1pPr>
          </a:lstStyle>
          <a:p>
            <a:r>
              <a:rPr lang="de-DE"/>
              <a:t>Körperliche Aktivität während der COVID-19-Pandemie </a:t>
            </a:r>
            <a:endParaRPr lang="de-DE" dirty="0"/>
          </a:p>
        </p:txBody>
      </p:sp>
      <p:sp>
        <p:nvSpPr>
          <p:cNvPr id="6" name="Foliennummernplatzhalter 5"/>
          <p:cNvSpPr>
            <a:spLocks noGrp="1"/>
          </p:cNvSpPr>
          <p:nvPr>
            <p:ph type="sldNum" sz="quarter" idx="4"/>
          </p:nvPr>
        </p:nvSpPr>
        <p:spPr>
          <a:xfrm>
            <a:off x="8604767" y="6372977"/>
            <a:ext cx="538278" cy="365125"/>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p:nvPicPr>
        <p:blipFill>
          <a:blip r:embed="rId4">
            <a:alphaModFix/>
            <a:extLst>
              <a:ext uri="{28A0092B-C50C-407E-A947-70E740481C1C}">
                <a14:useLocalDpi xmlns:a14="http://schemas.microsoft.com/office/drawing/2010/main" val="0"/>
              </a:ext>
            </a:extLst>
          </a:blip>
          <a:stretch>
            <a:fillRect/>
          </a:stretch>
        </p:blipFill>
        <p:spPr>
          <a:xfrm>
            <a:off x="7325324" y="326666"/>
            <a:ext cx="2226033" cy="595685"/>
          </a:xfrm>
          <a:prstGeom prst="rect">
            <a:avLst/>
          </a:prstGeom>
          <a:extLst>
            <a:ext uri="{FAA26D3D-D897-4be2-8F04-BA451C77F1D7}">
              <ma14:placeholderFlag xmlns="" xmlns:ma14="http://schemas.microsoft.com/office/mac/drawingml/2011/main"/>
            </a:ext>
          </a:extLst>
        </p:spPr>
      </p:pic>
      <p:grpSp>
        <p:nvGrpSpPr>
          <p:cNvPr id="19" name="Gruppierung 18"/>
          <p:cNvGrpSpPr/>
          <p:nvPr/>
        </p:nvGrpSpPr>
        <p:grpSpPr>
          <a:xfrm>
            <a:off x="495300" y="6458251"/>
            <a:ext cx="8663288" cy="424726"/>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0" r:id="rId1"/>
    <p:sldLayoutId id="2147483650" r:id="rId2"/>
  </p:sldLayoutIdLst>
  <p:hf hdr="0"/>
  <p:txStyles>
    <p:titleStyle>
      <a:lvl1pPr algn="l" defTabSz="457200" rtl="0" eaLnBrk="1" latinLnBrk="0" hangingPunct="1">
        <a:lnSpc>
          <a:spcPct val="100000"/>
        </a:lnSpc>
        <a:spcBef>
          <a:spcPct val="0"/>
        </a:spcBef>
        <a:buNone/>
        <a:defRPr sz="24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221947" y="2419705"/>
            <a:ext cx="5597913" cy="2671017"/>
          </a:xfrm>
        </p:spPr>
        <p:txBody>
          <a:bodyPr>
            <a:normAutofit/>
          </a:bodyPr>
          <a:lstStyle/>
          <a:p>
            <a:br>
              <a:rPr lang="de-DE" sz="3200" dirty="0"/>
            </a:br>
            <a:br>
              <a:rPr lang="de-DE" sz="3200" dirty="0"/>
            </a:br>
            <a:br>
              <a:rPr lang="de-DE" dirty="0"/>
            </a:br>
            <a:br>
              <a:rPr lang="de-DE" sz="1800" b="0" dirty="0"/>
            </a:br>
            <a:endParaRPr lang="de-DE" dirty="0">
              <a:latin typeface="+mn-lt"/>
            </a:endParaRPr>
          </a:p>
        </p:txBody>
      </p:sp>
      <p:sp>
        <p:nvSpPr>
          <p:cNvPr id="5" name="Rechteck 4"/>
          <p:cNvSpPr/>
          <p:nvPr/>
        </p:nvSpPr>
        <p:spPr>
          <a:xfrm>
            <a:off x="319881" y="6356350"/>
            <a:ext cx="371475" cy="501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8419029" y="6356350"/>
            <a:ext cx="905189" cy="501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25A52C5-2B5E-4C71-A309-2B5C5E75D90B}"/>
              </a:ext>
            </a:extLst>
          </p:cNvPr>
          <p:cNvSpPr txBox="1"/>
          <p:nvPr/>
        </p:nvSpPr>
        <p:spPr>
          <a:xfrm>
            <a:off x="3643317" y="2216546"/>
            <a:ext cx="5455416" cy="1200329"/>
          </a:xfrm>
          <a:prstGeom prst="rect">
            <a:avLst/>
          </a:prstGeom>
          <a:noFill/>
        </p:spPr>
        <p:txBody>
          <a:bodyPr wrap="square" rtlCol="0">
            <a:spAutoFit/>
          </a:bodyPr>
          <a:lstStyle/>
          <a:p>
            <a:r>
              <a:rPr lang="de-DE" sz="2400" dirty="0">
                <a:solidFill>
                  <a:schemeClr val="bg1"/>
                </a:solidFill>
              </a:rPr>
              <a:t>Veränderungen der </a:t>
            </a:r>
            <a:r>
              <a:rPr lang="de-DE" sz="2400" b="1" dirty="0">
                <a:solidFill>
                  <a:schemeClr val="bg1"/>
                </a:solidFill>
              </a:rPr>
              <a:t>körperlichen Aktivität </a:t>
            </a:r>
            <a:r>
              <a:rPr lang="de-DE" sz="2400" dirty="0">
                <a:solidFill>
                  <a:schemeClr val="bg1"/>
                </a:solidFill>
              </a:rPr>
              <a:t>seit Beginn der COVID-19-Pandemie – Ergebnisse einer bundesweiten Studie</a:t>
            </a:r>
          </a:p>
        </p:txBody>
      </p:sp>
      <p:sp>
        <p:nvSpPr>
          <p:cNvPr id="7" name="Textplatzhalter 4">
            <a:extLst>
              <a:ext uri="{FF2B5EF4-FFF2-40B4-BE49-F238E27FC236}">
                <a16:creationId xmlns:a16="http://schemas.microsoft.com/office/drawing/2014/main" id="{871E3F43-2FD2-4B7C-ADB3-A1F8CC31FD57}"/>
              </a:ext>
            </a:extLst>
          </p:cNvPr>
          <p:cNvSpPr txBox="1">
            <a:spLocks/>
          </p:cNvSpPr>
          <p:nvPr/>
        </p:nvSpPr>
        <p:spPr>
          <a:xfrm>
            <a:off x="3643317" y="3927250"/>
            <a:ext cx="5455416" cy="1124584"/>
          </a:xfrm>
          <a:prstGeom prst="rect">
            <a:avLst/>
          </a:prstGeom>
        </p:spPr>
        <p:txBody>
          <a:bodyPr/>
          <a:lstStyle>
            <a:lvl1pPr marL="342900" indent="-3429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solidFill>
                  <a:schemeClr val="bg1"/>
                </a:solidFill>
              </a:rPr>
              <a:t>Kristin Manz (ManzK@rki.de)</a:t>
            </a:r>
          </a:p>
          <a:p>
            <a:pPr marL="0" indent="0">
              <a:spcAft>
                <a:spcPts val="1200"/>
              </a:spcAft>
              <a:buNone/>
            </a:pPr>
            <a:r>
              <a:rPr lang="de-DE" sz="1600" dirty="0">
                <a:solidFill>
                  <a:schemeClr val="bg1"/>
                </a:solidFill>
              </a:rPr>
              <a:t>FG 27 Gesundheitsverhalten</a:t>
            </a:r>
          </a:p>
          <a:p>
            <a:pPr marL="0" indent="0">
              <a:spcAft>
                <a:spcPts val="1200"/>
              </a:spcAft>
              <a:buNone/>
            </a:pPr>
            <a:endParaRPr lang="de-DE" sz="1600" dirty="0">
              <a:solidFill>
                <a:schemeClr val="bg1"/>
              </a:solidFill>
            </a:endParaRPr>
          </a:p>
        </p:txBody>
      </p:sp>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D2663B6-868C-440D-8592-6D283C9AA6BE}"/>
              </a:ext>
            </a:extLst>
          </p:cNvPr>
          <p:cNvSpPr>
            <a:spLocks noGrp="1"/>
          </p:cNvSpPr>
          <p:nvPr>
            <p:ph type="dt" sz="half" idx="10"/>
          </p:nvPr>
        </p:nvSpPr>
        <p:spPr/>
        <p:txBody>
          <a:bodyPr/>
          <a:lstStyle/>
          <a:p>
            <a:r>
              <a:rPr lang="de-DE"/>
              <a:t>21.09.2022</a:t>
            </a:r>
            <a:endParaRPr lang="de-DE" dirty="0"/>
          </a:p>
        </p:txBody>
      </p:sp>
      <p:sp>
        <p:nvSpPr>
          <p:cNvPr id="3" name="Fußzeilenplatzhalter 2">
            <a:extLst>
              <a:ext uri="{FF2B5EF4-FFF2-40B4-BE49-F238E27FC236}">
                <a16:creationId xmlns:a16="http://schemas.microsoft.com/office/drawing/2014/main" id="{F2CFEF7D-1E80-42E8-8771-49A1A2AE061D}"/>
              </a:ext>
            </a:extLst>
          </p:cNvPr>
          <p:cNvSpPr>
            <a:spLocks noGrp="1"/>
          </p:cNvSpPr>
          <p:nvPr>
            <p:ph type="ftr" sz="quarter" idx="11"/>
          </p:nvPr>
        </p:nvSpPr>
        <p:spPr/>
        <p:txBody>
          <a:bodyPr/>
          <a:lstStyle/>
          <a:p>
            <a:r>
              <a:rPr lang="de-DE"/>
              <a:t>Körperliche Aktivität während der COVID-19-Pandemie </a:t>
            </a:r>
            <a:endParaRPr lang="de-DE" dirty="0"/>
          </a:p>
        </p:txBody>
      </p:sp>
      <p:sp>
        <p:nvSpPr>
          <p:cNvPr id="4" name="Foliennummernplatzhalter 3">
            <a:extLst>
              <a:ext uri="{FF2B5EF4-FFF2-40B4-BE49-F238E27FC236}">
                <a16:creationId xmlns:a16="http://schemas.microsoft.com/office/drawing/2014/main" id="{FB1CA9C5-CB3E-4FA2-9588-08D700692055}"/>
              </a:ext>
            </a:extLst>
          </p:cNvPr>
          <p:cNvSpPr>
            <a:spLocks noGrp="1"/>
          </p:cNvSpPr>
          <p:nvPr>
            <p:ph type="sldNum" sz="quarter" idx="12"/>
          </p:nvPr>
        </p:nvSpPr>
        <p:spPr/>
        <p:txBody>
          <a:bodyPr/>
          <a:lstStyle/>
          <a:p>
            <a:fld id="{162A217B-ED1C-D84B-8478-63C77FA79618}" type="slidenum">
              <a:rPr lang="de-DE" smtClean="0"/>
              <a:t>2</a:t>
            </a:fld>
            <a:endParaRPr lang="de-DE" dirty="0"/>
          </a:p>
        </p:txBody>
      </p:sp>
      <p:sp>
        <p:nvSpPr>
          <p:cNvPr id="5" name="Titel 4">
            <a:extLst>
              <a:ext uri="{FF2B5EF4-FFF2-40B4-BE49-F238E27FC236}">
                <a16:creationId xmlns:a16="http://schemas.microsoft.com/office/drawing/2014/main" id="{96D0D1A9-6327-4D8D-BB2D-453CD01CF38C}"/>
              </a:ext>
            </a:extLst>
          </p:cNvPr>
          <p:cNvSpPr>
            <a:spLocks noGrp="1"/>
          </p:cNvSpPr>
          <p:nvPr>
            <p:ph type="title"/>
          </p:nvPr>
        </p:nvSpPr>
        <p:spPr/>
        <p:txBody>
          <a:bodyPr/>
          <a:lstStyle/>
          <a:p>
            <a:r>
              <a:rPr lang="de-DE" dirty="0"/>
              <a:t>Hintergrund und Fragestellungen</a:t>
            </a:r>
            <a:endParaRPr lang="en-GB" dirty="0"/>
          </a:p>
        </p:txBody>
      </p:sp>
      <p:sp>
        <p:nvSpPr>
          <p:cNvPr id="6" name="Inhaltsplatzhalter 5">
            <a:extLst>
              <a:ext uri="{FF2B5EF4-FFF2-40B4-BE49-F238E27FC236}">
                <a16:creationId xmlns:a16="http://schemas.microsoft.com/office/drawing/2014/main" id="{B733E0C8-9080-4378-9584-3053BA7824EC}"/>
              </a:ext>
            </a:extLst>
          </p:cNvPr>
          <p:cNvSpPr>
            <a:spLocks noGrp="1"/>
          </p:cNvSpPr>
          <p:nvPr>
            <p:ph sz="quarter" idx="13"/>
          </p:nvPr>
        </p:nvSpPr>
        <p:spPr>
          <a:xfrm>
            <a:off x="611894" y="1448554"/>
            <a:ext cx="8648950" cy="4835253"/>
          </a:xfrm>
        </p:spPr>
        <p:txBody>
          <a:bodyPr/>
          <a:lstStyle/>
          <a:p>
            <a:pPr marL="0" indent="0">
              <a:buNone/>
            </a:pPr>
            <a:r>
              <a:rPr lang="de-DE" b="1" dirty="0">
                <a:solidFill>
                  <a:schemeClr val="accent1">
                    <a:lumMod val="75000"/>
                  </a:schemeClr>
                </a:solidFill>
              </a:rPr>
              <a:t>Hintergrund</a:t>
            </a:r>
          </a:p>
          <a:p>
            <a:r>
              <a:rPr lang="de-DE" dirty="0"/>
              <a:t>Deutliche Einschränkung der Möglichkeiten körperlich aktiv zu sein, während der ersten drei COVID-19-Wellen in den Jahren 2020 und 2021</a:t>
            </a:r>
          </a:p>
          <a:p>
            <a:pPr lvl="1"/>
            <a:r>
              <a:rPr lang="de-DE" dirty="0"/>
              <a:t>38 Wochen Schließung von Sportstätten, Untersagen des Trainings in Gruppen, vermehrtes Arbeiten im Homeoffice</a:t>
            </a:r>
          </a:p>
          <a:p>
            <a:r>
              <a:rPr lang="de-DE" dirty="0"/>
              <a:t>Ab August 2021: Zugangsbeschränkung für Sportstätten </a:t>
            </a:r>
          </a:p>
          <a:p>
            <a:pPr marL="457200" lvl="1" indent="0">
              <a:buNone/>
            </a:pPr>
            <a:r>
              <a:rPr lang="de-DE" dirty="0"/>
              <a:t>(3-/2-G-Regeln)</a:t>
            </a:r>
          </a:p>
          <a:p>
            <a:pPr marL="0" indent="0">
              <a:buNone/>
            </a:pPr>
            <a:endParaRPr lang="de-DE" dirty="0">
              <a:solidFill>
                <a:schemeClr val="accent1">
                  <a:lumMod val="75000"/>
                </a:schemeClr>
              </a:solidFill>
            </a:endParaRPr>
          </a:p>
          <a:p>
            <a:pPr marL="0" indent="0">
              <a:buNone/>
            </a:pPr>
            <a:endParaRPr lang="de-DE" dirty="0">
              <a:solidFill>
                <a:schemeClr val="accent1">
                  <a:lumMod val="75000"/>
                </a:schemeClr>
              </a:solidFill>
            </a:endParaRPr>
          </a:p>
          <a:p>
            <a:pPr marL="0" indent="0">
              <a:buNone/>
            </a:pPr>
            <a:endParaRPr lang="de-DE" dirty="0">
              <a:solidFill>
                <a:schemeClr val="accent1">
                  <a:lumMod val="75000"/>
                </a:schemeClr>
              </a:solidFill>
            </a:endParaRPr>
          </a:p>
          <a:p>
            <a:pPr marL="0" indent="0">
              <a:buNone/>
            </a:pPr>
            <a:r>
              <a:rPr lang="de-DE" b="1" dirty="0">
                <a:solidFill>
                  <a:schemeClr val="accent1">
                    <a:lumMod val="75000"/>
                  </a:schemeClr>
                </a:solidFill>
              </a:rPr>
              <a:t>Betrachtet aus der Perspektive der Sommer- und Herbstmonate 2021:</a:t>
            </a:r>
          </a:p>
          <a:p>
            <a:endParaRPr lang="de-DE" dirty="0">
              <a:solidFill>
                <a:schemeClr val="accent1">
                  <a:lumMod val="75000"/>
                </a:schemeClr>
              </a:solidFill>
            </a:endParaRPr>
          </a:p>
          <a:p>
            <a:r>
              <a:rPr lang="de-DE" dirty="0"/>
              <a:t>Kam es zu </a:t>
            </a:r>
            <a:r>
              <a:rPr lang="de-DE" b="1" dirty="0"/>
              <a:t>Veränderungen des Sporttreibens</a:t>
            </a:r>
            <a:r>
              <a:rPr lang="de-DE" dirty="0"/>
              <a:t> und der</a:t>
            </a:r>
            <a:r>
              <a:rPr lang="de-DE" b="1" dirty="0"/>
              <a:t> körperlich aktiv zurückgelegten Wegstrecken (Gehen oder Fahrradfahren) </a:t>
            </a:r>
            <a:r>
              <a:rPr lang="de-DE" dirty="0"/>
              <a:t>seit Beginn der COVID-19-Pandemie?</a:t>
            </a:r>
          </a:p>
          <a:p>
            <a:r>
              <a:rPr lang="de-DE" dirty="0"/>
              <a:t>Bestanden Unterschiede in Bezug auf Geschlechts-, Alters- und Bildungsgruppen?</a:t>
            </a:r>
          </a:p>
          <a:p>
            <a:pPr marL="0" indent="0">
              <a:buNone/>
            </a:pPr>
            <a:endParaRPr lang="en-GB" dirty="0"/>
          </a:p>
        </p:txBody>
      </p:sp>
      <p:pic>
        <p:nvPicPr>
          <p:cNvPr id="57" name="Grafik 56">
            <a:extLst>
              <a:ext uri="{FF2B5EF4-FFF2-40B4-BE49-F238E27FC236}">
                <a16:creationId xmlns:a16="http://schemas.microsoft.com/office/drawing/2014/main" id="{A71E8A7B-FA9C-4B19-9AA5-B80561E4B829}"/>
              </a:ext>
            </a:extLst>
          </p:cNvPr>
          <p:cNvPicPr>
            <a:picLocks noChangeAspect="1"/>
          </p:cNvPicPr>
          <p:nvPr/>
        </p:nvPicPr>
        <p:blipFill>
          <a:blip r:embed="rId3"/>
          <a:stretch>
            <a:fillRect/>
          </a:stretch>
        </p:blipFill>
        <p:spPr>
          <a:xfrm>
            <a:off x="6957973" y="2686558"/>
            <a:ext cx="2429515" cy="1820365"/>
          </a:xfrm>
          <a:prstGeom prst="rect">
            <a:avLst/>
          </a:prstGeom>
          <a:ln>
            <a:solidFill>
              <a:schemeClr val="tx1"/>
            </a:solidFill>
          </a:ln>
        </p:spPr>
      </p:pic>
    </p:spTree>
    <p:extLst>
      <p:ext uri="{BB962C8B-B14F-4D97-AF65-F5344CB8AC3E}">
        <p14:creationId xmlns:p14="http://schemas.microsoft.com/office/powerpoint/2010/main" val="218609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0F386B3-5298-4D37-83AC-4A4C2DFEF54C}"/>
              </a:ext>
            </a:extLst>
          </p:cNvPr>
          <p:cNvSpPr>
            <a:spLocks noGrp="1"/>
          </p:cNvSpPr>
          <p:nvPr>
            <p:ph type="dt" sz="half" idx="10"/>
          </p:nvPr>
        </p:nvSpPr>
        <p:spPr/>
        <p:txBody>
          <a:bodyPr/>
          <a:lstStyle/>
          <a:p>
            <a:r>
              <a:rPr lang="de-DE"/>
              <a:t>21.09.2022</a:t>
            </a:r>
            <a:endParaRPr lang="de-DE" dirty="0"/>
          </a:p>
        </p:txBody>
      </p:sp>
      <p:sp>
        <p:nvSpPr>
          <p:cNvPr id="3" name="Fußzeilenplatzhalter 2">
            <a:extLst>
              <a:ext uri="{FF2B5EF4-FFF2-40B4-BE49-F238E27FC236}">
                <a16:creationId xmlns:a16="http://schemas.microsoft.com/office/drawing/2014/main" id="{587D5330-E5AB-44B2-94EB-719A15150AC0}"/>
              </a:ext>
            </a:extLst>
          </p:cNvPr>
          <p:cNvSpPr>
            <a:spLocks noGrp="1"/>
          </p:cNvSpPr>
          <p:nvPr>
            <p:ph type="ftr" sz="quarter" idx="11"/>
          </p:nvPr>
        </p:nvSpPr>
        <p:spPr/>
        <p:txBody>
          <a:bodyPr/>
          <a:lstStyle/>
          <a:p>
            <a:r>
              <a:rPr lang="de-DE"/>
              <a:t>Körperliche Aktivität während der COVID-19-Pandemie </a:t>
            </a:r>
            <a:endParaRPr lang="de-DE" dirty="0"/>
          </a:p>
        </p:txBody>
      </p:sp>
      <p:sp>
        <p:nvSpPr>
          <p:cNvPr id="4" name="Foliennummernplatzhalter 3">
            <a:extLst>
              <a:ext uri="{FF2B5EF4-FFF2-40B4-BE49-F238E27FC236}">
                <a16:creationId xmlns:a16="http://schemas.microsoft.com/office/drawing/2014/main" id="{A37C5528-F7C5-4EEA-AAC8-36A0F811D896}"/>
              </a:ext>
            </a:extLst>
          </p:cNvPr>
          <p:cNvSpPr>
            <a:spLocks noGrp="1"/>
          </p:cNvSpPr>
          <p:nvPr>
            <p:ph type="sldNum" sz="quarter" idx="12"/>
          </p:nvPr>
        </p:nvSpPr>
        <p:spPr/>
        <p:txBody>
          <a:bodyPr/>
          <a:lstStyle/>
          <a:p>
            <a:fld id="{162A217B-ED1C-D84B-8478-63C77FA79618}" type="slidenum">
              <a:rPr lang="de-DE" smtClean="0"/>
              <a:t>3</a:t>
            </a:fld>
            <a:endParaRPr lang="de-DE" dirty="0"/>
          </a:p>
        </p:txBody>
      </p:sp>
      <p:sp>
        <p:nvSpPr>
          <p:cNvPr id="5" name="Titel 4">
            <a:extLst>
              <a:ext uri="{FF2B5EF4-FFF2-40B4-BE49-F238E27FC236}">
                <a16:creationId xmlns:a16="http://schemas.microsoft.com/office/drawing/2014/main" id="{097372D8-CBF1-433B-B1DD-037B2B92E9C0}"/>
              </a:ext>
            </a:extLst>
          </p:cNvPr>
          <p:cNvSpPr>
            <a:spLocks noGrp="1"/>
          </p:cNvSpPr>
          <p:nvPr>
            <p:ph type="title"/>
          </p:nvPr>
        </p:nvSpPr>
        <p:spPr>
          <a:xfrm>
            <a:off x="495301" y="398351"/>
            <a:ext cx="7000968" cy="773149"/>
          </a:xfrm>
        </p:spPr>
        <p:txBody>
          <a:bodyPr/>
          <a:lstStyle/>
          <a:p>
            <a:r>
              <a:rPr lang="de-DE" dirty="0"/>
              <a:t>Methodik </a:t>
            </a:r>
            <a:br>
              <a:rPr lang="de-DE" dirty="0"/>
            </a:br>
            <a:r>
              <a:rPr lang="de-DE" dirty="0"/>
              <a:t>„Gesundheit in Deutschland aktuell 2021“ (GEDA 2021)</a:t>
            </a:r>
            <a:endParaRPr lang="en-GB" dirty="0"/>
          </a:p>
        </p:txBody>
      </p:sp>
      <p:sp>
        <p:nvSpPr>
          <p:cNvPr id="6" name="Inhaltsplatzhalter 5">
            <a:extLst>
              <a:ext uri="{FF2B5EF4-FFF2-40B4-BE49-F238E27FC236}">
                <a16:creationId xmlns:a16="http://schemas.microsoft.com/office/drawing/2014/main" id="{40B1CBCA-29D4-46A0-BE78-F1A2F3ED1973}"/>
              </a:ext>
            </a:extLst>
          </p:cNvPr>
          <p:cNvSpPr>
            <a:spLocks noGrp="1"/>
          </p:cNvSpPr>
          <p:nvPr>
            <p:ph sz="quarter" idx="13"/>
          </p:nvPr>
        </p:nvSpPr>
        <p:spPr>
          <a:xfrm>
            <a:off x="494095" y="1461676"/>
            <a:ext cx="8648950" cy="4718863"/>
          </a:xfrm>
        </p:spPr>
        <p:txBody>
          <a:bodyPr/>
          <a:lstStyle/>
          <a:p>
            <a:r>
              <a:rPr lang="de-DE" sz="2000" b="1" dirty="0">
                <a:solidFill>
                  <a:schemeClr val="accent1">
                    <a:lumMod val="75000"/>
                  </a:schemeClr>
                </a:solidFill>
              </a:rPr>
              <a:t>Studiendesign</a:t>
            </a:r>
            <a:endParaRPr lang="de-DE" b="1" dirty="0">
              <a:solidFill>
                <a:schemeClr val="accent1">
                  <a:lumMod val="75000"/>
                </a:schemeClr>
              </a:solidFill>
            </a:endParaRPr>
          </a:p>
          <a:p>
            <a:pPr lvl="1"/>
            <a:r>
              <a:rPr lang="de-DE" dirty="0"/>
              <a:t>Bundesweite telefonische Querschnitterhebung</a:t>
            </a:r>
          </a:p>
          <a:p>
            <a:pPr marL="457200" lvl="1" indent="0">
              <a:buNone/>
            </a:pPr>
            <a:endParaRPr lang="de-DE" dirty="0"/>
          </a:p>
          <a:p>
            <a:pPr marL="0" indent="0">
              <a:buNone/>
            </a:pPr>
            <a:r>
              <a:rPr lang="de-DE" sz="2000" b="1" dirty="0">
                <a:solidFill>
                  <a:schemeClr val="accent1">
                    <a:lumMod val="75000"/>
                  </a:schemeClr>
                </a:solidFill>
              </a:rPr>
              <a:t>Auswertung zum körperlichen Aktivitätsverhalten während der Pandemie</a:t>
            </a:r>
          </a:p>
          <a:p>
            <a:pPr marL="742950" lvl="2" indent="-342900"/>
            <a:r>
              <a:rPr lang="de-DE" sz="2000" b="1" dirty="0">
                <a:solidFill>
                  <a:schemeClr val="accent1">
                    <a:lumMod val="75000"/>
                  </a:schemeClr>
                </a:solidFill>
              </a:rPr>
              <a:t>Datenerhebungszeitraum</a:t>
            </a:r>
          </a:p>
          <a:p>
            <a:pPr lvl="2"/>
            <a:r>
              <a:rPr lang="de-DE" dirty="0"/>
              <a:t>Mitte Juli bis Ende Oktober 2021</a:t>
            </a:r>
          </a:p>
          <a:p>
            <a:pPr marL="742950" lvl="2" indent="-342900"/>
            <a:r>
              <a:rPr lang="de-DE" sz="2000" b="1" dirty="0">
                <a:solidFill>
                  <a:schemeClr val="accent1">
                    <a:lumMod val="75000"/>
                  </a:schemeClr>
                </a:solidFill>
              </a:rPr>
              <a:t>Stichprobe</a:t>
            </a:r>
          </a:p>
          <a:p>
            <a:pPr lvl="2"/>
            <a:r>
              <a:rPr lang="de-DE" dirty="0"/>
              <a:t>Personen ab 18 Jahren (n = 2.985; 52 % Frauen)</a:t>
            </a:r>
          </a:p>
          <a:p>
            <a:pPr marL="742950" lvl="2" indent="-342900"/>
            <a:r>
              <a:rPr lang="de-DE" sz="2000" b="1" dirty="0">
                <a:solidFill>
                  <a:schemeClr val="accent1">
                    <a:lumMod val="75000"/>
                  </a:schemeClr>
                </a:solidFill>
              </a:rPr>
              <a:t>Analysen</a:t>
            </a:r>
          </a:p>
          <a:p>
            <a:pPr marL="1200150" lvl="3" indent="-342900"/>
            <a:r>
              <a:rPr lang="de-DE" dirty="0"/>
              <a:t>Prävalenzen</a:t>
            </a:r>
          </a:p>
          <a:p>
            <a:pPr marL="1200150" lvl="3" indent="-342900"/>
            <a:r>
              <a:rPr lang="de-DE" dirty="0" err="1"/>
              <a:t>Multinomiale</a:t>
            </a:r>
            <a:r>
              <a:rPr lang="de-DE" dirty="0"/>
              <a:t> logistische Regressionen</a:t>
            </a:r>
          </a:p>
          <a:p>
            <a:pPr marL="1200150" lvl="3" indent="-342900"/>
            <a:endParaRPr lang="de-DE" dirty="0"/>
          </a:p>
          <a:p>
            <a:endParaRPr lang="en-GB" sz="2000" b="1" dirty="0">
              <a:solidFill>
                <a:schemeClr val="accent1">
                  <a:lumMod val="75000"/>
                </a:schemeClr>
              </a:solidFill>
            </a:endParaRPr>
          </a:p>
        </p:txBody>
      </p:sp>
      <p:pic>
        <p:nvPicPr>
          <p:cNvPr id="8" name="Grafik 7">
            <a:extLst>
              <a:ext uri="{FF2B5EF4-FFF2-40B4-BE49-F238E27FC236}">
                <a16:creationId xmlns:a16="http://schemas.microsoft.com/office/drawing/2014/main" id="{36B402E9-E560-491E-A94B-F54E228CC648}"/>
              </a:ext>
            </a:extLst>
          </p:cNvPr>
          <p:cNvPicPr>
            <a:picLocks noChangeAspect="1"/>
          </p:cNvPicPr>
          <p:nvPr/>
        </p:nvPicPr>
        <p:blipFill>
          <a:blip r:embed="rId2"/>
          <a:stretch>
            <a:fillRect/>
          </a:stretch>
        </p:blipFill>
        <p:spPr>
          <a:xfrm>
            <a:off x="7951275" y="1171500"/>
            <a:ext cx="1191770" cy="1191770"/>
          </a:xfrm>
          <a:prstGeom prst="rect">
            <a:avLst/>
          </a:prstGeom>
        </p:spPr>
      </p:pic>
      <p:pic>
        <p:nvPicPr>
          <p:cNvPr id="10" name="Grafik 9">
            <a:extLst>
              <a:ext uri="{FF2B5EF4-FFF2-40B4-BE49-F238E27FC236}">
                <a16:creationId xmlns:a16="http://schemas.microsoft.com/office/drawing/2014/main" id="{26D3ADFF-AC15-4F8F-A558-6A4956680500}"/>
              </a:ext>
            </a:extLst>
          </p:cNvPr>
          <p:cNvPicPr>
            <a:picLocks noChangeAspect="1"/>
          </p:cNvPicPr>
          <p:nvPr/>
        </p:nvPicPr>
        <p:blipFill>
          <a:blip r:embed="rId3"/>
          <a:stretch>
            <a:fillRect/>
          </a:stretch>
        </p:blipFill>
        <p:spPr>
          <a:xfrm>
            <a:off x="6536679" y="3429000"/>
            <a:ext cx="2606366" cy="2606366"/>
          </a:xfrm>
          <a:prstGeom prst="rect">
            <a:avLst/>
          </a:prstGeom>
        </p:spPr>
      </p:pic>
    </p:spTree>
    <p:extLst>
      <p:ext uri="{BB962C8B-B14F-4D97-AF65-F5344CB8AC3E}">
        <p14:creationId xmlns:p14="http://schemas.microsoft.com/office/powerpoint/2010/main" val="301706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B36D47-2750-4A6F-A553-4A24BB5CE7E0}"/>
              </a:ext>
            </a:extLst>
          </p:cNvPr>
          <p:cNvSpPr>
            <a:spLocks noGrp="1"/>
          </p:cNvSpPr>
          <p:nvPr>
            <p:ph type="dt" sz="half" idx="10"/>
          </p:nvPr>
        </p:nvSpPr>
        <p:spPr/>
        <p:txBody>
          <a:bodyPr/>
          <a:lstStyle/>
          <a:p>
            <a:r>
              <a:rPr lang="de-DE"/>
              <a:t>21.09.2022</a:t>
            </a:r>
            <a:endParaRPr lang="de-DE" dirty="0"/>
          </a:p>
        </p:txBody>
      </p:sp>
      <p:sp>
        <p:nvSpPr>
          <p:cNvPr id="3" name="Fußzeilenplatzhalter 2">
            <a:extLst>
              <a:ext uri="{FF2B5EF4-FFF2-40B4-BE49-F238E27FC236}">
                <a16:creationId xmlns:a16="http://schemas.microsoft.com/office/drawing/2014/main" id="{53AE457D-5056-4D19-B439-F44E2639B7CB}"/>
              </a:ext>
            </a:extLst>
          </p:cNvPr>
          <p:cNvSpPr>
            <a:spLocks noGrp="1"/>
          </p:cNvSpPr>
          <p:nvPr>
            <p:ph type="ftr" sz="quarter" idx="11"/>
          </p:nvPr>
        </p:nvSpPr>
        <p:spPr/>
        <p:txBody>
          <a:bodyPr/>
          <a:lstStyle/>
          <a:p>
            <a:r>
              <a:rPr lang="de-DE" dirty="0"/>
              <a:t>Körperliche Aktivität während der COVID-19-Pandemie </a:t>
            </a:r>
          </a:p>
        </p:txBody>
      </p:sp>
      <p:sp>
        <p:nvSpPr>
          <p:cNvPr id="4" name="Foliennummernplatzhalter 3">
            <a:extLst>
              <a:ext uri="{FF2B5EF4-FFF2-40B4-BE49-F238E27FC236}">
                <a16:creationId xmlns:a16="http://schemas.microsoft.com/office/drawing/2014/main" id="{383824D3-27EA-448A-B5D4-957B716A0CA2}"/>
              </a:ext>
            </a:extLst>
          </p:cNvPr>
          <p:cNvSpPr>
            <a:spLocks noGrp="1"/>
          </p:cNvSpPr>
          <p:nvPr>
            <p:ph type="sldNum" sz="quarter" idx="12"/>
          </p:nvPr>
        </p:nvSpPr>
        <p:spPr/>
        <p:txBody>
          <a:bodyPr/>
          <a:lstStyle/>
          <a:p>
            <a:fld id="{162A217B-ED1C-D84B-8478-63C77FA79618}" type="slidenum">
              <a:rPr lang="de-DE" smtClean="0"/>
              <a:t>4</a:t>
            </a:fld>
            <a:endParaRPr lang="de-DE" dirty="0"/>
          </a:p>
        </p:txBody>
      </p:sp>
      <p:sp>
        <p:nvSpPr>
          <p:cNvPr id="6" name="Inhaltsplatzhalter 5">
            <a:extLst>
              <a:ext uri="{FF2B5EF4-FFF2-40B4-BE49-F238E27FC236}">
                <a16:creationId xmlns:a16="http://schemas.microsoft.com/office/drawing/2014/main" id="{FBFAB2FB-6AB5-4BA7-B8CC-21334AADF845}"/>
              </a:ext>
            </a:extLst>
          </p:cNvPr>
          <p:cNvSpPr>
            <a:spLocks noGrp="1"/>
          </p:cNvSpPr>
          <p:nvPr>
            <p:ph sz="quarter" idx="13"/>
          </p:nvPr>
        </p:nvSpPr>
        <p:spPr/>
        <p:txBody>
          <a:bodyPr/>
          <a:lstStyle/>
          <a:p>
            <a:pPr marL="0" indent="0" algn="ctr">
              <a:buNone/>
            </a:pPr>
            <a:r>
              <a:rPr lang="de-DE" dirty="0"/>
              <a:t>„Haben Sie seit Beginn der Corona-Pandemie, also seit März 2020, den </a:t>
            </a:r>
            <a:r>
              <a:rPr lang="de-DE" b="1" dirty="0"/>
              <a:t>Umfang Ihres Sporttreibens verändert</a:t>
            </a:r>
            <a:r>
              <a:rPr lang="de-DE" dirty="0"/>
              <a:t>?“</a:t>
            </a:r>
            <a:endParaRPr lang="en-GB" dirty="0"/>
          </a:p>
        </p:txBody>
      </p:sp>
      <p:grpSp>
        <p:nvGrpSpPr>
          <p:cNvPr id="14" name="Gruppieren 13">
            <a:extLst>
              <a:ext uri="{FF2B5EF4-FFF2-40B4-BE49-F238E27FC236}">
                <a16:creationId xmlns:a16="http://schemas.microsoft.com/office/drawing/2014/main" id="{F05B1A00-473D-4F14-BDDC-D50B74570E01}"/>
              </a:ext>
            </a:extLst>
          </p:cNvPr>
          <p:cNvGrpSpPr/>
          <p:nvPr/>
        </p:nvGrpSpPr>
        <p:grpSpPr>
          <a:xfrm>
            <a:off x="2751759" y="2408810"/>
            <a:ext cx="4651682" cy="3492000"/>
            <a:chOff x="5300494" y="2860698"/>
            <a:chExt cx="4796855" cy="2988854"/>
          </a:xfrm>
        </p:grpSpPr>
        <p:graphicFrame>
          <p:nvGraphicFramePr>
            <p:cNvPr id="12" name="Diagramm 11">
              <a:extLst>
                <a:ext uri="{FF2B5EF4-FFF2-40B4-BE49-F238E27FC236}">
                  <a16:creationId xmlns:a16="http://schemas.microsoft.com/office/drawing/2014/main" id="{9529943A-8A42-4C0F-8E5A-132A9A1D91E6}"/>
                </a:ext>
              </a:extLst>
            </p:cNvPr>
            <p:cNvGraphicFramePr>
              <a:graphicFrameLocks/>
            </p:cNvGraphicFramePr>
            <p:nvPr>
              <p:extLst>
                <p:ext uri="{D42A27DB-BD31-4B8C-83A1-F6EECF244321}">
                  <p14:modId xmlns:p14="http://schemas.microsoft.com/office/powerpoint/2010/main" val="2827094882"/>
                </p:ext>
              </p:extLst>
            </p:nvPr>
          </p:nvGraphicFramePr>
          <p:xfrm>
            <a:off x="5300494" y="2860698"/>
            <a:ext cx="4751810" cy="29530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68CAE06D-F60E-4D8B-BCCD-681BAE17E57C}"/>
                </a:ext>
              </a:extLst>
            </p:cNvPr>
            <p:cNvSpPr txBox="1"/>
            <p:nvPr/>
          </p:nvSpPr>
          <p:spPr>
            <a:xfrm>
              <a:off x="8375734" y="2972832"/>
              <a:ext cx="1721615" cy="553204"/>
            </a:xfrm>
            <a:prstGeom prst="rect">
              <a:avLst/>
            </a:prstGeom>
            <a:solidFill>
              <a:schemeClr val="accent5">
                <a:lumMod val="60000"/>
                <a:lumOff val="40000"/>
              </a:schemeClr>
            </a:solidFill>
            <a:ln>
              <a:solidFill>
                <a:schemeClr val="tx1"/>
              </a:solidFill>
            </a:ln>
          </p:spPr>
          <p:txBody>
            <a:bodyPr wrap="square" rtlCol="0">
              <a:spAutoFit/>
            </a:bodyPr>
            <a:lstStyle/>
            <a:p>
              <a:r>
                <a:rPr lang="de-DE" dirty="0"/>
                <a:t>Treibt generell keinen Sport</a:t>
              </a:r>
              <a:endParaRPr lang="en-GB" dirty="0"/>
            </a:p>
          </p:txBody>
        </p:sp>
        <p:sp>
          <p:nvSpPr>
            <p:cNvPr id="9" name="Textfeld 8">
              <a:extLst>
                <a:ext uri="{FF2B5EF4-FFF2-40B4-BE49-F238E27FC236}">
                  <a16:creationId xmlns:a16="http://schemas.microsoft.com/office/drawing/2014/main" id="{EC17A7B0-7631-4E4F-A099-A2C05B2B3740}"/>
                </a:ext>
              </a:extLst>
            </p:cNvPr>
            <p:cNvSpPr txBox="1"/>
            <p:nvPr/>
          </p:nvSpPr>
          <p:spPr>
            <a:xfrm>
              <a:off x="8525925" y="5169394"/>
              <a:ext cx="1372994" cy="370410"/>
            </a:xfrm>
            <a:prstGeom prst="rect">
              <a:avLst/>
            </a:prstGeom>
            <a:solidFill>
              <a:schemeClr val="accent6">
                <a:lumMod val="20000"/>
                <a:lumOff val="80000"/>
              </a:schemeClr>
            </a:solidFill>
            <a:ln>
              <a:solidFill>
                <a:schemeClr val="tx1"/>
              </a:solidFill>
            </a:ln>
          </p:spPr>
          <p:txBody>
            <a:bodyPr wrap="square" rtlCol="0">
              <a:spAutoFit/>
            </a:bodyPr>
            <a:lstStyle/>
            <a:p>
              <a:r>
                <a:rPr lang="de-DE" dirty="0"/>
                <a:t>Reduziert</a:t>
              </a:r>
              <a:endParaRPr lang="en-GB" dirty="0"/>
            </a:p>
          </p:txBody>
        </p:sp>
        <p:sp>
          <p:nvSpPr>
            <p:cNvPr id="11" name="Textfeld 10">
              <a:extLst>
                <a:ext uri="{FF2B5EF4-FFF2-40B4-BE49-F238E27FC236}">
                  <a16:creationId xmlns:a16="http://schemas.microsoft.com/office/drawing/2014/main" id="{E09C43AB-C870-46BA-B8B8-3BCE14ED3A23}"/>
                </a:ext>
              </a:extLst>
            </p:cNvPr>
            <p:cNvSpPr txBox="1"/>
            <p:nvPr/>
          </p:nvSpPr>
          <p:spPr>
            <a:xfrm>
              <a:off x="6008765" y="5479142"/>
              <a:ext cx="1480775" cy="370410"/>
            </a:xfrm>
            <a:prstGeom prst="rect">
              <a:avLst/>
            </a:prstGeom>
            <a:solidFill>
              <a:schemeClr val="accent3">
                <a:lumMod val="20000"/>
                <a:lumOff val="80000"/>
              </a:schemeClr>
            </a:solidFill>
            <a:ln>
              <a:solidFill>
                <a:schemeClr val="tx1"/>
              </a:solidFill>
            </a:ln>
          </p:spPr>
          <p:txBody>
            <a:bodyPr wrap="square" rtlCol="0">
              <a:spAutoFit/>
            </a:bodyPr>
            <a:lstStyle/>
            <a:p>
              <a:r>
                <a:rPr lang="de-DE" dirty="0"/>
                <a:t>Gesteigert</a:t>
              </a:r>
              <a:endParaRPr lang="en-GB" dirty="0"/>
            </a:p>
          </p:txBody>
        </p:sp>
        <p:sp>
          <p:nvSpPr>
            <p:cNvPr id="13" name="Textfeld 12">
              <a:extLst>
                <a:ext uri="{FF2B5EF4-FFF2-40B4-BE49-F238E27FC236}">
                  <a16:creationId xmlns:a16="http://schemas.microsoft.com/office/drawing/2014/main" id="{9D17CBAC-FAD5-4224-B600-302842B96B48}"/>
                </a:ext>
              </a:extLst>
            </p:cNvPr>
            <p:cNvSpPr txBox="1"/>
            <p:nvPr/>
          </p:nvSpPr>
          <p:spPr>
            <a:xfrm>
              <a:off x="5345539" y="3232238"/>
              <a:ext cx="1721616" cy="369332"/>
            </a:xfrm>
            <a:prstGeom prst="rect">
              <a:avLst/>
            </a:prstGeom>
            <a:solidFill>
              <a:schemeClr val="tx2">
                <a:lumMod val="20000"/>
                <a:lumOff val="80000"/>
              </a:schemeClr>
            </a:solidFill>
            <a:ln>
              <a:solidFill>
                <a:schemeClr val="tx1"/>
              </a:solidFill>
            </a:ln>
          </p:spPr>
          <p:txBody>
            <a:bodyPr wrap="square" rtlCol="0">
              <a:spAutoFit/>
            </a:bodyPr>
            <a:lstStyle/>
            <a:p>
              <a:r>
                <a:rPr lang="de-DE" dirty="0"/>
                <a:t>Unverändert</a:t>
              </a:r>
              <a:endParaRPr lang="en-GB" dirty="0"/>
            </a:p>
          </p:txBody>
        </p:sp>
      </p:grpSp>
      <p:sp>
        <p:nvSpPr>
          <p:cNvPr id="29" name="Textfeld 28">
            <a:extLst>
              <a:ext uri="{FF2B5EF4-FFF2-40B4-BE49-F238E27FC236}">
                <a16:creationId xmlns:a16="http://schemas.microsoft.com/office/drawing/2014/main" id="{B86FD24B-C696-4993-9FD9-94279C88B97F}"/>
              </a:ext>
            </a:extLst>
          </p:cNvPr>
          <p:cNvSpPr txBox="1"/>
          <p:nvPr/>
        </p:nvSpPr>
        <p:spPr>
          <a:xfrm>
            <a:off x="3630197" y="6003197"/>
            <a:ext cx="2655208" cy="338554"/>
          </a:xfrm>
          <a:prstGeom prst="rect">
            <a:avLst/>
          </a:prstGeom>
          <a:noFill/>
          <a:ln>
            <a:noFill/>
          </a:ln>
        </p:spPr>
        <p:txBody>
          <a:bodyPr wrap="square" rtlCol="0">
            <a:spAutoFit/>
          </a:bodyPr>
          <a:lstStyle/>
          <a:p>
            <a:pPr algn="ctr"/>
            <a:r>
              <a:rPr lang="de-DE" sz="1600" b="1" dirty="0">
                <a:solidFill>
                  <a:schemeClr val="accent1">
                    <a:lumMod val="75000"/>
                  </a:schemeClr>
                </a:solidFill>
              </a:rPr>
              <a:t>n = 2.978</a:t>
            </a:r>
            <a:endParaRPr lang="en-GB" sz="1600" b="1" dirty="0">
              <a:solidFill>
                <a:schemeClr val="accent1">
                  <a:lumMod val="75000"/>
                </a:schemeClr>
              </a:solidFill>
            </a:endParaRPr>
          </a:p>
        </p:txBody>
      </p:sp>
      <p:sp>
        <p:nvSpPr>
          <p:cNvPr id="31" name="Titel 4">
            <a:extLst>
              <a:ext uri="{FF2B5EF4-FFF2-40B4-BE49-F238E27FC236}">
                <a16:creationId xmlns:a16="http://schemas.microsoft.com/office/drawing/2014/main" id="{790708AB-B141-4E8E-8EA4-F4752E9CA03C}"/>
              </a:ext>
            </a:extLst>
          </p:cNvPr>
          <p:cNvSpPr txBox="1">
            <a:spLocks/>
          </p:cNvSpPr>
          <p:nvPr/>
        </p:nvSpPr>
        <p:spPr>
          <a:xfrm>
            <a:off x="495300" y="530952"/>
            <a:ext cx="6708343" cy="467638"/>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400" b="1" kern="1200">
                <a:solidFill>
                  <a:srgbClr val="045AA6"/>
                </a:solidFill>
                <a:latin typeface="+mj-lt"/>
                <a:ea typeface="+mj-ea"/>
                <a:cs typeface="+mj-cs"/>
              </a:defRPr>
            </a:lvl1pPr>
          </a:lstStyle>
          <a:p>
            <a:r>
              <a:rPr lang="en-GB" dirty="0" err="1"/>
              <a:t>Ergebnisse</a:t>
            </a:r>
            <a:r>
              <a:rPr lang="en-GB" dirty="0"/>
              <a:t> – </a:t>
            </a:r>
            <a:r>
              <a:rPr lang="en-GB" dirty="0" err="1"/>
              <a:t>Veränderung</a:t>
            </a:r>
            <a:r>
              <a:rPr lang="en-GB" dirty="0"/>
              <a:t> des </a:t>
            </a:r>
            <a:r>
              <a:rPr lang="en-GB" dirty="0" err="1"/>
              <a:t>Sporttreibens</a:t>
            </a:r>
            <a:endParaRPr lang="en-GB" dirty="0"/>
          </a:p>
        </p:txBody>
      </p:sp>
    </p:spTree>
    <p:extLst>
      <p:ext uri="{BB962C8B-B14F-4D97-AF65-F5344CB8AC3E}">
        <p14:creationId xmlns:p14="http://schemas.microsoft.com/office/powerpoint/2010/main" val="289668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B36D47-2750-4A6F-A553-4A24BB5CE7E0}"/>
              </a:ext>
            </a:extLst>
          </p:cNvPr>
          <p:cNvSpPr>
            <a:spLocks noGrp="1"/>
          </p:cNvSpPr>
          <p:nvPr>
            <p:ph type="dt" sz="half" idx="10"/>
          </p:nvPr>
        </p:nvSpPr>
        <p:spPr/>
        <p:txBody>
          <a:bodyPr/>
          <a:lstStyle/>
          <a:p>
            <a:r>
              <a:rPr lang="de-DE"/>
              <a:t>21.09.2022</a:t>
            </a:r>
            <a:endParaRPr lang="de-DE" dirty="0"/>
          </a:p>
        </p:txBody>
      </p:sp>
      <p:sp>
        <p:nvSpPr>
          <p:cNvPr id="3" name="Fußzeilenplatzhalter 2">
            <a:extLst>
              <a:ext uri="{FF2B5EF4-FFF2-40B4-BE49-F238E27FC236}">
                <a16:creationId xmlns:a16="http://schemas.microsoft.com/office/drawing/2014/main" id="{53AE457D-5056-4D19-B439-F44E2639B7CB}"/>
              </a:ext>
            </a:extLst>
          </p:cNvPr>
          <p:cNvSpPr>
            <a:spLocks noGrp="1"/>
          </p:cNvSpPr>
          <p:nvPr>
            <p:ph type="ftr" sz="quarter" idx="11"/>
          </p:nvPr>
        </p:nvSpPr>
        <p:spPr/>
        <p:txBody>
          <a:bodyPr/>
          <a:lstStyle/>
          <a:p>
            <a:r>
              <a:rPr lang="de-DE"/>
              <a:t>Körperliche Aktivität während der COVID-19-Pandemie </a:t>
            </a:r>
            <a:endParaRPr lang="de-DE" dirty="0"/>
          </a:p>
        </p:txBody>
      </p:sp>
      <p:sp>
        <p:nvSpPr>
          <p:cNvPr id="4" name="Foliennummernplatzhalter 3">
            <a:extLst>
              <a:ext uri="{FF2B5EF4-FFF2-40B4-BE49-F238E27FC236}">
                <a16:creationId xmlns:a16="http://schemas.microsoft.com/office/drawing/2014/main" id="{383824D3-27EA-448A-B5D4-957B716A0CA2}"/>
              </a:ext>
            </a:extLst>
          </p:cNvPr>
          <p:cNvSpPr>
            <a:spLocks noGrp="1"/>
          </p:cNvSpPr>
          <p:nvPr>
            <p:ph type="sldNum" sz="quarter" idx="12"/>
          </p:nvPr>
        </p:nvSpPr>
        <p:spPr/>
        <p:txBody>
          <a:bodyPr/>
          <a:lstStyle/>
          <a:p>
            <a:fld id="{162A217B-ED1C-D84B-8478-63C77FA79618}" type="slidenum">
              <a:rPr lang="de-DE" smtClean="0"/>
              <a:t>5</a:t>
            </a:fld>
            <a:endParaRPr lang="de-DE" dirty="0"/>
          </a:p>
        </p:txBody>
      </p:sp>
      <p:sp>
        <p:nvSpPr>
          <p:cNvPr id="6" name="Inhaltsplatzhalter 5">
            <a:extLst>
              <a:ext uri="{FF2B5EF4-FFF2-40B4-BE49-F238E27FC236}">
                <a16:creationId xmlns:a16="http://schemas.microsoft.com/office/drawing/2014/main" id="{FBFAB2FB-6AB5-4BA7-B8CC-21334AADF845}"/>
              </a:ext>
            </a:extLst>
          </p:cNvPr>
          <p:cNvSpPr>
            <a:spLocks noGrp="1"/>
          </p:cNvSpPr>
          <p:nvPr>
            <p:ph sz="quarter" idx="13"/>
          </p:nvPr>
        </p:nvSpPr>
        <p:spPr/>
        <p:txBody>
          <a:bodyPr/>
          <a:lstStyle/>
          <a:p>
            <a:pPr marL="0" indent="0">
              <a:buNone/>
            </a:pPr>
            <a:r>
              <a:rPr lang="de-DE" dirty="0"/>
              <a:t>„Haben Sie seit Beginn der Corona-Pandemie, also seit März 2020, den </a:t>
            </a:r>
            <a:r>
              <a:rPr lang="de-DE" b="1" dirty="0"/>
              <a:t>Umfang Ihrer Fuß- oder Fahrradstrecken </a:t>
            </a:r>
            <a:r>
              <a:rPr lang="de-DE" dirty="0"/>
              <a:t>zur Arbeit, zum Einkaufen oder in der Freizeit</a:t>
            </a:r>
            <a:r>
              <a:rPr lang="de-DE" b="1" dirty="0"/>
              <a:t> verändert</a:t>
            </a:r>
            <a:r>
              <a:rPr lang="de-DE" dirty="0"/>
              <a:t>?“</a:t>
            </a:r>
            <a:endParaRPr lang="en-GB" dirty="0"/>
          </a:p>
        </p:txBody>
      </p:sp>
      <p:sp>
        <p:nvSpPr>
          <p:cNvPr id="29" name="Textfeld 28">
            <a:extLst>
              <a:ext uri="{FF2B5EF4-FFF2-40B4-BE49-F238E27FC236}">
                <a16:creationId xmlns:a16="http://schemas.microsoft.com/office/drawing/2014/main" id="{B86FD24B-C696-4993-9FD9-94279C88B97F}"/>
              </a:ext>
            </a:extLst>
          </p:cNvPr>
          <p:cNvSpPr txBox="1"/>
          <p:nvPr/>
        </p:nvSpPr>
        <p:spPr>
          <a:xfrm>
            <a:off x="3625396" y="5953200"/>
            <a:ext cx="2655208" cy="338554"/>
          </a:xfrm>
          <a:prstGeom prst="rect">
            <a:avLst/>
          </a:prstGeom>
          <a:noFill/>
          <a:ln>
            <a:noFill/>
          </a:ln>
        </p:spPr>
        <p:txBody>
          <a:bodyPr wrap="square" rtlCol="0">
            <a:spAutoFit/>
          </a:bodyPr>
          <a:lstStyle/>
          <a:p>
            <a:pPr algn="ctr"/>
            <a:r>
              <a:rPr lang="de-DE" sz="1600" b="1" dirty="0">
                <a:solidFill>
                  <a:schemeClr val="accent1">
                    <a:lumMod val="75000"/>
                  </a:schemeClr>
                </a:solidFill>
              </a:rPr>
              <a:t>n = 2.963</a:t>
            </a:r>
            <a:endParaRPr lang="en-GB" sz="1600" b="1" dirty="0">
              <a:solidFill>
                <a:schemeClr val="accent1">
                  <a:lumMod val="75000"/>
                </a:schemeClr>
              </a:solidFill>
            </a:endParaRPr>
          </a:p>
        </p:txBody>
      </p:sp>
      <p:sp>
        <p:nvSpPr>
          <p:cNvPr id="31" name="Titel 4">
            <a:extLst>
              <a:ext uri="{FF2B5EF4-FFF2-40B4-BE49-F238E27FC236}">
                <a16:creationId xmlns:a16="http://schemas.microsoft.com/office/drawing/2014/main" id="{790708AB-B141-4E8E-8EA4-F4752E9CA03C}"/>
              </a:ext>
            </a:extLst>
          </p:cNvPr>
          <p:cNvSpPr txBox="1">
            <a:spLocks/>
          </p:cNvSpPr>
          <p:nvPr/>
        </p:nvSpPr>
        <p:spPr>
          <a:xfrm>
            <a:off x="495300" y="530952"/>
            <a:ext cx="6708343" cy="467638"/>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400" b="1" kern="1200">
                <a:solidFill>
                  <a:srgbClr val="045AA6"/>
                </a:solidFill>
                <a:latin typeface="+mj-lt"/>
                <a:ea typeface="+mj-ea"/>
                <a:cs typeface="+mj-cs"/>
              </a:defRPr>
            </a:lvl1pPr>
          </a:lstStyle>
          <a:p>
            <a:r>
              <a:rPr lang="en-GB" dirty="0" err="1"/>
              <a:t>Ergebnisse</a:t>
            </a:r>
            <a:r>
              <a:rPr lang="en-GB" dirty="0"/>
              <a:t> – </a:t>
            </a:r>
            <a:r>
              <a:rPr lang="en-GB" dirty="0" err="1"/>
              <a:t>Veränderung</a:t>
            </a:r>
            <a:r>
              <a:rPr lang="en-GB" dirty="0"/>
              <a:t> der </a:t>
            </a:r>
            <a:r>
              <a:rPr lang="en-GB" dirty="0" err="1"/>
              <a:t>aktiven</a:t>
            </a:r>
            <a:r>
              <a:rPr lang="en-GB" dirty="0"/>
              <a:t> </a:t>
            </a:r>
            <a:r>
              <a:rPr lang="en-GB" dirty="0" err="1"/>
              <a:t>Wegstrecken</a:t>
            </a:r>
            <a:endParaRPr lang="en-GB" dirty="0"/>
          </a:p>
        </p:txBody>
      </p:sp>
      <p:grpSp>
        <p:nvGrpSpPr>
          <p:cNvPr id="15" name="Gruppieren 14">
            <a:extLst>
              <a:ext uri="{FF2B5EF4-FFF2-40B4-BE49-F238E27FC236}">
                <a16:creationId xmlns:a16="http://schemas.microsoft.com/office/drawing/2014/main" id="{6E109618-16B0-4868-95E2-BB45E9DBAACE}"/>
              </a:ext>
            </a:extLst>
          </p:cNvPr>
          <p:cNvGrpSpPr/>
          <p:nvPr/>
        </p:nvGrpSpPr>
        <p:grpSpPr>
          <a:xfrm>
            <a:off x="2751760" y="2399280"/>
            <a:ext cx="5229510" cy="3492000"/>
            <a:chOff x="350782" y="2840581"/>
            <a:chExt cx="4494112" cy="3060000"/>
          </a:xfrm>
        </p:grpSpPr>
        <p:graphicFrame>
          <p:nvGraphicFramePr>
            <p:cNvPr id="16" name="Diagramm 15">
              <a:extLst>
                <a:ext uri="{FF2B5EF4-FFF2-40B4-BE49-F238E27FC236}">
                  <a16:creationId xmlns:a16="http://schemas.microsoft.com/office/drawing/2014/main" id="{C286AEBB-0BCE-4001-9F8F-4C74BF43B92E}"/>
                </a:ext>
              </a:extLst>
            </p:cNvPr>
            <p:cNvGraphicFramePr>
              <a:graphicFrameLocks/>
            </p:cNvGraphicFramePr>
            <p:nvPr>
              <p:extLst>
                <p:ext uri="{D42A27DB-BD31-4B8C-83A1-F6EECF244321}">
                  <p14:modId xmlns:p14="http://schemas.microsoft.com/office/powerpoint/2010/main" val="1070797182"/>
                </p:ext>
              </p:extLst>
            </p:nvPr>
          </p:nvGraphicFramePr>
          <p:xfrm>
            <a:off x="350782" y="2840581"/>
            <a:ext cx="3960000" cy="306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feld 16">
              <a:extLst>
                <a:ext uri="{FF2B5EF4-FFF2-40B4-BE49-F238E27FC236}">
                  <a16:creationId xmlns:a16="http://schemas.microsoft.com/office/drawing/2014/main" id="{08E6B59C-B1CB-4767-B9A4-2E94786B5AA9}"/>
                </a:ext>
              </a:extLst>
            </p:cNvPr>
            <p:cNvSpPr txBox="1"/>
            <p:nvPr/>
          </p:nvSpPr>
          <p:spPr>
            <a:xfrm>
              <a:off x="350782" y="3082875"/>
              <a:ext cx="1433770" cy="377327"/>
            </a:xfrm>
            <a:prstGeom prst="rect">
              <a:avLst/>
            </a:prstGeom>
            <a:solidFill>
              <a:schemeClr val="tx2">
                <a:lumMod val="20000"/>
                <a:lumOff val="80000"/>
              </a:schemeClr>
            </a:solidFill>
            <a:ln>
              <a:solidFill>
                <a:schemeClr val="tx1"/>
              </a:solidFill>
            </a:ln>
          </p:spPr>
          <p:txBody>
            <a:bodyPr wrap="square" rtlCol="0">
              <a:spAutoFit/>
            </a:bodyPr>
            <a:lstStyle/>
            <a:p>
              <a:r>
                <a:rPr lang="de-DE" dirty="0"/>
                <a:t>Unverändert</a:t>
              </a:r>
              <a:endParaRPr lang="en-GB" dirty="0"/>
            </a:p>
          </p:txBody>
        </p:sp>
        <p:sp>
          <p:nvSpPr>
            <p:cNvPr id="18" name="Textfeld 17">
              <a:extLst>
                <a:ext uri="{FF2B5EF4-FFF2-40B4-BE49-F238E27FC236}">
                  <a16:creationId xmlns:a16="http://schemas.microsoft.com/office/drawing/2014/main" id="{FBBE687D-B403-4731-9006-B7FE5CA6F919}"/>
                </a:ext>
              </a:extLst>
            </p:cNvPr>
            <p:cNvSpPr txBox="1"/>
            <p:nvPr/>
          </p:nvSpPr>
          <p:spPr>
            <a:xfrm>
              <a:off x="3008970" y="5244395"/>
              <a:ext cx="1233196" cy="378428"/>
            </a:xfrm>
            <a:prstGeom prst="rect">
              <a:avLst/>
            </a:prstGeom>
            <a:solidFill>
              <a:schemeClr val="accent3">
                <a:lumMod val="20000"/>
                <a:lumOff val="80000"/>
              </a:schemeClr>
            </a:solidFill>
            <a:ln>
              <a:solidFill>
                <a:schemeClr val="tx1"/>
              </a:solidFill>
            </a:ln>
          </p:spPr>
          <p:txBody>
            <a:bodyPr wrap="square" rtlCol="0">
              <a:spAutoFit/>
            </a:bodyPr>
            <a:lstStyle/>
            <a:p>
              <a:r>
                <a:rPr lang="de-DE" dirty="0"/>
                <a:t>Gesteigert</a:t>
              </a:r>
              <a:endParaRPr lang="en-GB" dirty="0"/>
            </a:p>
          </p:txBody>
        </p:sp>
        <p:sp>
          <p:nvSpPr>
            <p:cNvPr id="19" name="Textfeld 18">
              <a:extLst>
                <a:ext uri="{FF2B5EF4-FFF2-40B4-BE49-F238E27FC236}">
                  <a16:creationId xmlns:a16="http://schemas.microsoft.com/office/drawing/2014/main" id="{D89C00AD-5B7D-4E62-B55F-37FE93C00E37}"/>
                </a:ext>
              </a:extLst>
            </p:cNvPr>
            <p:cNvSpPr txBox="1"/>
            <p:nvPr/>
          </p:nvSpPr>
          <p:spPr>
            <a:xfrm>
              <a:off x="3383384" y="3649649"/>
              <a:ext cx="1096802" cy="369332"/>
            </a:xfrm>
            <a:prstGeom prst="rect">
              <a:avLst/>
            </a:prstGeom>
            <a:solidFill>
              <a:schemeClr val="accent6">
                <a:lumMod val="20000"/>
                <a:lumOff val="80000"/>
              </a:schemeClr>
            </a:solidFill>
            <a:ln>
              <a:solidFill>
                <a:schemeClr val="tx1"/>
              </a:solidFill>
            </a:ln>
          </p:spPr>
          <p:txBody>
            <a:bodyPr wrap="square" rtlCol="0">
              <a:spAutoFit/>
            </a:bodyPr>
            <a:lstStyle/>
            <a:p>
              <a:r>
                <a:rPr lang="de-DE" dirty="0"/>
                <a:t>Reduziert</a:t>
              </a:r>
              <a:endParaRPr lang="en-GB" dirty="0"/>
            </a:p>
          </p:txBody>
        </p:sp>
        <p:sp>
          <p:nvSpPr>
            <p:cNvPr id="20" name="Textfeld 19">
              <a:extLst>
                <a:ext uri="{FF2B5EF4-FFF2-40B4-BE49-F238E27FC236}">
                  <a16:creationId xmlns:a16="http://schemas.microsoft.com/office/drawing/2014/main" id="{21C88EB1-E388-416A-9227-D18DDB1276F3}"/>
                </a:ext>
              </a:extLst>
            </p:cNvPr>
            <p:cNvSpPr txBox="1"/>
            <p:nvPr/>
          </p:nvSpPr>
          <p:spPr>
            <a:xfrm>
              <a:off x="2563866" y="2882346"/>
              <a:ext cx="2281028" cy="296671"/>
            </a:xfrm>
            <a:prstGeom prst="rect">
              <a:avLst/>
            </a:prstGeom>
            <a:solidFill>
              <a:schemeClr val="accent5">
                <a:lumMod val="60000"/>
                <a:lumOff val="40000"/>
              </a:schemeClr>
            </a:solidFill>
            <a:ln>
              <a:solidFill>
                <a:schemeClr val="tx1"/>
              </a:solidFill>
            </a:ln>
          </p:spPr>
          <p:txBody>
            <a:bodyPr wrap="square" rtlCol="0">
              <a:spAutoFit/>
            </a:bodyPr>
            <a:lstStyle/>
            <a:p>
              <a:r>
                <a:rPr lang="de-DE" sz="1600" dirty="0"/>
                <a:t>Generell keine aktiven Wege</a:t>
              </a:r>
              <a:endParaRPr lang="en-GB" sz="1600" dirty="0"/>
            </a:p>
          </p:txBody>
        </p:sp>
      </p:grpSp>
    </p:spTree>
    <p:extLst>
      <p:ext uri="{BB962C8B-B14F-4D97-AF65-F5344CB8AC3E}">
        <p14:creationId xmlns:p14="http://schemas.microsoft.com/office/powerpoint/2010/main" val="60745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2ACA3D7-2FB4-4C0A-8A02-7304B73DD7B8}"/>
              </a:ext>
            </a:extLst>
          </p:cNvPr>
          <p:cNvSpPr>
            <a:spLocks noGrp="1"/>
          </p:cNvSpPr>
          <p:nvPr>
            <p:ph type="dt" sz="half" idx="10"/>
          </p:nvPr>
        </p:nvSpPr>
        <p:spPr/>
        <p:txBody>
          <a:bodyPr/>
          <a:lstStyle/>
          <a:p>
            <a:r>
              <a:rPr lang="de-DE"/>
              <a:t>21.09.2022</a:t>
            </a:r>
            <a:endParaRPr lang="de-DE" dirty="0"/>
          </a:p>
        </p:txBody>
      </p:sp>
      <p:sp>
        <p:nvSpPr>
          <p:cNvPr id="3" name="Fußzeilenplatzhalter 2">
            <a:extLst>
              <a:ext uri="{FF2B5EF4-FFF2-40B4-BE49-F238E27FC236}">
                <a16:creationId xmlns:a16="http://schemas.microsoft.com/office/drawing/2014/main" id="{C53A5306-4009-490D-BB88-96A3DC8C1A33}"/>
              </a:ext>
            </a:extLst>
          </p:cNvPr>
          <p:cNvSpPr>
            <a:spLocks noGrp="1"/>
          </p:cNvSpPr>
          <p:nvPr>
            <p:ph type="ftr" sz="quarter" idx="11"/>
          </p:nvPr>
        </p:nvSpPr>
        <p:spPr/>
        <p:txBody>
          <a:bodyPr/>
          <a:lstStyle/>
          <a:p>
            <a:r>
              <a:rPr lang="de-DE"/>
              <a:t>Körperliche Aktivität während der COVID-19-Pandemie </a:t>
            </a:r>
            <a:endParaRPr lang="de-DE" dirty="0"/>
          </a:p>
        </p:txBody>
      </p:sp>
      <p:sp>
        <p:nvSpPr>
          <p:cNvPr id="4" name="Foliennummernplatzhalter 3">
            <a:extLst>
              <a:ext uri="{FF2B5EF4-FFF2-40B4-BE49-F238E27FC236}">
                <a16:creationId xmlns:a16="http://schemas.microsoft.com/office/drawing/2014/main" id="{CCEADFD2-3763-4153-8C7A-8E4AF2437CFE}"/>
              </a:ext>
            </a:extLst>
          </p:cNvPr>
          <p:cNvSpPr>
            <a:spLocks noGrp="1"/>
          </p:cNvSpPr>
          <p:nvPr>
            <p:ph type="sldNum" sz="quarter" idx="12"/>
          </p:nvPr>
        </p:nvSpPr>
        <p:spPr/>
        <p:txBody>
          <a:bodyPr/>
          <a:lstStyle/>
          <a:p>
            <a:fld id="{162A217B-ED1C-D84B-8478-63C77FA79618}" type="slidenum">
              <a:rPr lang="de-DE" smtClean="0"/>
              <a:t>6</a:t>
            </a:fld>
            <a:endParaRPr lang="de-DE" dirty="0"/>
          </a:p>
        </p:txBody>
      </p:sp>
      <p:sp>
        <p:nvSpPr>
          <p:cNvPr id="5" name="Titel 4">
            <a:extLst>
              <a:ext uri="{FF2B5EF4-FFF2-40B4-BE49-F238E27FC236}">
                <a16:creationId xmlns:a16="http://schemas.microsoft.com/office/drawing/2014/main" id="{2E9136CD-79E5-463F-ABB6-3C1153A9D172}"/>
              </a:ext>
            </a:extLst>
          </p:cNvPr>
          <p:cNvSpPr>
            <a:spLocks noGrp="1"/>
          </p:cNvSpPr>
          <p:nvPr>
            <p:ph type="title"/>
          </p:nvPr>
        </p:nvSpPr>
        <p:spPr/>
        <p:txBody>
          <a:bodyPr/>
          <a:lstStyle/>
          <a:p>
            <a:r>
              <a:rPr lang="de-DE" dirty="0"/>
              <a:t>Ergebnisse der multivariate Analyse</a:t>
            </a:r>
            <a:br>
              <a:rPr lang="de-DE" dirty="0"/>
            </a:br>
            <a:endParaRPr lang="en-GB" sz="1800" dirty="0"/>
          </a:p>
        </p:txBody>
      </p:sp>
      <p:sp>
        <p:nvSpPr>
          <p:cNvPr id="6" name="Inhaltsplatzhalter 5">
            <a:extLst>
              <a:ext uri="{FF2B5EF4-FFF2-40B4-BE49-F238E27FC236}">
                <a16:creationId xmlns:a16="http://schemas.microsoft.com/office/drawing/2014/main" id="{EA24D700-D374-4F02-968D-DB0EAD0A0651}"/>
              </a:ext>
            </a:extLst>
          </p:cNvPr>
          <p:cNvSpPr>
            <a:spLocks noGrp="1"/>
          </p:cNvSpPr>
          <p:nvPr>
            <p:ph sz="quarter" idx="13"/>
          </p:nvPr>
        </p:nvSpPr>
        <p:spPr/>
        <p:txBody>
          <a:bodyPr>
            <a:normAutofit/>
          </a:bodyPr>
          <a:lstStyle/>
          <a:p>
            <a:pPr marL="0" lvl="1" indent="0">
              <a:buNone/>
            </a:pPr>
            <a:r>
              <a:rPr lang="de-DE" sz="1900" b="1" dirty="0" err="1">
                <a:solidFill>
                  <a:schemeClr val="accent1">
                    <a:lumMod val="75000"/>
                  </a:schemeClr>
                </a:solidFill>
              </a:rPr>
              <a:t>Multinomiale</a:t>
            </a:r>
            <a:r>
              <a:rPr lang="de-DE" sz="1900" b="1" dirty="0">
                <a:solidFill>
                  <a:schemeClr val="accent1">
                    <a:lumMod val="75000"/>
                  </a:schemeClr>
                </a:solidFill>
              </a:rPr>
              <a:t> logistische Regressionen </a:t>
            </a:r>
            <a:r>
              <a:rPr lang="de-DE" sz="1900" dirty="0">
                <a:solidFill>
                  <a:schemeClr val="accent1">
                    <a:lumMod val="75000"/>
                  </a:schemeClr>
                </a:solidFill>
              </a:rPr>
              <a:t>zur Veränderung des Sporttreibens und der aktiven Wegstrecken (Kategorien: Unverändert (</a:t>
            </a:r>
            <a:r>
              <a:rPr lang="de-DE" sz="1900" dirty="0" err="1">
                <a:solidFill>
                  <a:schemeClr val="accent1">
                    <a:lumMod val="75000"/>
                  </a:schemeClr>
                </a:solidFill>
              </a:rPr>
              <a:t>Ref</a:t>
            </a:r>
            <a:r>
              <a:rPr lang="de-DE" sz="1900" dirty="0">
                <a:solidFill>
                  <a:schemeClr val="accent1">
                    <a:lumMod val="75000"/>
                  </a:schemeClr>
                </a:solidFill>
              </a:rPr>
              <a:t>.), Reduktion, Steigerung)</a:t>
            </a:r>
          </a:p>
          <a:p>
            <a:pPr marL="0" lvl="1" indent="0">
              <a:buNone/>
            </a:pPr>
            <a:r>
              <a:rPr lang="de-DE" dirty="0"/>
              <a:t>unter gleichzeitiger Berücksichtigung von Geschlecht, Alters- und Bildungsgruppen</a:t>
            </a:r>
          </a:p>
          <a:p>
            <a:pPr marL="0" lvl="1" indent="0">
              <a:buNone/>
            </a:pPr>
            <a:endParaRPr lang="de-DE" dirty="0"/>
          </a:p>
        </p:txBody>
      </p:sp>
      <p:sp>
        <p:nvSpPr>
          <p:cNvPr id="7" name="Rechteck: abgerundete Ecken 6">
            <a:extLst>
              <a:ext uri="{FF2B5EF4-FFF2-40B4-BE49-F238E27FC236}">
                <a16:creationId xmlns:a16="http://schemas.microsoft.com/office/drawing/2014/main" id="{0DAA6DCD-F885-409E-8C75-A11E2660F6BD}"/>
              </a:ext>
            </a:extLst>
          </p:cNvPr>
          <p:cNvSpPr/>
          <p:nvPr/>
        </p:nvSpPr>
        <p:spPr>
          <a:xfrm>
            <a:off x="884804" y="2641046"/>
            <a:ext cx="8048530" cy="1080000"/>
          </a:xfrm>
          <a:prstGeom prst="roundRect">
            <a:avLst/>
          </a:prstGeom>
          <a:gradFill>
            <a:gsLst>
              <a:gs pos="60200">
                <a:srgbClr val="76A7EB"/>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lvl="1"/>
            <a:r>
              <a:rPr lang="de-DE" b="1" dirty="0">
                <a:solidFill>
                  <a:schemeClr val="accent1">
                    <a:lumMod val="50000"/>
                  </a:schemeClr>
                </a:solidFill>
              </a:rPr>
              <a:t>Geschlecht</a:t>
            </a:r>
          </a:p>
          <a:p>
            <a:pPr lvl="2"/>
            <a:r>
              <a:rPr lang="de-DE" b="1" dirty="0"/>
              <a:t>Frauen </a:t>
            </a:r>
            <a:r>
              <a:rPr lang="de-DE" dirty="0"/>
              <a:t>im Vergleich zu Männern </a:t>
            </a:r>
            <a:r>
              <a:rPr lang="de-DE" b="1" dirty="0"/>
              <a:t>steigerten das Sporttreiben häufiger.</a:t>
            </a:r>
            <a:endParaRPr lang="de-DE" dirty="0"/>
          </a:p>
        </p:txBody>
      </p:sp>
      <p:sp>
        <p:nvSpPr>
          <p:cNvPr id="8" name="Rechteck: abgerundete Ecken 7">
            <a:extLst>
              <a:ext uri="{FF2B5EF4-FFF2-40B4-BE49-F238E27FC236}">
                <a16:creationId xmlns:a16="http://schemas.microsoft.com/office/drawing/2014/main" id="{8B38CEAF-FD4D-4BE3-B798-9DC78F861FEC}"/>
              </a:ext>
            </a:extLst>
          </p:cNvPr>
          <p:cNvSpPr/>
          <p:nvPr/>
        </p:nvSpPr>
        <p:spPr>
          <a:xfrm>
            <a:off x="884804" y="3830297"/>
            <a:ext cx="8048530" cy="1080000"/>
          </a:xfrm>
          <a:prstGeom prst="roundRect">
            <a:avLst/>
          </a:prstGeom>
          <a:gradFill>
            <a:gsLst>
              <a:gs pos="60200">
                <a:srgbClr val="76A7EB"/>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lvl="1"/>
            <a:r>
              <a:rPr lang="de-DE" b="1" dirty="0">
                <a:solidFill>
                  <a:schemeClr val="accent1">
                    <a:lumMod val="50000"/>
                  </a:schemeClr>
                </a:solidFill>
              </a:rPr>
              <a:t>Alter</a:t>
            </a:r>
          </a:p>
          <a:p>
            <a:pPr lvl="2"/>
            <a:r>
              <a:rPr lang="de-DE" dirty="0"/>
              <a:t>18- bis 29-Jährigen </a:t>
            </a:r>
            <a:r>
              <a:rPr lang="de-DE" b="1" dirty="0"/>
              <a:t>veränderten den Umfang des Sporttreibens </a:t>
            </a:r>
            <a:r>
              <a:rPr lang="de-DE" dirty="0"/>
              <a:t>und ihrer </a:t>
            </a:r>
            <a:r>
              <a:rPr lang="de-DE" b="1" dirty="0"/>
              <a:t>aktiv zurückgelegten Wegstrecken häufiger </a:t>
            </a:r>
            <a:r>
              <a:rPr lang="de-DE" dirty="0"/>
              <a:t>als ältere Personen.</a:t>
            </a:r>
          </a:p>
        </p:txBody>
      </p:sp>
      <p:sp>
        <p:nvSpPr>
          <p:cNvPr id="9" name="Rechteck: abgerundete Ecken 8">
            <a:extLst>
              <a:ext uri="{FF2B5EF4-FFF2-40B4-BE49-F238E27FC236}">
                <a16:creationId xmlns:a16="http://schemas.microsoft.com/office/drawing/2014/main" id="{CD9CD119-214A-4DC3-A903-75BFA3EB4F51}"/>
              </a:ext>
            </a:extLst>
          </p:cNvPr>
          <p:cNvSpPr/>
          <p:nvPr/>
        </p:nvSpPr>
        <p:spPr>
          <a:xfrm>
            <a:off x="884804" y="5014999"/>
            <a:ext cx="8048530" cy="1080000"/>
          </a:xfrm>
          <a:prstGeom prst="roundRect">
            <a:avLst/>
          </a:prstGeom>
          <a:gradFill>
            <a:gsLst>
              <a:gs pos="60200">
                <a:srgbClr val="76A7EB"/>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lvl="1"/>
            <a:r>
              <a:rPr lang="de-DE" b="1" dirty="0">
                <a:solidFill>
                  <a:schemeClr val="accent1">
                    <a:lumMod val="50000"/>
                  </a:schemeClr>
                </a:solidFill>
              </a:rPr>
              <a:t>Bildung</a:t>
            </a:r>
          </a:p>
          <a:p>
            <a:pPr lvl="2"/>
            <a:r>
              <a:rPr lang="de-DE" dirty="0"/>
              <a:t>Zwischen den Bildungsgruppen zeigten sich keine Unterschiede.</a:t>
            </a:r>
            <a:endParaRPr lang="en-GB" dirty="0"/>
          </a:p>
        </p:txBody>
      </p:sp>
    </p:spTree>
    <p:extLst>
      <p:ext uri="{BB962C8B-B14F-4D97-AF65-F5344CB8AC3E}">
        <p14:creationId xmlns:p14="http://schemas.microsoft.com/office/powerpoint/2010/main" val="242763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abgerundete Ecken 10">
            <a:extLst>
              <a:ext uri="{FF2B5EF4-FFF2-40B4-BE49-F238E27FC236}">
                <a16:creationId xmlns:a16="http://schemas.microsoft.com/office/drawing/2014/main" id="{AA12DE73-86BD-4E62-BB79-53FD1E5272C8}"/>
              </a:ext>
            </a:extLst>
          </p:cNvPr>
          <p:cNvSpPr/>
          <p:nvPr/>
        </p:nvSpPr>
        <p:spPr>
          <a:xfrm>
            <a:off x="611894" y="1246862"/>
            <a:ext cx="8048530" cy="1222218"/>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de-DE" sz="2200" dirty="0"/>
              <a:t>1,5 Jahre nach Beginn der Pandemie </a:t>
            </a:r>
            <a:r>
              <a:rPr lang="de-DE" sz="2200" b="1" dirty="0"/>
              <a:t>hat ein erheblicher Anteil der Bevölkerung </a:t>
            </a:r>
            <a:r>
              <a:rPr lang="de-DE" sz="2200" b="1" u="sng" dirty="0"/>
              <a:t>nicht</a:t>
            </a:r>
            <a:r>
              <a:rPr lang="de-DE" sz="2200" b="1" dirty="0"/>
              <a:t> zurück zu dem gewohnten Umfang des Sporttreibens gefunden</a:t>
            </a:r>
            <a:r>
              <a:rPr lang="de-DE" sz="2200" dirty="0"/>
              <a:t>.</a:t>
            </a:r>
          </a:p>
        </p:txBody>
      </p:sp>
      <p:pic>
        <p:nvPicPr>
          <p:cNvPr id="10" name="Grafik 9">
            <a:extLst>
              <a:ext uri="{FF2B5EF4-FFF2-40B4-BE49-F238E27FC236}">
                <a16:creationId xmlns:a16="http://schemas.microsoft.com/office/drawing/2014/main" id="{012F5102-9161-438B-B260-F813A893EEF1}"/>
              </a:ext>
            </a:extLst>
          </p:cNvPr>
          <p:cNvPicPr>
            <a:picLocks noChangeAspect="1"/>
          </p:cNvPicPr>
          <p:nvPr/>
        </p:nvPicPr>
        <p:blipFill>
          <a:blip r:embed="rId3"/>
          <a:stretch>
            <a:fillRect/>
          </a:stretch>
        </p:blipFill>
        <p:spPr>
          <a:xfrm>
            <a:off x="8158357" y="1986521"/>
            <a:ext cx="1135749" cy="1135749"/>
          </a:xfrm>
          <a:prstGeom prst="rect">
            <a:avLst/>
          </a:prstGeom>
        </p:spPr>
      </p:pic>
      <p:sp>
        <p:nvSpPr>
          <p:cNvPr id="2" name="Datumsplatzhalter 1">
            <a:extLst>
              <a:ext uri="{FF2B5EF4-FFF2-40B4-BE49-F238E27FC236}">
                <a16:creationId xmlns:a16="http://schemas.microsoft.com/office/drawing/2014/main" id="{72900213-749A-4F9C-8B0A-FAC5EAFB62B5}"/>
              </a:ext>
            </a:extLst>
          </p:cNvPr>
          <p:cNvSpPr>
            <a:spLocks noGrp="1"/>
          </p:cNvSpPr>
          <p:nvPr>
            <p:ph type="dt" sz="half" idx="10"/>
          </p:nvPr>
        </p:nvSpPr>
        <p:spPr/>
        <p:txBody>
          <a:bodyPr/>
          <a:lstStyle/>
          <a:p>
            <a:r>
              <a:rPr lang="de-DE"/>
              <a:t>21.09.2022</a:t>
            </a:r>
            <a:endParaRPr lang="de-DE" dirty="0"/>
          </a:p>
        </p:txBody>
      </p:sp>
      <p:sp>
        <p:nvSpPr>
          <p:cNvPr id="3" name="Fußzeilenplatzhalter 2">
            <a:extLst>
              <a:ext uri="{FF2B5EF4-FFF2-40B4-BE49-F238E27FC236}">
                <a16:creationId xmlns:a16="http://schemas.microsoft.com/office/drawing/2014/main" id="{EF8C5732-5BD6-4948-B10D-EE26A1570AE9}"/>
              </a:ext>
            </a:extLst>
          </p:cNvPr>
          <p:cNvSpPr>
            <a:spLocks noGrp="1"/>
          </p:cNvSpPr>
          <p:nvPr>
            <p:ph type="ftr" sz="quarter" idx="11"/>
          </p:nvPr>
        </p:nvSpPr>
        <p:spPr/>
        <p:txBody>
          <a:bodyPr/>
          <a:lstStyle/>
          <a:p>
            <a:r>
              <a:rPr lang="de-DE"/>
              <a:t>Körperliche Aktivität während der COVID-19-Pandemie </a:t>
            </a:r>
            <a:endParaRPr lang="de-DE" dirty="0"/>
          </a:p>
        </p:txBody>
      </p:sp>
      <p:sp>
        <p:nvSpPr>
          <p:cNvPr id="4" name="Foliennummernplatzhalter 3">
            <a:extLst>
              <a:ext uri="{FF2B5EF4-FFF2-40B4-BE49-F238E27FC236}">
                <a16:creationId xmlns:a16="http://schemas.microsoft.com/office/drawing/2014/main" id="{F2BC3B40-83EB-4187-9579-AF45833DF2DE}"/>
              </a:ext>
            </a:extLst>
          </p:cNvPr>
          <p:cNvSpPr>
            <a:spLocks noGrp="1"/>
          </p:cNvSpPr>
          <p:nvPr>
            <p:ph type="sldNum" sz="quarter" idx="12"/>
          </p:nvPr>
        </p:nvSpPr>
        <p:spPr/>
        <p:txBody>
          <a:bodyPr/>
          <a:lstStyle/>
          <a:p>
            <a:fld id="{162A217B-ED1C-D84B-8478-63C77FA79618}" type="slidenum">
              <a:rPr lang="de-DE" smtClean="0"/>
              <a:t>7</a:t>
            </a:fld>
            <a:endParaRPr lang="de-DE" dirty="0"/>
          </a:p>
        </p:txBody>
      </p:sp>
      <p:sp>
        <p:nvSpPr>
          <p:cNvPr id="5" name="Titel 4">
            <a:extLst>
              <a:ext uri="{FF2B5EF4-FFF2-40B4-BE49-F238E27FC236}">
                <a16:creationId xmlns:a16="http://schemas.microsoft.com/office/drawing/2014/main" id="{31259775-3804-425D-958E-091057B7253F}"/>
              </a:ext>
            </a:extLst>
          </p:cNvPr>
          <p:cNvSpPr>
            <a:spLocks noGrp="1"/>
          </p:cNvSpPr>
          <p:nvPr>
            <p:ph type="title"/>
          </p:nvPr>
        </p:nvSpPr>
        <p:spPr/>
        <p:txBody>
          <a:bodyPr/>
          <a:lstStyle/>
          <a:p>
            <a:r>
              <a:rPr lang="de-DE" dirty="0"/>
              <a:t>Fazit</a:t>
            </a:r>
          </a:p>
        </p:txBody>
      </p:sp>
      <p:sp>
        <p:nvSpPr>
          <p:cNvPr id="12" name="Rechteck: abgerundete Ecken 11">
            <a:extLst>
              <a:ext uri="{FF2B5EF4-FFF2-40B4-BE49-F238E27FC236}">
                <a16:creationId xmlns:a16="http://schemas.microsoft.com/office/drawing/2014/main" id="{E678A056-E1E4-434B-B6CC-0B20B8B666C1}"/>
              </a:ext>
            </a:extLst>
          </p:cNvPr>
          <p:cNvSpPr/>
          <p:nvPr/>
        </p:nvSpPr>
        <p:spPr>
          <a:xfrm>
            <a:off x="611894" y="3354830"/>
            <a:ext cx="8121499" cy="1914875"/>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de-DE" sz="2200" dirty="0"/>
              <a:t>Das alleinige Zurücknehmen von Maßnahmen scheint nicht ausreichend zu sein.</a:t>
            </a:r>
          </a:p>
          <a:p>
            <a:r>
              <a:rPr lang="de-DE" sz="2200" dirty="0"/>
              <a:t>Wahrscheinlich benötigen Teile der Bevölkerung vermehrt Unterstützung für das Wiederaufnehmen des Sporttreibens.</a:t>
            </a:r>
          </a:p>
        </p:txBody>
      </p:sp>
      <p:pic>
        <p:nvPicPr>
          <p:cNvPr id="8" name="Grafik 7">
            <a:extLst>
              <a:ext uri="{FF2B5EF4-FFF2-40B4-BE49-F238E27FC236}">
                <a16:creationId xmlns:a16="http://schemas.microsoft.com/office/drawing/2014/main" id="{63DF3528-CA4E-49E7-9CC3-D2BE2EF631C2}"/>
              </a:ext>
            </a:extLst>
          </p:cNvPr>
          <p:cNvPicPr>
            <a:picLocks noChangeAspect="1"/>
          </p:cNvPicPr>
          <p:nvPr/>
        </p:nvPicPr>
        <p:blipFill>
          <a:blip r:embed="rId4"/>
          <a:stretch>
            <a:fillRect/>
          </a:stretch>
        </p:blipFill>
        <p:spPr>
          <a:xfrm>
            <a:off x="7970986" y="4514460"/>
            <a:ext cx="1510489" cy="1510489"/>
          </a:xfrm>
          <a:prstGeom prst="rect">
            <a:avLst/>
          </a:prstGeom>
        </p:spPr>
      </p:pic>
    </p:spTree>
    <p:extLst>
      <p:ext uri="{BB962C8B-B14F-4D97-AF65-F5344CB8AC3E}">
        <p14:creationId xmlns:p14="http://schemas.microsoft.com/office/powerpoint/2010/main" val="2165832504"/>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465</Words>
  <Application>Microsoft Office PowerPoint</Application>
  <PresentationFormat>A4-Papier (210 x 297 mm)</PresentationFormat>
  <Paragraphs>81</Paragraphs>
  <Slides>7</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ＭＳ 明朝</vt:lpstr>
      <vt:lpstr>Wingdings</vt:lpstr>
      <vt:lpstr>Office-Design</vt:lpstr>
      <vt:lpstr>    </vt:lpstr>
      <vt:lpstr>Hintergrund und Fragestellungen</vt:lpstr>
      <vt:lpstr>Methodik  „Gesundheit in Deutschland aktuell 2021“ (GEDA 2021)</vt:lpstr>
      <vt:lpstr>PowerPoint-Präsentation</vt:lpstr>
      <vt:lpstr>PowerPoint-Präsentation</vt:lpstr>
      <vt:lpstr>Ergebnisse der multivariate Analyse </vt:lpstr>
      <vt:lpstr>Fazit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Manz, Kristin</cp:lastModifiedBy>
  <cp:revision>852</cp:revision>
  <cp:lastPrinted>2020-09-28T08:48:35Z</cp:lastPrinted>
  <dcterms:created xsi:type="dcterms:W3CDTF">2015-11-02T12:29:13Z</dcterms:created>
  <dcterms:modified xsi:type="dcterms:W3CDTF">2022-09-28T09:22:11Z</dcterms:modified>
</cp:coreProperties>
</file>