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96" r:id="rId3"/>
    <p:sldId id="307" r:id="rId4"/>
    <p:sldId id="298" r:id="rId5"/>
    <p:sldId id="25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47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9" autoAdjust="0"/>
    <p:restoredTop sz="96296" autoAdjust="0"/>
  </p:normalViewPr>
  <p:slideViewPr>
    <p:cSldViewPr snapToGrid="0">
      <p:cViewPr varScale="1">
        <p:scale>
          <a:sx n="112" d="100"/>
          <a:sy n="112" d="100"/>
        </p:scale>
        <p:origin x="960" y="102"/>
      </p:cViewPr>
      <p:guideLst>
        <p:guide orient="horz" pos="1207"/>
        <p:guide pos="4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FF886-B5B9-4FB6-9DED-CA36CEBFA13A}" type="datetimeFigureOut">
              <a:rPr lang="de-DE" smtClean="0"/>
              <a:t>12.10.2022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F1B7-7312-4C12-9FDB-B436F86FECF1}" type="slidenum">
              <a:rPr lang="de-DE" smtClean="0"/>
              <a:t>‹Nr.›</a:t>
            </a:fld>
            <a:endParaRPr lang="de-DE"/>
          </a:p>
        </p:txBody>
      </p:sp>
    </p:spTree>
    <p:extLst>
      <p:ext uri="{BB962C8B-B14F-4D97-AF65-F5344CB8AC3E}">
        <p14:creationId xmlns:p14="http://schemas.microsoft.com/office/powerpoint/2010/main" val="36471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Belegung: 847 (vor 2 Wochen am 28.09.), seither verdoppelt</a:t>
            </a: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Neuaufnahmen 7-Tage-Fenster: +777 (am 28.09)</a:t>
            </a:r>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B3B74-E7C2-B34F-8624-8515ACB00503}"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18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2</a:t>
            </a:fld>
            <a:endParaRPr lang="de-DE"/>
          </a:p>
        </p:txBody>
      </p:sp>
    </p:spTree>
    <p:extLst>
      <p:ext uri="{BB962C8B-B14F-4D97-AF65-F5344CB8AC3E}">
        <p14:creationId xmlns:p14="http://schemas.microsoft.com/office/powerpoint/2010/main" val="343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Verteilt auf die Behandlungsschweregrade der Covid-19-Fälle auf </a:t>
            </a:r>
            <a:r>
              <a:rPr lang="de-DE" dirty="0" err="1"/>
              <a:t>Intensivstaion</a:t>
            </a:r>
            <a:r>
              <a:rPr lang="de-DE" dirty="0"/>
              <a:t>, ist bei allen Gruppen ein Zuwachs zu verzeichnen. Dies sehen Sie in der linken Grafik.</a:t>
            </a:r>
          </a:p>
          <a:p>
            <a:r>
              <a:rPr lang="de-DE" dirty="0"/>
              <a:t>Prozentual ist der Anteil der Covid-19-Fälle, für die gemeldet wird, dass sie eine respiratorische Unterstützung oder Beatmung benötigen, jedoch abnehmend. D.h. hier sinken die Anteile momentan leicht. </a:t>
            </a:r>
          </a:p>
          <a:p>
            <a:endParaRPr lang="de-DE" dirty="0"/>
          </a:p>
          <a:p>
            <a:r>
              <a:rPr lang="de-DE" dirty="0"/>
              <a:t>Innerhalb aller Klinik-Versorgungskategorien (also Grundversorger, Maximalversorger, usw.) ist inzwischen ein Anstieg der Belastung zu verzeichnen. In der Grafik oben rechts sind alle Versorgungskategorien zusammen dargestellt.</a:t>
            </a:r>
          </a:p>
          <a:p>
            <a:r>
              <a:rPr lang="de-DE" dirty="0"/>
              <a:t>Ebenso ist bei den Gründen der Betriebseinschränkungen wieder ein Zuwachs der Meldungen für Raummangel und vor allem Personalmangel. Das sehen sie unten rechts.</a:t>
            </a:r>
          </a:p>
        </p:txBody>
      </p:sp>
      <p:sp>
        <p:nvSpPr>
          <p:cNvPr id="4" name="Foliennummernplatzhalter 3"/>
          <p:cNvSpPr>
            <a:spLocks noGrp="1"/>
          </p:cNvSpPr>
          <p:nvPr>
            <p:ph type="sldNum" sz="quarter" idx="5"/>
          </p:nvPr>
        </p:nvSpPr>
        <p:spPr/>
        <p:txBody>
          <a:bodyPr/>
          <a:lstStyle/>
          <a:p>
            <a:fld id="{3E3BF1B7-7312-4C12-9FDB-B436F86FECF1}" type="slidenum">
              <a:rPr lang="de-DE" smtClean="0"/>
              <a:t>3</a:t>
            </a:fld>
            <a:endParaRPr lang="de-DE"/>
          </a:p>
        </p:txBody>
      </p:sp>
    </p:spTree>
    <p:extLst>
      <p:ext uri="{BB962C8B-B14F-4D97-AF65-F5344CB8AC3E}">
        <p14:creationId xmlns:p14="http://schemas.microsoft.com/office/powerpoint/2010/main" val="3069589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a:t>
            </a:r>
            <a:r>
              <a:rPr lang="de-DE" dirty="0" err="1"/>
              <a:t>Alterverteilung</a:t>
            </a:r>
            <a:r>
              <a:rPr lang="de-DE" dirty="0"/>
              <a:t> zeigt, dass, absolut der Anstieg wieder durch die Älteren Generationen getrieben wird (oben links)</a:t>
            </a:r>
          </a:p>
          <a:p>
            <a:r>
              <a:rPr lang="de-DE" dirty="0"/>
              <a:t>Während bei den jüngeren weniger Zunahme erfolgt (oben rechts)</a:t>
            </a:r>
          </a:p>
          <a:p>
            <a:r>
              <a:rPr lang="de-DE" dirty="0"/>
              <a:t>Bei den 0-17 jährigen in Grün ist ein Zuwachs zu verzeichnen. Diese Entwicklung müsste nun weiter beobachtet werden.</a:t>
            </a:r>
          </a:p>
          <a:p>
            <a:endParaRPr lang="de-DE" dirty="0"/>
          </a:p>
          <a:p>
            <a:r>
              <a:rPr lang="de-DE" dirty="0"/>
              <a:t>Über 81% der COVID-19-Fälle sind &gt; 60 Jahre oder älter</a:t>
            </a:r>
          </a:p>
          <a:p>
            <a:r>
              <a:rPr lang="de-DE" dirty="0"/>
              <a:t>In der unteren Grafik zeigt sich, dass es seit dem Frühling 2022 eine stetige Verschiebung der Altersanteile gibt. Der Anteil der 50-59 jährigen fällt, während vor allem der Anteil der 70-80 jährigen und 80+ jährigen steigt.  </a:t>
            </a:r>
          </a:p>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4</a:t>
            </a:fld>
            <a:endParaRPr lang="de-DE"/>
          </a:p>
        </p:txBody>
      </p:sp>
    </p:spTree>
    <p:extLst>
      <p:ext uri="{BB962C8B-B14F-4D97-AF65-F5344CB8AC3E}">
        <p14:creationId xmlns:p14="http://schemas.microsoft.com/office/powerpoint/2010/main" val="387887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Und abschließend noch die Prognosen für die nächsten 20 Tage!</a:t>
            </a:r>
            <a:br>
              <a:rPr lang="de-DE" dirty="0"/>
            </a:br>
            <a:r>
              <a:rPr lang="de-DE" dirty="0"/>
              <a:t>Hierbei ist zu beachten, dass dies die Trends anzeigt wenn der jetzige Zustand und Trend sich fortsetzt (sprich keine neuen Maßnahmen oder andere Effekte die nächsten Tage einsetzen).  Verlässlich sind also </a:t>
            </a:r>
            <a:r>
              <a:rPr lang="de-DE" dirty="0" err="1"/>
              <a:t>va</a:t>
            </a:r>
            <a:r>
              <a:rPr lang="de-DE" dirty="0"/>
              <a:t> eher die nächsten 10 (!) Tage der Prognose.</a:t>
            </a:r>
          </a:p>
          <a:p>
            <a:endParaRPr lang="de-DE" dirty="0"/>
          </a:p>
          <a:p>
            <a:r>
              <a:rPr lang="de-DE" dirty="0"/>
              <a:t>Vor allem für Bayern wird eine Anstieg der COVID-19-Belegung vorhergesagt, während für die anderen Kleeblätter aktuell noch eine seitwärts Bewegung erwartet wird.</a:t>
            </a:r>
          </a:p>
          <a:p>
            <a:r>
              <a:rPr lang="de-DE" dirty="0"/>
              <a:t>Für Deutschland wird ebenfalls eine </a:t>
            </a:r>
            <a:r>
              <a:rPr lang="de-DE" dirty="0" err="1"/>
              <a:t>seitwärtsbewegung</a:t>
            </a:r>
            <a:r>
              <a:rPr lang="de-DE" dirty="0"/>
              <a:t> mit eventuell leichtem Anstieg erwartet.</a:t>
            </a:r>
          </a:p>
          <a:p>
            <a:endParaRPr lang="de-DE" dirty="0"/>
          </a:p>
          <a:p>
            <a:r>
              <a:rPr lang="de-DE" dirty="0"/>
              <a:t>Soweit aus dem Intensivregister. </a:t>
            </a:r>
          </a:p>
          <a:p>
            <a:r>
              <a:rPr lang="de-DE" dirty="0"/>
              <a:t>Vielen Dank für das Teilen der Folien!</a:t>
            </a:r>
          </a:p>
        </p:txBody>
      </p:sp>
      <p:sp>
        <p:nvSpPr>
          <p:cNvPr id="4" name="Foliennummernplatzhalter 3"/>
          <p:cNvSpPr>
            <a:spLocks noGrp="1"/>
          </p:cNvSpPr>
          <p:nvPr>
            <p:ph type="sldNum" sz="quarter" idx="5"/>
          </p:nvPr>
        </p:nvSpPr>
        <p:spPr/>
        <p:txBody>
          <a:bodyPr/>
          <a:lstStyle/>
          <a:p>
            <a:fld id="{3E3BF1B7-7312-4C12-9FDB-B436F86FECF1}" type="slidenum">
              <a:rPr lang="de-DE" smtClean="0"/>
              <a:t>5</a:t>
            </a:fld>
            <a:endParaRPr lang="de-DE"/>
          </a:p>
        </p:txBody>
      </p:sp>
    </p:spTree>
    <p:extLst>
      <p:ext uri="{BB962C8B-B14F-4D97-AF65-F5344CB8AC3E}">
        <p14:creationId xmlns:p14="http://schemas.microsoft.com/office/powerpoint/2010/main" val="10833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E7F-8910-46B5-BE98-A496C93F0C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7B58FB2-ABFA-4A6F-A909-F34B8299C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1F2F51-BBD2-499F-8A10-847060A2DF3C}"/>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E82CFC9E-2912-405A-AB43-0DBC08059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5EAAA-CC58-4642-8ACA-F216C4E0E22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1960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112AA-580C-4879-9AEE-DD9A52F39DC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39E95D3-C1C0-4292-9609-C47D457913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F898EB-0538-4019-94E8-B58E7B2C209D}"/>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4BDB0286-7D39-46A2-A013-45E8C4F00E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1356B4-1FC4-47B0-96D8-05D1DD2D76BA}"/>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2294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1A57E8E-AFA3-4EBD-A2FE-87851E44C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0A44117-F5BF-4A45-81EE-9D86F0424A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AFDB7C-509B-4D2A-B6EE-8A5983289949}"/>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C2959C64-748D-4209-8F0E-6D397D23AD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C62834-4146-417F-B68D-797D59C1C55F}"/>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8047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09.12.2020</a:t>
            </a:r>
          </a:p>
        </p:txBody>
      </p:sp>
      <p:sp>
        <p:nvSpPr>
          <p:cNvPr id="5" name="Fußzeilenplatzhalter 4"/>
          <p:cNvSpPr>
            <a:spLocks noGrp="1"/>
          </p:cNvSpPr>
          <p:nvPr>
            <p:ph type="ftr" sz="quarter" idx="11"/>
          </p:nvPr>
        </p:nvSpPr>
        <p:spPr/>
        <p:txBody>
          <a:bodyPr/>
          <a:lstStyle/>
          <a:p>
            <a:r>
              <a:rPr lang="de-DE"/>
              <a:t>COVID-19</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609599" y="1155700"/>
            <a:ext cx="10790124"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09600" y="692696"/>
            <a:ext cx="10790123" cy="609398"/>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388959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A41A7-C82C-485C-A6E7-F818540F1E0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AC3FA9-93CC-4EAA-A954-3AB575D122C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351714-5F24-49D7-8507-664D3C3C3669}"/>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F9F9815B-A534-4466-B38F-D0D71767DFD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BD322E-3F36-422C-9ABE-EB688BBB2F0C}"/>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30433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3600-4E1E-40C0-82C9-21448B897B4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D074DA3-A7ED-4F8A-A642-50EEBAB9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04E298-96C9-457F-A92A-99998A5680DD}"/>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5D8C52C7-D2BB-4549-8722-5B1FAA58F4D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E9D73-AD7D-4C90-860D-BC104449CCC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22093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DC607-5151-4291-AB2C-8823CBC0CF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12B5E91-DA33-4805-AD44-3338F7F036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8DD5363-0DBF-4E2A-A2AE-80A1117CB0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DA6B8A-2D4E-499C-A3F1-F5C5519AA8DE}"/>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6" name="Fußzeilenplatzhalter 5">
            <a:extLst>
              <a:ext uri="{FF2B5EF4-FFF2-40B4-BE49-F238E27FC236}">
                <a16:creationId xmlns:a16="http://schemas.microsoft.com/office/drawing/2014/main" id="{28F4EC31-BB70-47BF-B0E1-AD71E58049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1DFA81-F67E-479B-B10D-D07C65C1FDB0}"/>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14073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D2A0-84BD-4090-89BB-CEB2E01278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A544766-50B4-425F-8BD7-193938AB2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2ECFA2B-7812-4A47-BE46-29E4CE9614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F7741EE-5D5D-4D0A-8A82-E171BCD39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2F404E3-A8E2-4ED9-A8D4-2637B83FBDE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AF663D6-5810-4966-B9F8-29422E88F87E}"/>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8" name="Fußzeilenplatzhalter 7">
            <a:extLst>
              <a:ext uri="{FF2B5EF4-FFF2-40B4-BE49-F238E27FC236}">
                <a16:creationId xmlns:a16="http://schemas.microsoft.com/office/drawing/2014/main" id="{4903B110-3A29-4D4E-A872-37A190CE6A2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7DA7DD1-A6F1-4BBD-965E-157A10D44F0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1282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35408-8BBE-4465-9BCA-4BC7050805A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1A65A6-4FCC-4C0C-86D9-CC4B23C44421}"/>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4" name="Fußzeilenplatzhalter 3">
            <a:extLst>
              <a:ext uri="{FF2B5EF4-FFF2-40B4-BE49-F238E27FC236}">
                <a16:creationId xmlns:a16="http://schemas.microsoft.com/office/drawing/2014/main" id="{218E6451-C646-47FE-83FC-419C87AFD96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3453269-DC48-4AFE-B6A6-C92C018BDBD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0123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E063097-B30A-438C-ADB2-6257210A9BF1}"/>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3" name="Fußzeilenplatzhalter 2">
            <a:extLst>
              <a:ext uri="{FF2B5EF4-FFF2-40B4-BE49-F238E27FC236}">
                <a16:creationId xmlns:a16="http://schemas.microsoft.com/office/drawing/2014/main" id="{1CD54172-FF7A-4C34-85EE-4A9F35797FB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B812217-FD6D-47F4-BC1C-68A616116E3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8555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FAAAFB-7540-465F-BAC8-EECC5C1131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5F9E9B2-3025-4E8A-8BB5-C37A97DC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496F8C8-A20A-481B-BC37-BAE75F94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3F5A58-DD47-4E3A-ADB8-73FA1D2E6EE7}"/>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6" name="Fußzeilenplatzhalter 5">
            <a:extLst>
              <a:ext uri="{FF2B5EF4-FFF2-40B4-BE49-F238E27FC236}">
                <a16:creationId xmlns:a16="http://schemas.microsoft.com/office/drawing/2014/main" id="{EE8DECE1-932E-4BB5-BBB0-14E648898CB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210FEA2-37BE-4794-A018-75AF138BDC5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2560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CF580-F166-4BD5-9823-42BC77D127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A8889B-CB81-4FAD-8505-62589B0EE1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7A35A1B-12E3-4A65-B7A6-54FDD99B4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9E38374-3FD4-40A3-AAD8-1E8A26A59A88}"/>
              </a:ext>
            </a:extLst>
          </p:cNvPr>
          <p:cNvSpPr>
            <a:spLocks noGrp="1"/>
          </p:cNvSpPr>
          <p:nvPr>
            <p:ph type="dt" sz="half" idx="10"/>
          </p:nvPr>
        </p:nvSpPr>
        <p:spPr/>
        <p:txBody>
          <a:bodyPr/>
          <a:lstStyle/>
          <a:p>
            <a:fld id="{9F334D07-CF14-49B9-9B67-E733C7E65F38}" type="datetimeFigureOut">
              <a:rPr lang="de-DE" smtClean="0"/>
              <a:t>12.10.2022</a:t>
            </a:fld>
            <a:endParaRPr lang="de-DE"/>
          </a:p>
        </p:txBody>
      </p:sp>
      <p:sp>
        <p:nvSpPr>
          <p:cNvPr id="6" name="Fußzeilenplatzhalter 5">
            <a:extLst>
              <a:ext uri="{FF2B5EF4-FFF2-40B4-BE49-F238E27FC236}">
                <a16:creationId xmlns:a16="http://schemas.microsoft.com/office/drawing/2014/main" id="{FCA814C7-8239-4EFE-81AE-DB08CA58F9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E81DAF9-FAF6-45B7-B84E-47DBB606A343}"/>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965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69F4455-75A6-4097-A78C-4DBC619D8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517C78-2FAA-489C-8932-1F768E0E3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841ADC-68B7-461E-BD1F-F512E550F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34D07-CF14-49B9-9B67-E733C7E65F38}" type="datetimeFigureOut">
              <a:rPr lang="de-DE" smtClean="0"/>
              <a:t>12.10.2022</a:t>
            </a:fld>
            <a:endParaRPr lang="de-DE"/>
          </a:p>
        </p:txBody>
      </p:sp>
      <p:sp>
        <p:nvSpPr>
          <p:cNvPr id="5" name="Fußzeilenplatzhalter 4">
            <a:extLst>
              <a:ext uri="{FF2B5EF4-FFF2-40B4-BE49-F238E27FC236}">
                <a16:creationId xmlns:a16="http://schemas.microsoft.com/office/drawing/2014/main" id="{C8221EA0-13E1-4A1A-8CE5-4AB3C97A60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F353BEB-A983-4FDB-AFC0-9648770A3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CBFDB-4A1C-43B0-902A-A1537585AA7B}" type="slidenum">
              <a:rPr lang="de-DE" smtClean="0"/>
              <a:t>‹Nr.›</a:t>
            </a:fld>
            <a:endParaRPr lang="de-DE"/>
          </a:p>
        </p:txBody>
      </p:sp>
    </p:spTree>
    <p:extLst>
      <p:ext uri="{BB962C8B-B14F-4D97-AF65-F5344CB8AC3E}">
        <p14:creationId xmlns:p14="http://schemas.microsoft.com/office/powerpoint/2010/main" val="337007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fik 14">
            <a:extLst>
              <a:ext uri="{FF2B5EF4-FFF2-40B4-BE49-F238E27FC236}">
                <a16:creationId xmlns:a16="http://schemas.microsoft.com/office/drawing/2014/main" id="{9AA308DF-DFA5-46D0-A94E-F932726E3C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21504" y="3863178"/>
            <a:ext cx="5001904" cy="2834413"/>
          </a:xfrm>
          <a:prstGeom prst="rect">
            <a:avLst/>
          </a:prstGeom>
        </p:spPr>
      </p:pic>
      <p:pic>
        <p:nvPicPr>
          <p:cNvPr id="13" name="Grafik 12">
            <a:extLst>
              <a:ext uri="{FF2B5EF4-FFF2-40B4-BE49-F238E27FC236}">
                <a16:creationId xmlns:a16="http://schemas.microsoft.com/office/drawing/2014/main" id="{329B9FDB-53CA-48E5-BD57-D77E0FA4C4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41146" y="240848"/>
            <a:ext cx="4901692" cy="3230590"/>
          </a:xfrm>
          <a:prstGeom prst="rect">
            <a:avLst/>
          </a:prstGeom>
        </p:spPr>
      </p:pic>
      <p:pic>
        <p:nvPicPr>
          <p:cNvPr id="2" name="Grafik 1">
            <a:extLst>
              <a:ext uri="{FF2B5EF4-FFF2-40B4-BE49-F238E27FC236}">
                <a16:creationId xmlns:a16="http://schemas.microsoft.com/office/drawing/2014/main" id="{F3F24239-6D90-4AA8-BEFD-1F4B992F0A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04" y="2590314"/>
            <a:ext cx="6900453" cy="3990623"/>
          </a:xfrm>
          <a:prstGeom prst="rect">
            <a:avLst/>
          </a:prstGeom>
        </p:spPr>
      </p:pic>
      <p:sp>
        <p:nvSpPr>
          <p:cNvPr id="10" name="Textplatzhalter 9"/>
          <p:cNvSpPr>
            <a:spLocks noGrp="1"/>
          </p:cNvSpPr>
          <p:nvPr>
            <p:ph type="body" sz="quarter" idx="13"/>
          </p:nvPr>
        </p:nvSpPr>
        <p:spPr>
          <a:xfrm>
            <a:off x="125319" y="729489"/>
            <a:ext cx="6396631" cy="1261345"/>
          </a:xfrm>
        </p:spPr>
        <p:txBody>
          <a:bodyPr>
            <a:noAutofit/>
          </a:bodyPr>
          <a:lstStyle/>
          <a:p>
            <a:pPr>
              <a:spcBef>
                <a:spcPts val="600"/>
              </a:spcBef>
            </a:pPr>
            <a:r>
              <a:rPr lang="de-DE" sz="1600" dirty="0"/>
              <a:t>Mit Stand 12.10.2022 werden </a:t>
            </a:r>
            <a:r>
              <a:rPr lang="de-DE" sz="1600" b="1" dirty="0"/>
              <a:t>1.673 </a:t>
            </a:r>
            <a:r>
              <a:rPr lang="de-DE" sz="1600" dirty="0"/>
              <a:t>COVID-19-Patient*innen auf Intensivstationen (der ca. 1.300 Akutkrankenhäuser) behandelt.</a:t>
            </a:r>
          </a:p>
          <a:p>
            <a:pPr>
              <a:spcBef>
                <a:spcPts val="600"/>
              </a:spcBef>
            </a:pPr>
            <a:r>
              <a:rPr lang="de-DE" sz="1600" dirty="0"/>
              <a:t>Starker Anstieg der COVID-ITS-Belegung</a:t>
            </a:r>
          </a:p>
          <a:p>
            <a:pPr>
              <a:spcBef>
                <a:spcPts val="600"/>
              </a:spcBef>
            </a:pPr>
            <a:r>
              <a:rPr lang="de-DE" sz="1600" dirty="0"/>
              <a:t>ITS-COVID-Neuaufnahmen mit </a:t>
            </a:r>
            <a:r>
              <a:rPr lang="de-DE" sz="1600" b="1" dirty="0"/>
              <a:t>+1.651 </a:t>
            </a:r>
            <a:r>
              <a:rPr lang="de-DE" sz="1600" dirty="0"/>
              <a:t>in den letzten 7 Tagen</a:t>
            </a:r>
          </a:p>
        </p:txBody>
      </p:sp>
      <p:sp>
        <p:nvSpPr>
          <p:cNvPr id="5" name="Foliennummernplatzhalter 4"/>
          <p:cNvSpPr>
            <a:spLocks noGrp="1"/>
          </p:cNvSpPr>
          <p:nvPr>
            <p:ph type="sldNum" sz="quarter" idx="12"/>
          </p:nvPr>
        </p:nvSpPr>
        <p:spPr/>
        <p:txBody>
          <a:bodyPr/>
          <a:lstStyle/>
          <a:p>
            <a:pPr defTabSz="457189"/>
            <a:fld id="{162A217B-ED1C-D84B-8478-63C77FA79618}" type="slidenum">
              <a:rPr lang="de-DE">
                <a:latin typeface="Calibri"/>
              </a:rPr>
              <a:pPr defTabSz="457189"/>
              <a:t>1</a:t>
            </a:fld>
            <a:endParaRPr lang="de-DE" dirty="0">
              <a:latin typeface="Calibri"/>
            </a:endParaRPr>
          </a:p>
        </p:txBody>
      </p:sp>
      <p:sp>
        <p:nvSpPr>
          <p:cNvPr id="6" name="Titel 5"/>
          <p:cNvSpPr>
            <a:spLocks noGrp="1"/>
          </p:cNvSpPr>
          <p:nvPr>
            <p:ph type="title"/>
          </p:nvPr>
        </p:nvSpPr>
        <p:spPr>
          <a:xfrm>
            <a:off x="258233" y="160408"/>
            <a:ext cx="7983646" cy="387798"/>
          </a:xfrm>
        </p:spPr>
        <p:txBody>
          <a:bodyPr/>
          <a:lstStyle/>
          <a:p>
            <a:r>
              <a:rPr lang="de-DE" sz="2800" dirty="0"/>
              <a:t>DIVI-Intensivregister</a:t>
            </a:r>
          </a:p>
        </p:txBody>
      </p:sp>
      <p:sp>
        <p:nvSpPr>
          <p:cNvPr id="26" name="Textfeld 25">
            <a:extLst>
              <a:ext uri="{FF2B5EF4-FFF2-40B4-BE49-F238E27FC236}">
                <a16:creationId xmlns:a16="http://schemas.microsoft.com/office/drawing/2014/main" id="{D73E6659-02B7-4105-A782-708515D3013E}"/>
              </a:ext>
            </a:extLst>
          </p:cNvPr>
          <p:cNvSpPr txBox="1"/>
          <p:nvPr/>
        </p:nvSpPr>
        <p:spPr>
          <a:xfrm>
            <a:off x="2293691" y="2658339"/>
            <a:ext cx="522682" cy="485469"/>
          </a:xfrm>
          <a:prstGeom prst="rect">
            <a:avLst/>
          </a:prstGeom>
          <a:noFill/>
        </p:spPr>
        <p:txBody>
          <a:bodyPr wrap="square" rtlCol="0">
            <a:spAutoFit/>
          </a:bodyPr>
          <a:lstStyle/>
          <a:p>
            <a:r>
              <a:rPr lang="de-DE" sz="900" dirty="0">
                <a:solidFill>
                  <a:srgbClr val="FF0000"/>
                </a:solidFill>
              </a:rPr>
              <a:t>Lock-Down</a:t>
            </a:r>
          </a:p>
        </p:txBody>
      </p:sp>
      <p:sp>
        <p:nvSpPr>
          <p:cNvPr id="27" name="Textfeld 26">
            <a:extLst>
              <a:ext uri="{FF2B5EF4-FFF2-40B4-BE49-F238E27FC236}">
                <a16:creationId xmlns:a16="http://schemas.microsoft.com/office/drawing/2014/main" id="{78E05476-1B7D-42B7-B693-607D1AAFF78E}"/>
              </a:ext>
            </a:extLst>
          </p:cNvPr>
          <p:cNvSpPr txBox="1"/>
          <p:nvPr/>
        </p:nvSpPr>
        <p:spPr>
          <a:xfrm>
            <a:off x="1974496" y="2664409"/>
            <a:ext cx="522682" cy="485469"/>
          </a:xfrm>
          <a:prstGeom prst="rect">
            <a:avLst/>
          </a:prstGeom>
          <a:noFill/>
        </p:spPr>
        <p:txBody>
          <a:bodyPr wrap="square" rtlCol="0">
            <a:spAutoFit/>
          </a:bodyPr>
          <a:lstStyle/>
          <a:p>
            <a:r>
              <a:rPr lang="de-DE" sz="900" dirty="0">
                <a:solidFill>
                  <a:srgbClr val="FF0000"/>
                </a:solidFill>
              </a:rPr>
              <a:t>Lock-Down</a:t>
            </a:r>
          </a:p>
        </p:txBody>
      </p:sp>
      <p:sp>
        <p:nvSpPr>
          <p:cNvPr id="21" name="Textfeld 20">
            <a:extLst>
              <a:ext uri="{FF2B5EF4-FFF2-40B4-BE49-F238E27FC236}">
                <a16:creationId xmlns:a16="http://schemas.microsoft.com/office/drawing/2014/main" id="{DD94FA65-78BB-490E-93D3-A41CCE0BC88E}"/>
              </a:ext>
            </a:extLst>
          </p:cNvPr>
          <p:cNvSpPr txBox="1"/>
          <p:nvPr/>
        </p:nvSpPr>
        <p:spPr>
          <a:xfrm>
            <a:off x="2671120" y="2694685"/>
            <a:ext cx="647826" cy="452157"/>
          </a:xfrm>
          <a:prstGeom prst="rect">
            <a:avLst/>
          </a:prstGeom>
          <a:noFill/>
        </p:spPr>
        <p:txBody>
          <a:bodyPr wrap="square" rtlCol="0">
            <a:spAutoFit/>
          </a:bodyPr>
          <a:lstStyle/>
          <a:p>
            <a:r>
              <a:rPr lang="de-DE" sz="1200" dirty="0">
                <a:solidFill>
                  <a:schemeClr val="bg2">
                    <a:lumMod val="50000"/>
                  </a:schemeClr>
                </a:solidFill>
              </a:rPr>
              <a:t>5.762</a:t>
            </a:r>
          </a:p>
        </p:txBody>
      </p:sp>
      <p:cxnSp>
        <p:nvCxnSpPr>
          <p:cNvPr id="8" name="Gerade Verbindung mit Pfeil 7">
            <a:extLst>
              <a:ext uri="{FF2B5EF4-FFF2-40B4-BE49-F238E27FC236}">
                <a16:creationId xmlns:a16="http://schemas.microsoft.com/office/drawing/2014/main" id="{21BC29F1-248A-43B5-91BB-6499CD29C5E5}"/>
              </a:ext>
            </a:extLst>
          </p:cNvPr>
          <p:cNvCxnSpPr>
            <a:cxnSpLocks/>
          </p:cNvCxnSpPr>
          <p:nvPr/>
        </p:nvCxnSpPr>
        <p:spPr>
          <a:xfrm flipH="1">
            <a:off x="6599910" y="4585625"/>
            <a:ext cx="97842" cy="312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5785B65B-14EA-4574-853C-A004843C0E4E}"/>
              </a:ext>
            </a:extLst>
          </p:cNvPr>
          <p:cNvSpPr txBox="1"/>
          <p:nvPr/>
        </p:nvSpPr>
        <p:spPr>
          <a:xfrm>
            <a:off x="6344816" y="4983917"/>
            <a:ext cx="571941" cy="276999"/>
          </a:xfrm>
          <a:prstGeom prst="rect">
            <a:avLst/>
          </a:prstGeom>
          <a:noFill/>
        </p:spPr>
        <p:txBody>
          <a:bodyPr wrap="square" rtlCol="0">
            <a:spAutoFit/>
          </a:bodyPr>
          <a:lstStyle/>
          <a:p>
            <a:r>
              <a:rPr lang="de-DE" sz="1200" dirty="0">
                <a:solidFill>
                  <a:schemeClr val="bg2">
                    <a:lumMod val="50000"/>
                  </a:schemeClr>
                </a:solidFill>
              </a:rPr>
              <a:t>1.673</a:t>
            </a:r>
          </a:p>
        </p:txBody>
      </p:sp>
      <p:sp>
        <p:nvSpPr>
          <p:cNvPr id="14" name="Textfeld 13">
            <a:extLst>
              <a:ext uri="{FF2B5EF4-FFF2-40B4-BE49-F238E27FC236}">
                <a16:creationId xmlns:a16="http://schemas.microsoft.com/office/drawing/2014/main" id="{4A28318D-B736-4639-8DFC-4670EAAD84D7}"/>
              </a:ext>
            </a:extLst>
          </p:cNvPr>
          <p:cNvSpPr txBox="1"/>
          <p:nvPr/>
        </p:nvSpPr>
        <p:spPr>
          <a:xfrm>
            <a:off x="6807570" y="107779"/>
            <a:ext cx="4321605" cy="326256"/>
          </a:xfrm>
          <a:prstGeom prst="rect">
            <a:avLst/>
          </a:prstGeom>
          <a:noFill/>
        </p:spPr>
        <p:txBody>
          <a:bodyPr wrap="square" rtlCol="0">
            <a:spAutoFit/>
          </a:bodyPr>
          <a:lstStyle/>
          <a:p>
            <a:r>
              <a:rPr lang="de-DE" sz="1400" b="1" dirty="0"/>
              <a:t>Neuaufnahmen auf die ITS  </a:t>
            </a:r>
            <a:r>
              <a:rPr lang="de-DE" sz="1400" i="1" dirty="0"/>
              <a:t>(pro Tag)</a:t>
            </a:r>
          </a:p>
        </p:txBody>
      </p:sp>
      <p:pic>
        <p:nvPicPr>
          <p:cNvPr id="19" name="Grafik 18">
            <a:extLst>
              <a:ext uri="{FF2B5EF4-FFF2-40B4-BE49-F238E27FC236}">
                <a16:creationId xmlns:a16="http://schemas.microsoft.com/office/drawing/2014/main" id="{AA6C48BA-DBCA-4E42-9409-27AE09EA0DD1}"/>
              </a:ext>
            </a:extLst>
          </p:cNvPr>
          <p:cNvPicPr>
            <a:picLocks noChangeAspect="1"/>
          </p:cNvPicPr>
          <p:nvPr/>
        </p:nvPicPr>
        <p:blipFill>
          <a:blip r:embed="rId6"/>
          <a:stretch>
            <a:fillRect/>
          </a:stretch>
        </p:blipFill>
        <p:spPr>
          <a:xfrm>
            <a:off x="9694865" y="136525"/>
            <a:ext cx="2198781" cy="473593"/>
          </a:xfrm>
          <a:prstGeom prst="rect">
            <a:avLst/>
          </a:prstGeom>
        </p:spPr>
      </p:pic>
      <p:sp>
        <p:nvSpPr>
          <p:cNvPr id="7" name="Rechteck 6">
            <a:extLst>
              <a:ext uri="{FF2B5EF4-FFF2-40B4-BE49-F238E27FC236}">
                <a16:creationId xmlns:a16="http://schemas.microsoft.com/office/drawing/2014/main" id="{5AAA6FB0-3973-446F-85CA-9B0A7ED38003}"/>
              </a:ext>
            </a:extLst>
          </p:cNvPr>
          <p:cNvSpPr/>
          <p:nvPr/>
        </p:nvSpPr>
        <p:spPr>
          <a:xfrm>
            <a:off x="12016324" y="247403"/>
            <a:ext cx="111781" cy="196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 Verbindung mit Pfeil 16">
            <a:extLst>
              <a:ext uri="{FF2B5EF4-FFF2-40B4-BE49-F238E27FC236}">
                <a16:creationId xmlns:a16="http://schemas.microsoft.com/office/drawing/2014/main" id="{69613F9B-6184-43ED-B357-93E81FD51C3E}"/>
              </a:ext>
            </a:extLst>
          </p:cNvPr>
          <p:cNvCxnSpPr>
            <a:cxnSpLocks/>
          </p:cNvCxnSpPr>
          <p:nvPr/>
        </p:nvCxnSpPr>
        <p:spPr>
          <a:xfrm flipH="1">
            <a:off x="11796514" y="638864"/>
            <a:ext cx="220407" cy="592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5A5CCA7F-C133-48F9-AA23-066889ED1C2D}"/>
              </a:ext>
            </a:extLst>
          </p:cNvPr>
          <p:cNvCxnSpPr>
            <a:cxnSpLocks/>
          </p:cNvCxnSpPr>
          <p:nvPr/>
        </p:nvCxnSpPr>
        <p:spPr>
          <a:xfrm flipH="1">
            <a:off x="12016324" y="5260916"/>
            <a:ext cx="107085" cy="5987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a:extLst>
              <a:ext uri="{FF2B5EF4-FFF2-40B4-BE49-F238E27FC236}">
                <a16:creationId xmlns:a16="http://schemas.microsoft.com/office/drawing/2014/main" id="{FB1E8BF5-CE63-4CB6-9D2D-170CC3E7159F}"/>
              </a:ext>
            </a:extLst>
          </p:cNvPr>
          <p:cNvSpPr txBox="1"/>
          <p:nvPr/>
        </p:nvSpPr>
        <p:spPr>
          <a:xfrm>
            <a:off x="7045658" y="3624506"/>
            <a:ext cx="4841765" cy="307777"/>
          </a:xfrm>
          <a:prstGeom prst="rect">
            <a:avLst/>
          </a:prstGeom>
          <a:noFill/>
        </p:spPr>
        <p:txBody>
          <a:bodyPr wrap="square" rtlCol="0">
            <a:spAutoFit/>
          </a:bodyPr>
          <a:lstStyle/>
          <a:p>
            <a:r>
              <a:rPr lang="de-DE" sz="1200" b="1" dirty="0"/>
              <a:t>Anzahl verstorbener positiver SARS-CoV-2-Patient*innen auf ITS </a:t>
            </a:r>
            <a:r>
              <a:rPr lang="de-DE" sz="1200" i="1" dirty="0"/>
              <a:t>(pro Tag</a:t>
            </a:r>
            <a:r>
              <a:rPr lang="de-DE" sz="1400" i="1" dirty="0"/>
              <a:t>)</a:t>
            </a:r>
          </a:p>
        </p:txBody>
      </p:sp>
    </p:spTree>
    <p:extLst>
      <p:ext uri="{BB962C8B-B14F-4D97-AF65-F5344CB8AC3E}">
        <p14:creationId xmlns:p14="http://schemas.microsoft.com/office/powerpoint/2010/main" val="40545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B4ADC84-E69C-48C0-A0C8-E3B81A78DC55}"/>
              </a:ext>
            </a:extLst>
          </p:cNvPr>
          <p:cNvSpPr txBox="1"/>
          <p:nvPr/>
        </p:nvSpPr>
        <p:spPr>
          <a:xfrm>
            <a:off x="119473" y="148045"/>
            <a:ext cx="11448750" cy="400110"/>
          </a:xfrm>
          <a:prstGeom prst="rect">
            <a:avLst/>
          </a:prstGeom>
          <a:noFill/>
        </p:spPr>
        <p:txBody>
          <a:bodyPr wrap="square" rtlCol="0">
            <a:spAutoFit/>
          </a:bodyPr>
          <a:lstStyle/>
          <a:p>
            <a:r>
              <a:rPr lang="de-DE" sz="2000" b="1" dirty="0">
                <a:latin typeface="+mj-lt"/>
              </a:rPr>
              <a:t>Anteil der COVID-19-Patient*innen an der Gesamtzahl betreibbarer ITS-Betten </a:t>
            </a:r>
            <a:r>
              <a:rPr lang="de-DE" sz="1400" b="1" dirty="0">
                <a:solidFill>
                  <a:schemeClr val="bg1">
                    <a:lumMod val="65000"/>
                  </a:schemeClr>
                </a:solidFill>
                <a:latin typeface="+mj-lt"/>
              </a:rPr>
              <a:t>(letzte 8 Wochen)</a:t>
            </a:r>
            <a:endParaRPr lang="de-DE" sz="2000" b="1" dirty="0">
              <a:solidFill>
                <a:schemeClr val="bg1">
                  <a:lumMod val="65000"/>
                </a:schemeClr>
              </a:solidFill>
              <a:latin typeface="+mj-lt"/>
            </a:endParaRPr>
          </a:p>
        </p:txBody>
      </p:sp>
      <p:pic>
        <p:nvPicPr>
          <p:cNvPr id="2" name="Grafik 1">
            <a:extLst>
              <a:ext uri="{FF2B5EF4-FFF2-40B4-BE49-F238E27FC236}">
                <a16:creationId xmlns:a16="http://schemas.microsoft.com/office/drawing/2014/main" id="{9C4A06F7-BDB1-4370-A09F-867B9DCFB9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653" y="681096"/>
            <a:ext cx="11816885" cy="6059544"/>
          </a:xfrm>
          <a:prstGeom prst="rect">
            <a:avLst/>
          </a:prstGeom>
        </p:spPr>
      </p:pic>
    </p:spTree>
    <p:extLst>
      <p:ext uri="{BB962C8B-B14F-4D97-AF65-F5344CB8AC3E}">
        <p14:creationId xmlns:p14="http://schemas.microsoft.com/office/powerpoint/2010/main" val="141290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CBECA303-8422-4EC6-8D98-CE40C554EC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68439" y="1317365"/>
            <a:ext cx="5579423" cy="4223270"/>
          </a:xfrm>
          <a:prstGeom prst="rect">
            <a:avLst/>
          </a:prstGeom>
        </p:spPr>
      </p:pic>
      <p:pic>
        <p:nvPicPr>
          <p:cNvPr id="11" name="Grafik 10">
            <a:extLst>
              <a:ext uri="{FF2B5EF4-FFF2-40B4-BE49-F238E27FC236}">
                <a16:creationId xmlns:a16="http://schemas.microsoft.com/office/drawing/2014/main" id="{055447BD-FA9E-4FDD-85E1-13EF4FC34D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976" y="875653"/>
            <a:ext cx="4854492" cy="3963615"/>
          </a:xfrm>
          <a:prstGeom prst="rect">
            <a:avLst/>
          </a:prstGeom>
        </p:spPr>
      </p:pic>
      <p:sp>
        <p:nvSpPr>
          <p:cNvPr id="17" name="Textfeld 16">
            <a:extLst>
              <a:ext uri="{FF2B5EF4-FFF2-40B4-BE49-F238E27FC236}">
                <a16:creationId xmlns:a16="http://schemas.microsoft.com/office/drawing/2014/main" id="{238293D3-A43C-4BE2-80CE-E6704B7094C6}"/>
              </a:ext>
            </a:extLst>
          </p:cNvPr>
          <p:cNvSpPr txBox="1"/>
          <p:nvPr/>
        </p:nvSpPr>
        <p:spPr>
          <a:xfrm>
            <a:off x="78216" y="245017"/>
            <a:ext cx="4032390" cy="584775"/>
          </a:xfrm>
          <a:prstGeom prst="rect">
            <a:avLst/>
          </a:prstGeom>
          <a:noFill/>
        </p:spPr>
        <p:txBody>
          <a:bodyPr wrap="square" rtlCol="0">
            <a:spAutoFit/>
          </a:bodyPr>
          <a:lstStyle/>
          <a:p>
            <a:r>
              <a:rPr lang="de-DE" sz="1600" b="1" dirty="0"/>
              <a:t>Behandlungsbelegung COVID-19 nach Schweregrad</a:t>
            </a:r>
          </a:p>
        </p:txBody>
      </p:sp>
      <p:pic>
        <p:nvPicPr>
          <p:cNvPr id="20" name="Grafik 19">
            <a:extLst>
              <a:ext uri="{FF2B5EF4-FFF2-40B4-BE49-F238E27FC236}">
                <a16:creationId xmlns:a16="http://schemas.microsoft.com/office/drawing/2014/main" id="{F6A99EC6-3536-4C3A-B41C-6B03BE042631}"/>
              </a:ext>
            </a:extLst>
          </p:cNvPr>
          <p:cNvPicPr>
            <a:picLocks noChangeAspect="1"/>
          </p:cNvPicPr>
          <p:nvPr/>
        </p:nvPicPr>
        <p:blipFill>
          <a:blip r:embed="rId5"/>
          <a:stretch>
            <a:fillRect/>
          </a:stretch>
        </p:blipFill>
        <p:spPr>
          <a:xfrm>
            <a:off x="444138" y="5102991"/>
            <a:ext cx="1811952" cy="1443536"/>
          </a:xfrm>
          <a:prstGeom prst="rect">
            <a:avLst/>
          </a:prstGeom>
        </p:spPr>
      </p:pic>
      <p:sp>
        <p:nvSpPr>
          <p:cNvPr id="4" name="Rechteck 3">
            <a:extLst>
              <a:ext uri="{FF2B5EF4-FFF2-40B4-BE49-F238E27FC236}">
                <a16:creationId xmlns:a16="http://schemas.microsoft.com/office/drawing/2014/main" id="{F926F1F0-D294-4C6B-8E58-ADFB2AF01EBF}"/>
              </a:ext>
            </a:extLst>
          </p:cNvPr>
          <p:cNvSpPr/>
          <p:nvPr/>
        </p:nvSpPr>
        <p:spPr>
          <a:xfrm>
            <a:off x="4110606" y="743484"/>
            <a:ext cx="897862" cy="4095783"/>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9DD76ED6-408E-4194-8CA7-00D53D56C232}"/>
              </a:ext>
            </a:extLst>
          </p:cNvPr>
          <p:cNvSpPr txBox="1"/>
          <p:nvPr/>
        </p:nvSpPr>
        <p:spPr>
          <a:xfrm>
            <a:off x="6333577" y="832458"/>
            <a:ext cx="5778582" cy="338554"/>
          </a:xfrm>
          <a:prstGeom prst="rect">
            <a:avLst/>
          </a:prstGeom>
          <a:noFill/>
        </p:spPr>
        <p:txBody>
          <a:bodyPr wrap="square" rtlCol="0">
            <a:spAutoFit/>
          </a:bodyPr>
          <a:lstStyle/>
          <a:p>
            <a:r>
              <a:rPr lang="de-DE" sz="1600" b="1" dirty="0"/>
              <a:t>Invasive Beatmungskapazitäten: Belegung und Verfügbarkeit</a:t>
            </a:r>
          </a:p>
        </p:txBody>
      </p:sp>
      <p:pic>
        <p:nvPicPr>
          <p:cNvPr id="2" name="Grafik 1">
            <a:extLst>
              <a:ext uri="{FF2B5EF4-FFF2-40B4-BE49-F238E27FC236}">
                <a16:creationId xmlns:a16="http://schemas.microsoft.com/office/drawing/2014/main" id="{8715CD26-7D9F-471F-88D9-916822A87A18}"/>
              </a:ext>
            </a:extLst>
          </p:cNvPr>
          <p:cNvPicPr>
            <a:picLocks noChangeAspect="1"/>
          </p:cNvPicPr>
          <p:nvPr/>
        </p:nvPicPr>
        <p:blipFill>
          <a:blip r:embed="rId6"/>
          <a:stretch>
            <a:fillRect/>
          </a:stretch>
        </p:blipFill>
        <p:spPr>
          <a:xfrm>
            <a:off x="6168439" y="5833342"/>
            <a:ext cx="2750856" cy="713185"/>
          </a:xfrm>
          <a:prstGeom prst="rect">
            <a:avLst/>
          </a:prstGeom>
        </p:spPr>
      </p:pic>
    </p:spTree>
    <p:extLst>
      <p:ext uri="{BB962C8B-B14F-4D97-AF65-F5344CB8AC3E}">
        <p14:creationId xmlns:p14="http://schemas.microsoft.com/office/powerpoint/2010/main" val="14721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A7E8A997-8DC0-4821-B5A7-A1BB815ACA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4223" y="4013360"/>
            <a:ext cx="6338846" cy="2787356"/>
          </a:xfrm>
          <a:prstGeom prst="rect">
            <a:avLst/>
          </a:prstGeom>
        </p:spPr>
      </p:pic>
      <p:pic>
        <p:nvPicPr>
          <p:cNvPr id="5" name="Grafik 4">
            <a:extLst>
              <a:ext uri="{FF2B5EF4-FFF2-40B4-BE49-F238E27FC236}">
                <a16:creationId xmlns:a16="http://schemas.microsoft.com/office/drawing/2014/main" id="{DEF68285-8539-472A-A9CC-DE92B979DD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3499" y="641991"/>
            <a:ext cx="4613797" cy="2491826"/>
          </a:xfrm>
          <a:prstGeom prst="rect">
            <a:avLst/>
          </a:prstGeom>
          <a:ln>
            <a:solidFill>
              <a:schemeClr val="accent1"/>
            </a:solidFill>
          </a:ln>
        </p:spPr>
      </p:pic>
      <p:pic>
        <p:nvPicPr>
          <p:cNvPr id="2" name="Grafik 1">
            <a:extLst>
              <a:ext uri="{FF2B5EF4-FFF2-40B4-BE49-F238E27FC236}">
                <a16:creationId xmlns:a16="http://schemas.microsoft.com/office/drawing/2014/main" id="{660B052D-6637-42A8-A6BB-91F6B7E473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3418" y="483915"/>
            <a:ext cx="5392186" cy="3082422"/>
          </a:xfrm>
          <a:prstGeom prst="rect">
            <a:avLst/>
          </a:prstGeom>
        </p:spPr>
      </p:pic>
      <p:sp>
        <p:nvSpPr>
          <p:cNvPr id="21" name="Textfeld 20">
            <a:extLst>
              <a:ext uri="{FF2B5EF4-FFF2-40B4-BE49-F238E27FC236}">
                <a16:creationId xmlns:a16="http://schemas.microsoft.com/office/drawing/2014/main" id="{6E5DBD5B-F586-4CFC-96F1-BC191D90A6EA}"/>
              </a:ext>
            </a:extLst>
          </p:cNvPr>
          <p:cNvSpPr txBox="1"/>
          <p:nvPr/>
        </p:nvSpPr>
        <p:spPr>
          <a:xfrm>
            <a:off x="84683" y="167380"/>
            <a:ext cx="1857790" cy="830997"/>
          </a:xfrm>
          <a:prstGeom prst="rect">
            <a:avLst/>
          </a:prstGeom>
          <a:noFill/>
        </p:spPr>
        <p:txBody>
          <a:bodyPr wrap="square" rtlCol="0">
            <a:spAutoFit/>
          </a:bodyPr>
          <a:lstStyle/>
          <a:p>
            <a:r>
              <a:rPr lang="de-DE" sz="1600" b="1" dirty="0"/>
              <a:t>Altersgruppen Entwicklung  </a:t>
            </a:r>
            <a:r>
              <a:rPr lang="de-DE" sz="1600" dirty="0"/>
              <a:t>(absolut)</a:t>
            </a:r>
          </a:p>
        </p:txBody>
      </p:sp>
      <p:pic>
        <p:nvPicPr>
          <p:cNvPr id="14" name="Grafik 13">
            <a:extLst>
              <a:ext uri="{FF2B5EF4-FFF2-40B4-BE49-F238E27FC236}">
                <a16:creationId xmlns:a16="http://schemas.microsoft.com/office/drawing/2014/main" id="{974DD230-A680-4DA1-B2C4-29776E49A2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787" y="1332565"/>
            <a:ext cx="1181381" cy="1966030"/>
          </a:xfrm>
          <a:prstGeom prst="rect">
            <a:avLst/>
          </a:prstGeom>
        </p:spPr>
      </p:pic>
      <p:sp>
        <p:nvSpPr>
          <p:cNvPr id="7" name="Textfeld 6">
            <a:extLst>
              <a:ext uri="{FF2B5EF4-FFF2-40B4-BE49-F238E27FC236}">
                <a16:creationId xmlns:a16="http://schemas.microsoft.com/office/drawing/2014/main" id="{543499B8-02FB-49FA-A140-60A31A9067F1}"/>
              </a:ext>
            </a:extLst>
          </p:cNvPr>
          <p:cNvSpPr txBox="1"/>
          <p:nvPr/>
        </p:nvSpPr>
        <p:spPr>
          <a:xfrm>
            <a:off x="7210570" y="146104"/>
            <a:ext cx="2847829" cy="338554"/>
          </a:xfrm>
          <a:prstGeom prst="rect">
            <a:avLst/>
          </a:prstGeom>
          <a:noFill/>
        </p:spPr>
        <p:txBody>
          <a:bodyPr wrap="square" rtlCol="0">
            <a:spAutoFit/>
          </a:bodyPr>
          <a:lstStyle/>
          <a:p>
            <a:r>
              <a:rPr lang="de-DE" sz="1600" dirty="0"/>
              <a:t>(zoom):</a:t>
            </a:r>
            <a:endParaRPr lang="de-DE" dirty="0"/>
          </a:p>
        </p:txBody>
      </p:sp>
      <p:sp>
        <p:nvSpPr>
          <p:cNvPr id="32" name="Textfeld 31">
            <a:extLst>
              <a:ext uri="{FF2B5EF4-FFF2-40B4-BE49-F238E27FC236}">
                <a16:creationId xmlns:a16="http://schemas.microsoft.com/office/drawing/2014/main" id="{6FFF6E81-E8E7-4F54-AEBF-5D98A0924801}"/>
              </a:ext>
            </a:extLst>
          </p:cNvPr>
          <p:cNvSpPr txBox="1"/>
          <p:nvPr/>
        </p:nvSpPr>
        <p:spPr>
          <a:xfrm>
            <a:off x="90963" y="4088721"/>
            <a:ext cx="1857790" cy="830997"/>
          </a:xfrm>
          <a:prstGeom prst="rect">
            <a:avLst/>
          </a:prstGeom>
          <a:noFill/>
        </p:spPr>
        <p:txBody>
          <a:bodyPr wrap="square" rtlCol="0">
            <a:spAutoFit/>
          </a:bodyPr>
          <a:lstStyle/>
          <a:p>
            <a:r>
              <a:rPr lang="de-DE" sz="1600" b="1" dirty="0"/>
              <a:t>Altersgruppen Entwicklung  </a:t>
            </a:r>
            <a:r>
              <a:rPr lang="de-DE" sz="1600" dirty="0"/>
              <a:t>(prozentual)</a:t>
            </a:r>
          </a:p>
        </p:txBody>
      </p:sp>
      <p:sp>
        <p:nvSpPr>
          <p:cNvPr id="8" name="Textfeld 7">
            <a:extLst>
              <a:ext uri="{FF2B5EF4-FFF2-40B4-BE49-F238E27FC236}">
                <a16:creationId xmlns:a16="http://schemas.microsoft.com/office/drawing/2014/main" id="{CB234365-9641-49CA-BE6D-D97212076EE1}"/>
              </a:ext>
            </a:extLst>
          </p:cNvPr>
          <p:cNvSpPr txBox="1"/>
          <p:nvPr/>
        </p:nvSpPr>
        <p:spPr>
          <a:xfrm rot="10800000" flipV="1">
            <a:off x="3594627" y="3777353"/>
            <a:ext cx="2085173" cy="307777"/>
          </a:xfrm>
          <a:prstGeom prst="rect">
            <a:avLst/>
          </a:prstGeom>
          <a:noFill/>
        </p:spPr>
        <p:txBody>
          <a:bodyPr wrap="square" rtlCol="0">
            <a:spAutoFit/>
          </a:bodyPr>
          <a:lstStyle/>
          <a:p>
            <a:r>
              <a:rPr lang="de-DE" sz="1400" dirty="0"/>
              <a:t>(prozentuale Anteile)</a:t>
            </a:r>
          </a:p>
        </p:txBody>
      </p:sp>
      <p:sp>
        <p:nvSpPr>
          <p:cNvPr id="22" name="Textfeld 21">
            <a:extLst>
              <a:ext uri="{FF2B5EF4-FFF2-40B4-BE49-F238E27FC236}">
                <a16:creationId xmlns:a16="http://schemas.microsoft.com/office/drawing/2014/main" id="{3BCF6F6B-692F-4488-9C61-DA99AEF67C85}"/>
              </a:ext>
            </a:extLst>
          </p:cNvPr>
          <p:cNvSpPr txBox="1"/>
          <p:nvPr/>
        </p:nvSpPr>
        <p:spPr>
          <a:xfrm rot="10800000" flipV="1">
            <a:off x="3494808" y="27995"/>
            <a:ext cx="1767426" cy="307777"/>
          </a:xfrm>
          <a:prstGeom prst="rect">
            <a:avLst/>
          </a:prstGeom>
          <a:noFill/>
        </p:spPr>
        <p:txBody>
          <a:bodyPr wrap="square" rtlCol="0">
            <a:spAutoFit/>
          </a:bodyPr>
          <a:lstStyle/>
          <a:p>
            <a:r>
              <a:rPr lang="de-DE" sz="1400" dirty="0"/>
              <a:t>(absolute Anzahlen)</a:t>
            </a:r>
          </a:p>
        </p:txBody>
      </p:sp>
      <p:cxnSp>
        <p:nvCxnSpPr>
          <p:cNvPr id="6" name="Gerade Verbindung mit Pfeil 5">
            <a:extLst>
              <a:ext uri="{FF2B5EF4-FFF2-40B4-BE49-F238E27FC236}">
                <a16:creationId xmlns:a16="http://schemas.microsoft.com/office/drawing/2014/main" id="{4DE3AA27-9868-4AD0-8EBC-22760808AA57}"/>
              </a:ext>
            </a:extLst>
          </p:cNvPr>
          <p:cNvCxnSpPr>
            <a:cxnSpLocks/>
          </p:cNvCxnSpPr>
          <p:nvPr/>
        </p:nvCxnSpPr>
        <p:spPr>
          <a:xfrm flipV="1">
            <a:off x="7154735" y="2592476"/>
            <a:ext cx="272843" cy="246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6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B14323FE-0245-4C7B-83CD-E6C9908F9391}"/>
              </a:ext>
            </a:extLst>
          </p:cNvPr>
          <p:cNvSpPr txBox="1">
            <a:spLocks/>
          </p:cNvSpPr>
          <p:nvPr/>
        </p:nvSpPr>
        <p:spPr>
          <a:xfrm>
            <a:off x="59378" y="0"/>
            <a:ext cx="12085122" cy="5631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400" b="1" dirty="0">
                <a:solidFill>
                  <a:srgbClr val="0070C0"/>
                </a:solidFill>
              </a:rPr>
              <a:t> </a:t>
            </a:r>
            <a:r>
              <a:rPr lang="de-DE" sz="2400" b="1" dirty="0" err="1">
                <a:solidFill>
                  <a:srgbClr val="0070C0"/>
                </a:solidFill>
              </a:rPr>
              <a:t>SPoCK</a:t>
            </a:r>
            <a:r>
              <a:rPr lang="de-DE" sz="2400" b="1" dirty="0">
                <a:solidFill>
                  <a:srgbClr val="0070C0"/>
                </a:solidFill>
              </a:rPr>
              <a:t>: Prognosen intensivpflichtiger COVID-19-Patient*innen</a:t>
            </a:r>
            <a:endParaRPr lang="de-DE" sz="2400" dirty="0">
              <a:solidFill>
                <a:srgbClr val="0070C0"/>
              </a:solidFill>
            </a:endParaRPr>
          </a:p>
        </p:txBody>
      </p:sp>
      <p:sp>
        <p:nvSpPr>
          <p:cNvPr id="11" name="Textfeld 10">
            <a:extLst>
              <a:ext uri="{FF2B5EF4-FFF2-40B4-BE49-F238E27FC236}">
                <a16:creationId xmlns:a16="http://schemas.microsoft.com/office/drawing/2014/main" id="{36D316A3-AAC9-4090-A57A-7FD12D8B0A41}"/>
              </a:ext>
            </a:extLst>
          </p:cNvPr>
          <p:cNvSpPr txBox="1"/>
          <p:nvPr/>
        </p:nvSpPr>
        <p:spPr>
          <a:xfrm>
            <a:off x="181886" y="1893169"/>
            <a:ext cx="5334994" cy="369332"/>
          </a:xfrm>
          <a:prstGeom prst="rect">
            <a:avLst/>
          </a:prstGeom>
          <a:noFill/>
        </p:spPr>
        <p:txBody>
          <a:bodyPr wrap="square" rtlCol="0">
            <a:spAutoFit/>
          </a:bodyPr>
          <a:lstStyle/>
          <a:p>
            <a:r>
              <a:rPr lang="de-DE" dirty="0"/>
              <a:t>Länder (nach Kleeblättern) mit Kapazitäts-Prognosen:</a:t>
            </a:r>
          </a:p>
        </p:txBody>
      </p:sp>
      <p:pic>
        <p:nvPicPr>
          <p:cNvPr id="8" name="Grafik 7">
            <a:extLst>
              <a:ext uri="{FF2B5EF4-FFF2-40B4-BE49-F238E27FC236}">
                <a16:creationId xmlns:a16="http://schemas.microsoft.com/office/drawing/2014/main" id="{1BB67F89-C932-455D-A624-9369B62AD9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93" y="701445"/>
            <a:ext cx="7057909" cy="781298"/>
          </a:xfrm>
          <a:prstGeom prst="rect">
            <a:avLst/>
          </a:prstGeom>
        </p:spPr>
      </p:pic>
      <p:sp>
        <p:nvSpPr>
          <p:cNvPr id="6" name="Textfeld 5">
            <a:extLst>
              <a:ext uri="{FF2B5EF4-FFF2-40B4-BE49-F238E27FC236}">
                <a16:creationId xmlns:a16="http://schemas.microsoft.com/office/drawing/2014/main" id="{632F46F8-91F6-44BC-9FD1-30BA5CABA547}"/>
              </a:ext>
            </a:extLst>
          </p:cNvPr>
          <p:cNvSpPr txBox="1"/>
          <p:nvPr/>
        </p:nvSpPr>
        <p:spPr>
          <a:xfrm>
            <a:off x="10771731" y="233760"/>
            <a:ext cx="1372769" cy="338554"/>
          </a:xfrm>
          <a:prstGeom prst="rect">
            <a:avLst/>
          </a:prstGeom>
          <a:noFill/>
        </p:spPr>
        <p:txBody>
          <a:bodyPr wrap="square" rtlCol="0">
            <a:spAutoFit/>
          </a:bodyPr>
          <a:lstStyle/>
          <a:p>
            <a:r>
              <a:rPr lang="de-DE" sz="1600" dirty="0"/>
              <a:t>Deutschland</a:t>
            </a:r>
          </a:p>
        </p:txBody>
      </p:sp>
      <p:pic>
        <p:nvPicPr>
          <p:cNvPr id="27" name="Grafik 26">
            <a:extLst>
              <a:ext uri="{FF2B5EF4-FFF2-40B4-BE49-F238E27FC236}">
                <a16:creationId xmlns:a16="http://schemas.microsoft.com/office/drawing/2014/main" id="{B5BB7390-FD8F-488E-96F7-13B9597D65C0}"/>
              </a:ext>
            </a:extLst>
          </p:cNvPr>
          <p:cNvPicPr>
            <a:picLocks noChangeAspect="1"/>
          </p:cNvPicPr>
          <p:nvPr/>
        </p:nvPicPr>
        <p:blipFill>
          <a:blip r:embed="rId4"/>
          <a:stretch>
            <a:fillRect/>
          </a:stretch>
        </p:blipFill>
        <p:spPr>
          <a:xfrm>
            <a:off x="8369350" y="3017299"/>
            <a:ext cx="2956717" cy="3794600"/>
          </a:xfrm>
          <a:prstGeom prst="rect">
            <a:avLst/>
          </a:prstGeom>
        </p:spPr>
      </p:pic>
      <p:sp>
        <p:nvSpPr>
          <p:cNvPr id="29" name="Textfeld 28">
            <a:extLst>
              <a:ext uri="{FF2B5EF4-FFF2-40B4-BE49-F238E27FC236}">
                <a16:creationId xmlns:a16="http://schemas.microsoft.com/office/drawing/2014/main" id="{72D84F85-3FF1-40EF-9A5C-17EA3996C8E2}"/>
              </a:ext>
            </a:extLst>
          </p:cNvPr>
          <p:cNvSpPr txBox="1"/>
          <p:nvPr/>
        </p:nvSpPr>
        <p:spPr>
          <a:xfrm>
            <a:off x="10815043" y="5114586"/>
            <a:ext cx="1626368" cy="646331"/>
          </a:xfrm>
          <a:prstGeom prst="rect">
            <a:avLst/>
          </a:prstGeom>
          <a:noFill/>
        </p:spPr>
        <p:txBody>
          <a:bodyPr wrap="square" rtlCol="0">
            <a:spAutoFit/>
          </a:bodyPr>
          <a:lstStyle/>
          <a:p>
            <a:r>
              <a:rPr lang="de-DE" dirty="0"/>
              <a:t>Kleeblatt Zuordnungen</a:t>
            </a:r>
          </a:p>
        </p:txBody>
      </p:sp>
      <p:pic>
        <p:nvPicPr>
          <p:cNvPr id="4" name="Grafik 3">
            <a:extLst>
              <a:ext uri="{FF2B5EF4-FFF2-40B4-BE49-F238E27FC236}">
                <a16:creationId xmlns:a16="http://schemas.microsoft.com/office/drawing/2014/main" id="{FC86D70E-1ACD-4376-92C9-519199E863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800" y="2438948"/>
            <a:ext cx="7057909" cy="4313104"/>
          </a:xfrm>
          <a:prstGeom prst="rect">
            <a:avLst/>
          </a:prstGeom>
        </p:spPr>
      </p:pic>
      <p:pic>
        <p:nvPicPr>
          <p:cNvPr id="5" name="Grafik 4">
            <a:extLst>
              <a:ext uri="{FF2B5EF4-FFF2-40B4-BE49-F238E27FC236}">
                <a16:creationId xmlns:a16="http://schemas.microsoft.com/office/drawing/2014/main" id="{F32D6C1A-9CEB-466A-B6F5-28C6A93CA6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341261" y="563170"/>
            <a:ext cx="4621000" cy="2310500"/>
          </a:xfrm>
          <a:prstGeom prst="rect">
            <a:avLst/>
          </a:prstGeom>
          <a:ln>
            <a:solidFill>
              <a:schemeClr val="accent1"/>
            </a:solidFill>
          </a:ln>
        </p:spPr>
      </p:pic>
    </p:spTree>
    <p:extLst>
      <p:ext uri="{BB962C8B-B14F-4D97-AF65-F5344CB8AC3E}">
        <p14:creationId xmlns:p14="http://schemas.microsoft.com/office/powerpoint/2010/main" val="76255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Breitbild</PresentationFormat>
  <Paragraphs>48</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DIVI-Intensivregister</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Infektionssituation in Schulen</dc:title>
  <dc:creator>Lehfeld, Ann-Sophie</dc:creator>
  <cp:lastModifiedBy>Fischer, Martina</cp:lastModifiedBy>
  <cp:revision>764</cp:revision>
  <dcterms:created xsi:type="dcterms:W3CDTF">2021-01-13T08:46:29Z</dcterms:created>
  <dcterms:modified xsi:type="dcterms:W3CDTF">2022-10-12T08:57:42Z</dcterms:modified>
</cp:coreProperties>
</file>