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3" r:id="rId2"/>
    <p:sldId id="278" r:id="rId3"/>
    <p:sldId id="267" r:id="rId4"/>
    <p:sldId id="257" r:id="rId5"/>
    <p:sldId id="1031" r:id="rId6"/>
    <p:sldId id="266" r:id="rId7"/>
    <p:sldId id="1032" r:id="rId8"/>
    <p:sldId id="1030" r:id="rId9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AD2"/>
    <a:srgbClr val="80A5DC"/>
    <a:srgbClr val="006EC7"/>
    <a:srgbClr val="338BD2"/>
    <a:srgbClr val="66A8DD"/>
    <a:srgbClr val="367BB8"/>
    <a:srgbClr val="689CCA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51" autoAdjust="0"/>
    <p:restoredTop sz="83424" autoAdjust="0"/>
  </p:normalViewPr>
  <p:slideViewPr>
    <p:cSldViewPr snapToGrid="0" snapToObjects="1">
      <p:cViewPr varScale="1">
        <p:scale>
          <a:sx n="127" d="100"/>
          <a:sy n="127" d="100"/>
        </p:scale>
        <p:origin x="140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Wissdaten\RKI_nCoV-Lage\2.Themen\2.1.Epidemiologie\VOC\Berichte\2022-KW40\Daten\BQ.1-BQ.1.1-RKI-2022-10-11_genomesDa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[BQ.1-BQ.1.1-RKI-2022-10-11_genomesDates.xlsx]pivot_random!PivotTable19</c:name>
    <c:fmtId val="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BQ.1* in Stichprobe</a:t>
            </a:r>
          </a:p>
        </c:rich>
      </c:tx>
      <c:layout>
        <c:manualLayout>
          <c:xMode val="edge"/>
          <c:yMode val="edge"/>
          <c:x val="0.31268044619422575"/>
          <c:y val="2.67570720326625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/>
      <c:lineChart>
        <c:grouping val="stacked"/>
        <c:varyColors val="0"/>
        <c:ser>
          <c:idx val="0"/>
          <c:order val="0"/>
          <c:tx>
            <c:strRef>
              <c:f>pivot_random!$B$3:$B$4</c:f>
              <c:strCache>
                <c:ptCount val="1"/>
                <c:pt idx="0">
                  <c:v>BQ.1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pivot_random!$A$5:$A$12</c:f>
              <c:strCache>
                <c:ptCount val="7"/>
                <c:pt idx="0">
                  <c:v>34</c:v>
                </c:pt>
                <c:pt idx="1">
                  <c:v>35</c:v>
                </c:pt>
                <c:pt idx="2">
                  <c:v>36</c:v>
                </c:pt>
                <c:pt idx="3">
                  <c:v>37</c:v>
                </c:pt>
                <c:pt idx="4">
                  <c:v>38</c:v>
                </c:pt>
                <c:pt idx="5">
                  <c:v>39</c:v>
                </c:pt>
                <c:pt idx="6">
                  <c:v>40</c:v>
                </c:pt>
              </c:strCache>
            </c:strRef>
          </c:cat>
          <c:val>
            <c:numRef>
              <c:f>pivot_random!$B$5:$B$12</c:f>
              <c:numCache>
                <c:formatCode>General</c:formatCode>
                <c:ptCount val="7"/>
                <c:pt idx="0">
                  <c:v>3</c:v>
                </c:pt>
                <c:pt idx="1">
                  <c:v>3</c:v>
                </c:pt>
                <c:pt idx="2">
                  <c:v>10</c:v>
                </c:pt>
                <c:pt idx="3">
                  <c:v>14</c:v>
                </c:pt>
                <c:pt idx="4">
                  <c:v>19</c:v>
                </c:pt>
                <c:pt idx="5">
                  <c:v>31</c:v>
                </c:pt>
                <c:pt idx="6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78-45DE-A53F-CF07F0EB7EAD}"/>
            </c:ext>
          </c:extLst>
        </c:ser>
        <c:ser>
          <c:idx val="1"/>
          <c:order val="1"/>
          <c:tx>
            <c:strRef>
              <c:f>pivot_random!$C$3:$C$4</c:f>
              <c:strCache>
                <c:ptCount val="1"/>
                <c:pt idx="0">
                  <c:v>BQ.1.1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pivot_random!$A$5:$A$12</c:f>
              <c:strCache>
                <c:ptCount val="7"/>
                <c:pt idx="0">
                  <c:v>34</c:v>
                </c:pt>
                <c:pt idx="1">
                  <c:v>35</c:v>
                </c:pt>
                <c:pt idx="2">
                  <c:v>36</c:v>
                </c:pt>
                <c:pt idx="3">
                  <c:v>37</c:v>
                </c:pt>
                <c:pt idx="4">
                  <c:v>38</c:v>
                </c:pt>
                <c:pt idx="5">
                  <c:v>39</c:v>
                </c:pt>
                <c:pt idx="6">
                  <c:v>40</c:v>
                </c:pt>
              </c:strCache>
            </c:strRef>
          </c:cat>
          <c:val>
            <c:numRef>
              <c:f>pivot_random!$C$5:$C$12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12</c:v>
                </c:pt>
                <c:pt idx="4">
                  <c:v>16</c:v>
                </c:pt>
                <c:pt idx="5">
                  <c:v>15</c:v>
                </c:pt>
                <c:pt idx="6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78-45DE-A53F-CF07F0EB7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8647256"/>
        <c:axId val="818654472"/>
      </c:lineChart>
      <c:catAx>
        <c:axId val="818647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18654472"/>
        <c:crosses val="autoZero"/>
        <c:auto val="1"/>
        <c:lblAlgn val="ctr"/>
        <c:lblOffset val="100"/>
        <c:noMultiLvlLbl val="0"/>
      </c:catAx>
      <c:valAx>
        <c:axId val="818654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18647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12.10.2022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12.10.2022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0470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srgbClr val="006EC7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12.10.2022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Background_16zu9_RGB_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656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12.10.2022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12.10.2022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7983646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3882920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059582"/>
            <a:ext cx="3860721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12.10.2022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12.10.2022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CE5FA-AE24-4266-A5B0-0D029298B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86398"/>
            <a:ext cx="6858000" cy="64607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F058787-201F-4DC4-803C-806A049DA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354819-CA82-4562-A301-E26295B4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12.10.2022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0D8F4F-1761-4139-9B98-A0DE88E4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C597AE-F62B-44AB-98A1-B6CFFB80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10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21" y="234028"/>
            <a:ext cx="1584176" cy="459505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7983646" cy="37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917533"/>
            <a:ext cx="1860421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12.10.2022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917533"/>
            <a:ext cx="2895600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917533"/>
            <a:ext cx="496872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Gruppierung 18"/>
          <p:cNvGrpSpPr/>
          <p:nvPr userDrawn="1"/>
        </p:nvGrpSpPr>
        <p:grpSpPr>
          <a:xfrm>
            <a:off x="457201" y="4948013"/>
            <a:ext cx="7996881" cy="214219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/>
          <p:cNvSpPr txBox="1"/>
          <p:nvPr userDrawn="1"/>
        </p:nvSpPr>
        <p:spPr>
          <a:xfrm>
            <a:off x="-313267" y="3649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62" r:id="rId7"/>
  </p:sldLayoutIdLst>
  <p:hf hdr="0" ftr="0"/>
  <p:txStyles>
    <p:titleStyle>
      <a:lvl1pPr algn="l" defTabSz="457200" rtl="0" eaLnBrk="1" latinLnBrk="0" hangingPunct="1">
        <a:lnSpc>
          <a:spcPts val="2150"/>
        </a:lnSpc>
        <a:spcBef>
          <a:spcPct val="0"/>
        </a:spcBef>
        <a:buNone/>
        <a:defRPr sz="20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witter.com/dfocosi/status/1577568547227721729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01/2022.08.09.503384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VOC/VOI 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FG36, FG32, MF1, MF2, MF4, AG Evo, FG17</a:t>
            </a:r>
            <a:br>
              <a:rPr lang="de-DE" dirty="0"/>
            </a:br>
            <a:r>
              <a:rPr lang="de-DE" dirty="0"/>
              <a:t>Berlin, 12.10.2022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12.10.2022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2A4BDA-3D18-4D56-A9BA-CA56234F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" y="1129401"/>
            <a:ext cx="3366909" cy="30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EB80E0-C657-446D-97A0-18CC66A3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12.10.2022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26AEDE-AF65-4ECB-8336-07ECE9BC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3A7E997-D3F5-4926-8429-D6E9A2482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Anteil Genomsequenzierungen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3319EA3-D2BE-4177-BEE2-AFC569DFFB5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2591"/>
            <a:ext cx="7671614" cy="28983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9738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1517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VOC Anteile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883628-A4B1-4210-9CEC-D8752616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12.10.2022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D638E7-C44D-4A1A-A656-D1C53D42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3</a:t>
            </a:fld>
            <a:endParaRPr lang="de-DE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02102842-4860-4412-9895-77563D90E6C8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823942"/>
          <a:ext cx="7983539" cy="22211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2247">
                  <a:extLst>
                    <a:ext uri="{9D8B030D-6E8A-4147-A177-3AD203B41FA5}">
                      <a16:colId xmlns:a16="http://schemas.microsoft.com/office/drawing/2014/main" val="783928867"/>
                    </a:ext>
                  </a:extLst>
                </a:gridCol>
                <a:gridCol w="1432247">
                  <a:extLst>
                    <a:ext uri="{9D8B030D-6E8A-4147-A177-3AD203B41FA5}">
                      <a16:colId xmlns:a16="http://schemas.microsoft.com/office/drawing/2014/main" val="1671506717"/>
                    </a:ext>
                  </a:extLst>
                </a:gridCol>
                <a:gridCol w="1432247">
                  <a:extLst>
                    <a:ext uri="{9D8B030D-6E8A-4147-A177-3AD203B41FA5}">
                      <a16:colId xmlns:a16="http://schemas.microsoft.com/office/drawing/2014/main" val="2913017868"/>
                    </a:ext>
                  </a:extLst>
                </a:gridCol>
                <a:gridCol w="1432247">
                  <a:extLst>
                    <a:ext uri="{9D8B030D-6E8A-4147-A177-3AD203B41FA5}">
                      <a16:colId xmlns:a16="http://schemas.microsoft.com/office/drawing/2014/main" val="3249335881"/>
                    </a:ext>
                  </a:extLst>
                </a:gridCol>
                <a:gridCol w="1433843">
                  <a:extLst>
                    <a:ext uri="{9D8B030D-6E8A-4147-A177-3AD203B41FA5}">
                      <a16:colId xmlns:a16="http://schemas.microsoft.com/office/drawing/2014/main" val="2787472872"/>
                    </a:ext>
                  </a:extLst>
                </a:gridCol>
                <a:gridCol w="820708">
                  <a:extLst>
                    <a:ext uri="{9D8B030D-6E8A-4147-A177-3AD203B41FA5}">
                      <a16:colId xmlns:a16="http://schemas.microsoft.com/office/drawing/2014/main" val="2218391687"/>
                    </a:ext>
                  </a:extLst>
                </a:gridCol>
              </a:tblGrid>
              <a:tr h="2413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2022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Omikron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36650"/>
                  </a:ext>
                </a:extLst>
              </a:tr>
              <a:tr h="16497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021306291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1,4 %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94,6 %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05936077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1,2 %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95,1 %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82600946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1,0 %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96,1 %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026606833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96,7 %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52879249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96,2 %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60846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1,2 %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95,5 %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59446453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96,1 %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08235512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1,0 %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95,7 %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9309409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1,6 %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95,9 %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65249585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2,0 %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1,9 %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95,9 %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3761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902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1327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45AA6"/>
                </a:solidFill>
              </a:rPr>
              <a:t>VOC Anteile</a:t>
            </a:r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D1DE8901-C868-402B-A8ED-A516296F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/>
              <a:t>12.10.2022</a:t>
            </a:r>
            <a:endParaRPr lang="de-D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002E08-E138-4C22-9D26-74E23FD006FA}"/>
              </a:ext>
            </a:extLst>
          </p:cNvPr>
          <p:cNvSpPr txBox="1"/>
          <p:nvPr/>
        </p:nvSpPr>
        <p:spPr>
          <a:xfrm>
            <a:off x="4034790" y="212979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8372E95-FFD6-43B2-9217-F82FF21E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4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951939C-CDE9-48D6-9F93-E035E3EF9D1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95819"/>
            <a:ext cx="4924710" cy="358170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CE9AD60-6F5C-4387-A736-DD94FB96E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2076" y="540644"/>
            <a:ext cx="3637913" cy="38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31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5423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45AA6"/>
                </a:solidFill>
              </a:rPr>
              <a:t>Omikron (Sub-)Linien Anteile (Datenstand: 26.09.2022)</a:t>
            </a:r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D1DE8901-C868-402B-A8ED-A516296F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/>
              <a:t>12.10.2022</a:t>
            </a:r>
            <a:endParaRPr lang="de-D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002E08-E138-4C22-9D26-74E23FD006FA}"/>
              </a:ext>
            </a:extLst>
          </p:cNvPr>
          <p:cNvSpPr txBox="1"/>
          <p:nvPr/>
        </p:nvSpPr>
        <p:spPr>
          <a:xfrm>
            <a:off x="4034790" y="212979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8372E95-FFD6-43B2-9217-F82FF21E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5</a:t>
            </a:fld>
            <a:endParaRPr lang="de-DE"/>
          </a:p>
        </p:txBody>
      </p:sp>
      <p:sp>
        <p:nvSpPr>
          <p:cNvPr id="16" name="Textfeld 5">
            <a:extLst>
              <a:ext uri="{FF2B5EF4-FFF2-40B4-BE49-F238E27FC236}">
                <a16:creationId xmlns:a16="http://schemas.microsoft.com/office/drawing/2014/main" id="{58FBAD86-E7F0-4898-B167-9F5E1F090171}"/>
              </a:ext>
            </a:extLst>
          </p:cNvPr>
          <p:cNvSpPr txBox="1"/>
          <p:nvPr/>
        </p:nvSpPr>
        <p:spPr>
          <a:xfrm>
            <a:off x="5424866" y="730665"/>
            <a:ext cx="3363954" cy="32085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KW37/2022 (Stichprobe)</a:t>
            </a:r>
          </a:p>
          <a:p>
            <a:endParaRPr lang="de-DE" sz="1350" b="1" dirty="0"/>
          </a:p>
          <a:p>
            <a:r>
              <a:rPr lang="de-DE" sz="1350" b="1" dirty="0"/>
              <a:t>Omikron		100%</a:t>
            </a:r>
          </a:p>
          <a:p>
            <a:r>
              <a:rPr lang="de-DE" sz="1350" dirty="0"/>
              <a:t>    BA.5.2 		25,6%</a:t>
            </a:r>
          </a:p>
          <a:p>
            <a:r>
              <a:rPr lang="de-DE" sz="1350" dirty="0"/>
              <a:t>    BA.5.1		17,9%</a:t>
            </a:r>
          </a:p>
          <a:p>
            <a:r>
              <a:rPr lang="de-DE" sz="1350" dirty="0"/>
              <a:t>    BA.5.2.1 		13,9%</a:t>
            </a:r>
          </a:p>
          <a:p>
            <a:r>
              <a:rPr lang="de-DE" sz="1350" dirty="0"/>
              <a:t>    BF.7 		11,4%</a:t>
            </a:r>
          </a:p>
          <a:p>
            <a:r>
              <a:rPr lang="de-DE" sz="1350" dirty="0"/>
              <a:t>    BE.1.1 		 10,0%</a:t>
            </a:r>
          </a:p>
          <a:p>
            <a:r>
              <a:rPr lang="de-DE" sz="1350" dirty="0"/>
              <a:t>    BF.5		               4,7%</a:t>
            </a:r>
          </a:p>
          <a:p>
            <a:endParaRPr lang="de-DE" sz="1350" dirty="0"/>
          </a:p>
          <a:p>
            <a:pPr marL="176213"/>
            <a:r>
              <a:rPr lang="de-DE" sz="1350" dirty="0"/>
              <a:t>BA.2.75 Sublinien mit S:R346X</a:t>
            </a:r>
          </a:p>
          <a:p>
            <a:pPr marL="176213"/>
            <a:r>
              <a:rPr lang="de-DE" sz="1350" dirty="0"/>
              <a:t>BA.2.75                 0,6 %</a:t>
            </a:r>
          </a:p>
          <a:p>
            <a:pPr marL="176213"/>
            <a:r>
              <a:rPr lang="de-DE" sz="1350" dirty="0"/>
              <a:t>BA.2.75.1		0,1%</a:t>
            </a:r>
          </a:p>
          <a:p>
            <a:pPr marL="176213"/>
            <a:r>
              <a:rPr lang="de-DE" sz="1350" dirty="0"/>
              <a:t>BA.2.75.2            	0,2%</a:t>
            </a:r>
          </a:p>
          <a:p>
            <a:endParaRPr lang="de-DE" sz="1350" dirty="0"/>
          </a:p>
        </p:txBody>
      </p:sp>
      <p:sp>
        <p:nvSpPr>
          <p:cNvPr id="15" name="Textfeld 1">
            <a:extLst>
              <a:ext uri="{FF2B5EF4-FFF2-40B4-BE49-F238E27FC236}">
                <a16:creationId xmlns:a16="http://schemas.microsoft.com/office/drawing/2014/main" id="{0C6E8E19-0E8B-4046-8E8F-21FC15EFE0BD}"/>
              </a:ext>
            </a:extLst>
          </p:cNvPr>
          <p:cNvSpPr txBox="1"/>
          <p:nvPr/>
        </p:nvSpPr>
        <p:spPr>
          <a:xfrm>
            <a:off x="5424866" y="4051682"/>
            <a:ext cx="3363954" cy="71558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Nachweise in Stichprobe (gesamt)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BQ.1:	94 (112)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BQ.1.1: 	67 (77)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65175342-5B47-413D-94FA-45612078A720}"/>
              </a:ext>
            </a:extLst>
          </p:cNvPr>
          <p:cNvCxnSpPr/>
          <p:nvPr/>
        </p:nvCxnSpPr>
        <p:spPr>
          <a:xfrm flipV="1">
            <a:off x="7414899" y="2045900"/>
            <a:ext cx="0" cy="1677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0A422BE-5302-4508-B7F8-609313F229D7}"/>
              </a:ext>
            </a:extLst>
          </p:cNvPr>
          <p:cNvCxnSpPr>
            <a:cxnSpLocks/>
          </p:cNvCxnSpPr>
          <p:nvPr/>
        </p:nvCxnSpPr>
        <p:spPr>
          <a:xfrm flipV="1">
            <a:off x="7433911" y="2213680"/>
            <a:ext cx="0" cy="152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3207C07D-2CDD-4FF2-9373-197AFF3CF0F3}"/>
              </a:ext>
            </a:extLst>
          </p:cNvPr>
          <p:cNvCxnSpPr>
            <a:cxnSpLocks/>
          </p:cNvCxnSpPr>
          <p:nvPr/>
        </p:nvCxnSpPr>
        <p:spPr>
          <a:xfrm flipV="1">
            <a:off x="7421727" y="3113314"/>
            <a:ext cx="0" cy="4622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5858F404-F87B-4D5F-9CBB-9E2F6721923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" y="730665"/>
            <a:ext cx="5423401" cy="39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47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42862" y="4864241"/>
            <a:ext cx="496872" cy="273844"/>
          </a:xfrm>
        </p:spPr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05BB94-C996-4259-876D-361F12E01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96" y="903747"/>
            <a:ext cx="6915734" cy="3890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93DC42-5E9F-4900-9EFE-8A687C6FA0CC}"/>
              </a:ext>
            </a:extLst>
          </p:cNvPr>
          <p:cNvSpPr txBox="1"/>
          <p:nvPr/>
        </p:nvSpPr>
        <p:spPr>
          <a:xfrm>
            <a:off x="2639467" y="4864241"/>
            <a:ext cx="40815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Source: </a:t>
            </a:r>
            <a:r>
              <a:rPr lang="de-DE" sz="1100" dirty="0">
                <a:hlinkClick r:id="rId4"/>
              </a:rPr>
              <a:t>https://twitter.com/dfocosi/status/1577568547227721729</a:t>
            </a:r>
            <a:r>
              <a:rPr lang="de-DE" sz="1100" dirty="0"/>
              <a:t> </a:t>
            </a:r>
            <a:endParaRPr lang="en-US" sz="1100" dirty="0"/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id="{1CB7E2CC-D072-4E3F-B295-607E2CF04184}"/>
              </a:ext>
            </a:extLst>
          </p:cNvPr>
          <p:cNvSpPr txBox="1">
            <a:spLocks/>
          </p:cNvSpPr>
          <p:nvPr/>
        </p:nvSpPr>
        <p:spPr>
          <a:xfrm>
            <a:off x="358140" y="19644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dirty="0" err="1"/>
              <a:t>Omicron</a:t>
            </a:r>
            <a:r>
              <a:rPr lang="de-DE" sz="1600" dirty="0"/>
              <a:t>: </a:t>
            </a:r>
            <a:r>
              <a:rPr lang="de-DE" sz="1600" dirty="0" err="1"/>
              <a:t>Convergent</a:t>
            </a:r>
            <a:r>
              <a:rPr lang="de-DE" sz="1600" dirty="0"/>
              <a:t> </a:t>
            </a:r>
            <a:r>
              <a:rPr lang="de-DE" sz="1600" dirty="0" err="1"/>
              <a:t>evolution</a:t>
            </a:r>
            <a:r>
              <a:rPr lang="de-DE" sz="1600" dirty="0"/>
              <a:t> and </a:t>
            </a:r>
            <a:r>
              <a:rPr lang="de-DE" sz="1600" dirty="0" err="1"/>
              <a:t>variants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immune </a:t>
            </a:r>
            <a:r>
              <a:rPr lang="de-DE" sz="1600" dirty="0" err="1"/>
              <a:t>escape</a:t>
            </a:r>
            <a:r>
              <a:rPr lang="de-DE" sz="1600" dirty="0"/>
              <a:t> potential</a:t>
            </a:r>
            <a:br>
              <a:rPr lang="de-DE" sz="1600" dirty="0"/>
            </a:br>
            <a:r>
              <a:rPr lang="de-DE" sz="1200" b="0" dirty="0"/>
              <a:t>(Figure </a:t>
            </a:r>
            <a:r>
              <a:rPr lang="de-DE" sz="1200" b="0" dirty="0" err="1"/>
              <a:t>from</a:t>
            </a:r>
            <a:r>
              <a:rPr lang="de-DE" sz="1200" b="0" dirty="0"/>
              <a:t> Daniele </a:t>
            </a:r>
            <a:r>
              <a:rPr lang="de-DE" sz="1200" b="0" dirty="0" err="1"/>
              <a:t>Focosi</a:t>
            </a:r>
            <a:r>
              <a:rPr lang="de-DE" sz="1200" b="0" dirty="0"/>
              <a:t>, Uni-Klinik Pisa + Twitter SC2-Community </a:t>
            </a:r>
            <a:r>
              <a:rPr lang="de-DE" sz="1200" b="0" i="1" dirty="0"/>
              <a:t>et al.</a:t>
            </a:r>
            <a:r>
              <a:rPr lang="de-DE" sz="1200" b="0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DDCE50-A634-452B-8929-EFA684B259DD}"/>
              </a:ext>
            </a:extLst>
          </p:cNvPr>
          <p:cNvSpPr txBox="1"/>
          <p:nvPr/>
        </p:nvSpPr>
        <p:spPr>
          <a:xfrm>
            <a:off x="404083" y="4864241"/>
            <a:ext cx="21224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Sofia Paraskevopoulou (MF1)</a:t>
            </a:r>
          </a:p>
        </p:txBody>
      </p:sp>
    </p:spTree>
    <p:extLst>
      <p:ext uri="{BB962C8B-B14F-4D97-AF65-F5344CB8AC3E}">
        <p14:creationId xmlns:p14="http://schemas.microsoft.com/office/powerpoint/2010/main" val="3541071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D0BDFE1-8AE2-4ABA-B605-FDA1951BF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12.10.2022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FF87B87-F96A-4277-A98B-AE621E24A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E31471B-D0D8-40EA-A6D0-E15982B7D13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0C6068E-2D05-4A73-9F41-D47330821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BQ.1 , BQ.1.1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5F09F112-AED3-4B89-869A-952E3AC6D5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374325"/>
              </p:ext>
            </p:extLst>
          </p:nvPr>
        </p:nvGraphicFramePr>
        <p:xfrm>
          <a:off x="1216682" y="968048"/>
          <a:ext cx="6336565" cy="3801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936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84BC1D-2C79-4DE1-B543-BC2A04E30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12.10.2022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1336EA-A05C-4F85-AFAA-9B93033AC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8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9527538-BB72-4F92-91BB-1D774536A3D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Mutation S:R346: </a:t>
            </a:r>
          </a:p>
          <a:p>
            <a:pPr lvl="1"/>
            <a:r>
              <a:rPr lang="en-US" sz="1400" dirty="0"/>
              <a:t>“escape a large group of neutralizing antibodies (</a:t>
            </a:r>
            <a:r>
              <a:rPr lang="en-US" sz="1400" dirty="0" err="1"/>
              <a:t>NAbs</a:t>
            </a:r>
            <a:r>
              <a:rPr lang="en-US" sz="1400" dirty="0"/>
              <a:t>)”</a:t>
            </a:r>
            <a:br>
              <a:rPr lang="de-DE" sz="1400" dirty="0"/>
            </a:br>
            <a:r>
              <a:rPr lang="de-DE" sz="850" dirty="0" err="1"/>
              <a:t>bioRxiv</a:t>
            </a:r>
            <a:r>
              <a:rPr lang="de-DE" sz="850" dirty="0"/>
              <a:t>, Jian 2022 </a:t>
            </a:r>
            <a:r>
              <a:rPr lang="de-DE" sz="850" dirty="0">
                <a:hlinkClick r:id="rId2"/>
              </a:rPr>
              <a:t>https://doi.org/10.1101/2022.08.09.503384</a:t>
            </a:r>
            <a:r>
              <a:rPr lang="de-DE" sz="850" dirty="0"/>
              <a:t> </a:t>
            </a:r>
          </a:p>
          <a:p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9209067-C3A7-4292-A06A-10CE1A7FC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BA.4*/BA.5 + R346X in der Stichprobe (Datenstand 26.09.2022)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072B96D5-D13A-4954-B5C8-1EE7F4AC5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828394"/>
              </p:ext>
            </p:extLst>
          </p:nvPr>
        </p:nvGraphicFramePr>
        <p:xfrm>
          <a:off x="1865086" y="1981203"/>
          <a:ext cx="4717142" cy="2574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0282">
                  <a:extLst>
                    <a:ext uri="{9D8B030D-6E8A-4147-A177-3AD203B41FA5}">
                      <a16:colId xmlns:a16="http://schemas.microsoft.com/office/drawing/2014/main" val="1899352159"/>
                    </a:ext>
                  </a:extLst>
                </a:gridCol>
                <a:gridCol w="1325620">
                  <a:extLst>
                    <a:ext uri="{9D8B030D-6E8A-4147-A177-3AD203B41FA5}">
                      <a16:colId xmlns:a16="http://schemas.microsoft.com/office/drawing/2014/main" val="3091235424"/>
                    </a:ext>
                  </a:extLst>
                </a:gridCol>
                <a:gridCol w="1325620">
                  <a:extLst>
                    <a:ext uri="{9D8B030D-6E8A-4147-A177-3AD203B41FA5}">
                      <a16:colId xmlns:a16="http://schemas.microsoft.com/office/drawing/2014/main" val="3862321792"/>
                    </a:ext>
                  </a:extLst>
                </a:gridCol>
                <a:gridCol w="1325620">
                  <a:extLst>
                    <a:ext uri="{9D8B030D-6E8A-4147-A177-3AD203B41FA5}">
                      <a16:colId xmlns:a16="http://schemas.microsoft.com/office/drawing/2014/main" val="1235242975"/>
                    </a:ext>
                  </a:extLst>
                </a:gridCol>
              </a:tblGrid>
              <a:tr h="25746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</a:rPr>
                        <a:t>KW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</a:rPr>
                        <a:t>BA.2* + S:R346X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</a:rPr>
                        <a:t>BA.4* + S:R346X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</a:rPr>
                        <a:t>BA.5* + S:R346X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42223366"/>
                  </a:ext>
                </a:extLst>
              </a:tr>
              <a:tr h="25746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</a:rPr>
                        <a:t>31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16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35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00967296"/>
                  </a:ext>
                </a:extLst>
              </a:tr>
              <a:tr h="25746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</a:rPr>
                        <a:t>32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8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17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33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96231702"/>
                  </a:ext>
                </a:extLst>
              </a:tr>
              <a:tr h="25746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</a:rPr>
                        <a:t>33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13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13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35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55434312"/>
                  </a:ext>
                </a:extLst>
              </a:tr>
              <a:tr h="25746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</a:rPr>
                        <a:t>34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16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41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69960857"/>
                  </a:ext>
                </a:extLst>
              </a:tr>
              <a:tr h="25746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</a:rPr>
                        <a:t>35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10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12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29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47106575"/>
                  </a:ext>
                </a:extLst>
              </a:tr>
              <a:tr h="25746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</a:rPr>
                        <a:t>36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17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39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87070575"/>
                  </a:ext>
                </a:extLst>
              </a:tr>
              <a:tr h="25746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</a:rPr>
                        <a:t>37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11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16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45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43624240"/>
                  </a:ext>
                </a:extLst>
              </a:tr>
              <a:tr h="25746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</a:rPr>
                        <a:t>38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16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20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37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5164393"/>
                  </a:ext>
                </a:extLst>
              </a:tr>
              <a:tr h="2574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48333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906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471</Words>
  <Application>Microsoft Office PowerPoint</Application>
  <PresentationFormat>Bildschirmpräsentation (16:9)</PresentationFormat>
  <Paragraphs>154</Paragraphs>
  <Slides>8</Slides>
  <Notes>1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ＭＳ 明朝</vt:lpstr>
      <vt:lpstr>Times New Roman</vt:lpstr>
      <vt:lpstr>Wingdings</vt:lpstr>
      <vt:lpstr>Office-Design</vt:lpstr>
      <vt:lpstr>VOC/VOI in Deutschland  aktuelle Situation  </vt:lpstr>
      <vt:lpstr>Anteil Genomsequenzierungen</vt:lpstr>
      <vt:lpstr>PowerPoint-Präsentation</vt:lpstr>
      <vt:lpstr>PowerPoint-Präsentation</vt:lpstr>
      <vt:lpstr>PowerPoint-Präsentation</vt:lpstr>
      <vt:lpstr>PowerPoint-Präsentation</vt:lpstr>
      <vt:lpstr>BQ.1 , BQ.1.1</vt:lpstr>
      <vt:lpstr>BA.4*/BA.5 + R346X in der Stichprobe (Datenstand 26.09.2022)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Kröger, Stefan</cp:lastModifiedBy>
  <cp:revision>241</cp:revision>
  <dcterms:created xsi:type="dcterms:W3CDTF">2015-11-02T12:29:13Z</dcterms:created>
  <dcterms:modified xsi:type="dcterms:W3CDTF">2022-10-12T09:18:24Z</dcterms:modified>
</cp:coreProperties>
</file>