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6"/>
  </p:notesMasterIdLst>
  <p:handoutMasterIdLst>
    <p:handoutMasterId r:id="rId7"/>
  </p:handoutMasterIdLst>
  <p:sldIdLst>
    <p:sldId id="814" r:id="rId2"/>
    <p:sldId id="825" r:id="rId3"/>
    <p:sldId id="863" r:id="rId4"/>
    <p:sldId id="860" r:id="rId5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76395" autoAdjust="0"/>
  </p:normalViewPr>
  <p:slideViewPr>
    <p:cSldViewPr snapToGrid="0" snapToObjects="1">
      <p:cViewPr varScale="1">
        <p:scale>
          <a:sx n="77" d="100"/>
          <a:sy n="77" d="100"/>
        </p:scale>
        <p:origin x="1146" y="78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Correa-MartinezC\Downloads\COVID19-PE_20220908_signets_ENG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vielerorts im Frühjahr 2022 geänderte Teststrategien insbesondere in Europa z.B. Spanien, Dänemark, England testen nur Risikogruppen </a:t>
            </a:r>
            <a:r>
              <a:rPr lang="de-DE" sz="1050" dirty="0" err="1"/>
              <a:t>bzw</a:t>
            </a:r>
            <a:r>
              <a:rPr lang="de-DE" sz="1050" dirty="0"/>
              <a:t> Empfehlen nur Testung von Personen mit Risiko für ein schweren verlauf, Personen die Behandlung im KH benötigen und Personen die mit RG arbeiten; Österreich hat Anzahl PCR pro Einwohner reduziert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</a:t>
            </a:r>
            <a:r>
              <a:rPr lang="en-US" sz="1050" dirty="0"/>
              <a:t>case and death data for the Region of Africa are incomplete and will be updated as soon as more information becomes available.</a:t>
            </a: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Frankreich: keine Meldedaten in den letzten Tagen. Laut </a:t>
            </a:r>
            <a:r>
              <a:rPr lang="de-DE" sz="1200" dirty="0" err="1"/>
              <a:t>epidemiological</a:t>
            </a:r>
            <a:r>
              <a:rPr lang="de-DE" sz="1200" dirty="0"/>
              <a:t> update vom 08.09. Inzidenz in KW35 bei 166 (KW34: 182)</a:t>
            </a:r>
          </a:p>
          <a:p>
            <a:r>
              <a:rPr lang="de-DE" dirty="0">
                <a:hlinkClick r:id="rId3"/>
              </a:rPr>
              <a:t>COVID19-PE_20220908_signets_ENG.pdf</a:t>
            </a:r>
            <a:endParaRPr lang="de-DE" dirty="0"/>
          </a:p>
          <a:p>
            <a:r>
              <a:rPr lang="de-DE" sz="1200" b="0" dirty="0"/>
              <a:t>https://www.reuters.com/business/healthcare-pharmaceuticals/czechs-drop-most-mask-requirements-march-14-2022-03-09/</a:t>
            </a:r>
          </a:p>
          <a:p>
            <a:r>
              <a:rPr lang="de-DE" sz="1200" b="0" dirty="0"/>
              <a:t>https://www.visitljubljana.com/en/visitors/travel-information/coronavirus-covid-19/</a:t>
            </a:r>
          </a:p>
          <a:p>
            <a:r>
              <a:rPr lang="de-DE" sz="1200" b="0" dirty="0"/>
              <a:t>https://ourworldindata.org/</a:t>
            </a:r>
            <a:r>
              <a:rPr lang="de-DE" sz="1200" b="0" dirty="0" err="1"/>
              <a:t>explorers</a:t>
            </a:r>
            <a:r>
              <a:rPr lang="de-DE" sz="1200" b="0" dirty="0"/>
              <a:t>/</a:t>
            </a:r>
            <a:r>
              <a:rPr lang="de-DE" sz="1200" b="0" dirty="0" err="1"/>
              <a:t>coronavirus-data-explorer?time</a:t>
            </a:r>
            <a:r>
              <a:rPr lang="de-DE" sz="1200" b="0" dirty="0"/>
              <a:t>=2021-12-01..latest&amp;uniformYAxis=0&amp;Metric=Cases%2C+hospital+admissions%2C+ICU+patients%2C+and+deaths&amp;Interval=7-day+rolling+average&amp;Relative+to+Population=</a:t>
            </a:r>
            <a:r>
              <a:rPr lang="de-DE" sz="1200" b="0" dirty="0" err="1"/>
              <a:t>true&amp;Color+by+test+positivity</a:t>
            </a:r>
            <a:r>
              <a:rPr lang="de-DE" sz="1200" b="0" dirty="0"/>
              <a:t>=</a:t>
            </a:r>
            <a:r>
              <a:rPr lang="de-DE" sz="1200" b="0" dirty="0" err="1"/>
              <a:t>false&amp;country</a:t>
            </a:r>
            <a:r>
              <a:rPr lang="de-DE" sz="1200" b="0" dirty="0"/>
              <a:t>=POL~CZE~SVN</a:t>
            </a:r>
          </a:p>
          <a:p>
            <a:endParaRPr lang="de-DE" sz="1200" b="0" dirty="0"/>
          </a:p>
          <a:p>
            <a:endParaRPr lang="de-DE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73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dirty="0"/>
          </a:p>
          <a:p>
            <a:endParaRPr lang="de-DE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32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10/12/2022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10/12/2022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10/12/2022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10/12/2022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10/12/2022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10/12/2022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10/12/2022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10/12/2022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10/12/2022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10/12/2022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C9211C6-1EAF-40E4-8232-878364290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37" y="2671450"/>
            <a:ext cx="5290363" cy="3571586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27698" y="706818"/>
            <a:ext cx="777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Anzahl Fälle pro KW und WHO Region, 30.12.2019 – 11.10.2022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7130206" y="2432084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129690"/>
              </p:ext>
            </p:extLst>
          </p:nvPr>
        </p:nvGraphicFramePr>
        <p:xfrm>
          <a:off x="138264" y="3482415"/>
          <a:ext cx="6530418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-42,4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392.554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-7,9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818.387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1.779.736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3.009.856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095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WHO-Dashboard, Zugriff 12.10.2022, Datenstand 11.10.2022; Karte und Tabelle PHI-Auswertung von </a:t>
            </a:r>
            <a:r>
              <a:rPr lang="de-DE" sz="1200" i="1" dirty="0"/>
              <a:t>WHO-Daten, Datenstand 11.10.2022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D40427-3578-4EC6-B4F4-643B86950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1" y="1031498"/>
            <a:ext cx="6480000" cy="2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6B2C49B-AE2C-4915-97CC-E4567CAB1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0" y="2691840"/>
            <a:ext cx="3983546" cy="41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2814A12-795D-4EBB-AA1D-A34820B1D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757" y="2691840"/>
            <a:ext cx="3972486" cy="41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C68C2DA-9E32-4513-A984-FB8237F61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241" y="2691841"/>
            <a:ext cx="3983319" cy="41400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2382752" y="6388074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27.09.2022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6513782" y="6388074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04.10.2022</a:t>
            </a: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7-Tage-Inzidenz pro 100.000 Einwohner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A4AF33-471B-4810-AF0C-A75365842035}"/>
              </a:ext>
            </a:extLst>
          </p:cNvPr>
          <p:cNvSpPr txBox="1"/>
          <p:nvPr/>
        </p:nvSpPr>
        <p:spPr>
          <a:xfrm>
            <a:off x="10648166" y="6388074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11.10.2022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9D51B5A-1FC6-477A-A47C-D292EBAF55F3}"/>
              </a:ext>
            </a:extLst>
          </p:cNvPr>
          <p:cNvSpPr txBox="1"/>
          <p:nvPr/>
        </p:nvSpPr>
        <p:spPr>
          <a:xfrm>
            <a:off x="4082473" y="975122"/>
            <a:ext cx="7679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45AA6"/>
                </a:solidFill>
              </a:rPr>
              <a:t>Fallzahlanstiege (im Vergleich zur Vorwoche) beispielsweise in Italien mit San Marino, Luxemburg, Frankreich, Ungarn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45AA6"/>
                </a:solidFill>
              </a:rPr>
              <a:t>Höchste 7-Tagesinzidenz in Österreich</a:t>
            </a:r>
          </a:p>
          <a:p>
            <a:endParaRPr lang="de-DE" sz="2000" b="1" dirty="0">
              <a:solidFill>
                <a:srgbClr val="045AA6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0BC5D9-3F2D-4C0D-AB2E-31D371874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1" y="790704"/>
            <a:ext cx="4036316" cy="17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Österreich, 7-T Inzidenz: </a:t>
            </a:r>
            <a:r>
              <a:rPr lang="de-DE" b="0" dirty="0"/>
              <a:t>1096 (+17%)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3860AB3-636E-4FED-BA5E-D514F7AE7419}"/>
              </a:ext>
            </a:extLst>
          </p:cNvPr>
          <p:cNvSpPr txBox="1"/>
          <p:nvPr/>
        </p:nvSpPr>
        <p:spPr>
          <a:xfrm>
            <a:off x="5510152" y="6499828"/>
            <a:ext cx="64958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i="1" dirty="0" err="1">
                <a:solidFill>
                  <a:prstClr val="black"/>
                </a:solidFill>
              </a:rPr>
              <a:t>Epi</a:t>
            </a:r>
            <a:r>
              <a:rPr lang="de-DE" sz="1400" i="1" dirty="0">
                <a:solidFill>
                  <a:prstClr val="black"/>
                </a:solidFill>
              </a:rPr>
              <a:t>-Kurve PHI-Auswertung von </a:t>
            </a:r>
            <a:r>
              <a:rPr lang="de-DE" sz="1400" i="1" dirty="0"/>
              <a:t>WHO-Daten, Datenstand 11.10.2022, AGES: 11.10.22</a:t>
            </a:r>
            <a:endParaRPr lang="de-DE" sz="1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EE032F-C083-45CB-99A0-A4F6AD02A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2" y="820233"/>
            <a:ext cx="3701915" cy="27966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AE6957C-18CD-407F-9CAF-079256631A7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7585" y="3747170"/>
            <a:ext cx="5605155" cy="275265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95BD85F-2A31-4A1E-B73A-7D2283980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4415" y="870094"/>
            <a:ext cx="5040000" cy="5493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FABB4F4-A8EA-4FA8-AD82-A109266A8661}"/>
              </a:ext>
            </a:extLst>
          </p:cNvPr>
          <p:cNvSpPr txBox="1"/>
          <p:nvPr/>
        </p:nvSpPr>
        <p:spPr>
          <a:xfrm>
            <a:off x="3918857" y="1303460"/>
            <a:ext cx="2481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In allen Kantonen steigende Fallzahlen</a:t>
            </a:r>
          </a:p>
          <a:p>
            <a:endParaRPr lang="de-DE" sz="1600" dirty="0"/>
          </a:p>
          <a:p>
            <a:r>
              <a:rPr lang="de-DE" sz="1600" dirty="0"/>
              <a:t>8.390 Tests/ 100.000 EW; Testpositivität: 11%</a:t>
            </a:r>
          </a:p>
        </p:txBody>
      </p:sp>
    </p:spTree>
    <p:extLst>
      <p:ext uri="{BB962C8B-B14F-4D97-AF65-F5344CB8AC3E}">
        <p14:creationId xmlns:p14="http://schemas.microsoft.com/office/powerpoint/2010/main" val="1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Österreich, 7-T Inzidenz: </a:t>
            </a:r>
            <a:r>
              <a:rPr lang="de-DE" b="0" dirty="0"/>
              <a:t>1096 (+17%)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3860AB3-636E-4FED-BA5E-D514F7AE7419}"/>
              </a:ext>
            </a:extLst>
          </p:cNvPr>
          <p:cNvSpPr txBox="1"/>
          <p:nvPr/>
        </p:nvSpPr>
        <p:spPr>
          <a:xfrm>
            <a:off x="9509070" y="6499828"/>
            <a:ext cx="28382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Sozialministerium Österreich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562E93-1A87-40A4-8C8A-677B2EB6EE32}"/>
              </a:ext>
            </a:extLst>
          </p:cNvPr>
          <p:cNvSpPr txBox="1"/>
          <p:nvPr/>
        </p:nvSpPr>
        <p:spPr>
          <a:xfrm>
            <a:off x="413657" y="1425038"/>
            <a:ext cx="113646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Maßnahmen:</a:t>
            </a:r>
          </a:p>
          <a:p>
            <a:endParaRPr lang="de-DE" dirty="0"/>
          </a:p>
          <a:p>
            <a:r>
              <a:rPr lang="de-DE" u="sng" dirty="0"/>
              <a:t>FFP2-Maskenpflicht:</a:t>
            </a:r>
            <a:endParaRPr lang="de-DE" dirty="0"/>
          </a:p>
          <a:p>
            <a:r>
              <a:rPr lang="de-DE" dirty="0"/>
              <a:t>- allgemeine FFP2-Maskenpflicht gilt nur noch in geschlossenen Räumen von: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   Kranken- und Kuranstalten,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   Alten- und Pflegeheimen 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   Orten an denen Gesundheits- und Pflegedienstleistungen erbracht werden</a:t>
            </a:r>
          </a:p>
          <a:p>
            <a:r>
              <a:rPr lang="de-DE" dirty="0"/>
              <a:t>Eine Wiedereinführung der FFP2-Maskenpflicht in anderen Settings ist bei steigenden Fallzahlen möglich.</a:t>
            </a:r>
          </a:p>
          <a:p>
            <a:endParaRPr lang="de-DE" dirty="0"/>
          </a:p>
          <a:p>
            <a:r>
              <a:rPr lang="de-DE" u="sng" dirty="0"/>
              <a:t>Tests der breiten Bevölkerung („Massentestungen“): </a:t>
            </a:r>
          </a:p>
          <a:p>
            <a:r>
              <a:rPr lang="de-DE" dirty="0"/>
              <a:t>Für </a:t>
            </a:r>
            <a:r>
              <a:rPr lang="de-DE" dirty="0" err="1"/>
              <a:t>jede:n</a:t>
            </a:r>
            <a:r>
              <a:rPr lang="de-DE" dirty="0"/>
              <a:t> </a:t>
            </a:r>
            <a:r>
              <a:rPr lang="de-DE" dirty="0" err="1"/>
              <a:t>Bürger:in</a:t>
            </a:r>
            <a:r>
              <a:rPr lang="de-DE" dirty="0"/>
              <a:t> stehen pro Monat fünf kostenlose PCR- und fünf kostenlose Antigen-Tests zur Verfügung:</a:t>
            </a:r>
          </a:p>
          <a:p>
            <a:r>
              <a:rPr lang="de-DE" dirty="0"/>
              <a:t> </a:t>
            </a:r>
          </a:p>
          <a:p>
            <a:r>
              <a:rPr lang="de-DE" u="sng" dirty="0"/>
              <a:t>Zukünftig auch verstärkt Abwasser-Monitoring  </a:t>
            </a:r>
          </a:p>
        </p:txBody>
      </p:sp>
    </p:spTree>
    <p:extLst>
      <p:ext uri="{BB962C8B-B14F-4D97-AF65-F5344CB8AC3E}">
        <p14:creationId xmlns:p14="http://schemas.microsoft.com/office/powerpoint/2010/main" val="39388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Breitbild</PresentationFormat>
  <Paragraphs>99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ＭＳ 明朝</vt:lpstr>
      <vt:lpstr>Scala Sans OT</vt:lpstr>
      <vt:lpstr>Wingdings</vt:lpstr>
      <vt:lpstr>1_Office-Design</vt:lpstr>
      <vt:lpstr>SARS-CoV-2 – Internationale Lage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Kerber, Romy</cp:lastModifiedBy>
  <cp:revision>1176</cp:revision>
  <dcterms:created xsi:type="dcterms:W3CDTF">2015-11-02T12:29:13Z</dcterms:created>
  <dcterms:modified xsi:type="dcterms:W3CDTF">2022-10-12T09:21:31Z</dcterms:modified>
</cp:coreProperties>
</file>