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2" r:id="rId2"/>
    <p:sldId id="400" r:id="rId3"/>
    <p:sldId id="277" r:id="rId4"/>
    <p:sldId id="417" r:id="rId5"/>
    <p:sldId id="414" r:id="rId6"/>
    <p:sldId id="418" r:id="rId7"/>
    <p:sldId id="419" r:id="rId8"/>
    <p:sldId id="415" r:id="rId9"/>
    <p:sldId id="409" r:id="rId10"/>
    <p:sldId id="411" r:id="rId11"/>
    <p:sldId id="410" r:id="rId12"/>
    <p:sldId id="412" r:id="rId13"/>
    <p:sldId id="275" r:id="rId14"/>
    <p:sldId id="413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4BACC6"/>
    <a:srgbClr val="95B3D7"/>
    <a:srgbClr val="1F497D"/>
    <a:srgbClr val="8064A2"/>
    <a:srgbClr val="9BBB59"/>
    <a:srgbClr val="C0504D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1" autoAdjust="0"/>
    <p:restoredTop sz="81584" autoAdjust="0"/>
  </p:normalViewPr>
  <p:slideViewPr>
    <p:cSldViewPr snapToGrid="0" snapToObjects="1">
      <p:cViewPr varScale="1">
        <p:scale>
          <a:sx n="73" d="100"/>
          <a:sy n="73" d="100"/>
        </p:scale>
        <p:origin x="968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26_Mental_Health_Surveillance\2022-2023_MHS_F&#246;rderphase_2\AP8_Review_Fortf&#252;hrung\Krisenstab\Pie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26_Mental_Health_Surveillance\2022-2023_MHS_F&#246;rderphase_2\AP8_Review_Fortf&#252;hrung\Krisenstab\Pie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26_Mental_Health_Surveillance\2022-2023_MHS_F&#246;rderphase_2\AP8_Review_Fortf&#252;hrung\Krisenstab\Pie%20C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26_Mental_Health_Surveillance\2022-2023_MHS_F&#246;rderphase_2\AP8_Review_Fortf&#252;hrung\Krisenstab\Pie%20Char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6F-4172-B6CA-40013875703D}"/>
              </c:ext>
            </c:extLst>
          </c:dPt>
          <c:dPt>
            <c:idx val="1"/>
            <c:bubble3D val="0"/>
            <c:spPr>
              <a:solidFill>
                <a:srgbClr val="4BAC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6F-4172-B6CA-40013875703D}"/>
              </c:ext>
            </c:extLst>
          </c:dPt>
          <c:dPt>
            <c:idx val="2"/>
            <c:bubble3D val="0"/>
            <c:spPr>
              <a:solidFill>
                <a:srgbClr val="95B3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6F-4172-B6CA-40013875703D}"/>
              </c:ext>
            </c:extLst>
          </c:dPt>
          <c:dPt>
            <c:idx val="3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6F-4172-B6CA-40013875703D}"/>
              </c:ext>
            </c:extLst>
          </c:dPt>
          <c:dLbls>
            <c:dLbl>
              <c:idx val="0"/>
              <c:layout>
                <c:manualLayout>
                  <c:x val="7.2680277948487707E-2"/>
                  <c:y val="6.7928768930129915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813861-473C-419E-BD7C-225105DCABD5}" type="CATEGORYNAME">
                      <a:rPr lang="de-DE"/>
                      <a:pPr>
                        <a:defRPr/>
                      </a:pPr>
                      <a:t>[RUBRIKENNAME]</a:t>
                    </a:fld>
                    <a:r>
                      <a:rPr lang="de-DE" baseline="0"/>
                      <a:t>
</a:t>
                    </a:r>
                    <a:fld id="{F08968D2-A94A-4010-A376-45B6976361DB}" type="PERCENTAGE">
                      <a:rPr lang="de-DE" baseline="0"/>
                      <a:pPr>
                        <a:defRPr/>
                      </a:pPr>
                      <a:t>[PROZENTSATZ]</a:t>
                    </a:fld>
                    <a:endParaRPr lang="de-DE" baseline="0"/>
                  </a:p>
                </c:rich>
              </c:tx>
              <c:spPr>
                <a:xfrm>
                  <a:off x="5130387" y="25400"/>
                  <a:ext cx="2207573" cy="795976"/>
                </a:xfrm>
                <a:solidFill>
                  <a:srgbClr val="4F81BD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645"/>
                        <a:gd name="adj2" fmla="val -127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913562182357357"/>
                      <c:h val="0.21966559255415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6F-4172-B6CA-40013875703D}"/>
                </c:ext>
              </c:extLst>
            </c:dLbl>
            <c:dLbl>
              <c:idx val="1"/>
              <c:layout>
                <c:manualLayout>
                  <c:x val="8.7546620103466546E-2"/>
                  <c:y val="0.1052895918417014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BE9836-F091-46D2-8367-BE1AEA43382A}" type="CATEGORYNAME">
                      <a:rPr lang="de-DE" dirty="0"/>
                      <a:pPr>
                        <a:defRPr/>
                      </a:pPr>
                      <a:t>[RUBRIKENNAME]</a:t>
                    </a:fld>
                    <a:r>
                      <a:rPr lang="de-DE" baseline="0" dirty="0"/>
                      <a:t>
</a:t>
                    </a:r>
                  </a:p>
                </c:rich>
              </c:tx>
              <c:spPr>
                <a:solidFill>
                  <a:srgbClr val="4BACC6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3048"/>
                        <a:gd name="adj2" fmla="val -810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08031826857731"/>
                      <c:h val="0.215544134845559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6F-4172-B6CA-40013875703D}"/>
                </c:ext>
              </c:extLst>
            </c:dLbl>
            <c:dLbl>
              <c:idx val="2"/>
              <c:layout>
                <c:manualLayout>
                  <c:x val="0.10736849635330803"/>
                  <c:y val="-0.1171771264044741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B0A865-3400-4D26-8755-C1FE337908FC}" type="CATEGORYNAME">
                      <a:rPr lang="de-DE" dirty="0"/>
                      <a:pPr>
                        <a:defRPr/>
                      </a:pPr>
                      <a:t>[RUBRIKENNAME]</a:t>
                    </a:fld>
                    <a:r>
                      <a:rPr lang="de-DE" baseline="0" dirty="0"/>
                      <a:t>
</a:t>
                    </a:r>
                  </a:p>
                </c:rich>
              </c:tx>
              <c:spPr>
                <a:solidFill>
                  <a:srgbClr val="95B3D7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816127385469812"/>
                      <c:h val="0.28749594500016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6F-4172-B6CA-40013875703D}"/>
                </c:ext>
              </c:extLst>
            </c:dLbl>
            <c:dLbl>
              <c:idx val="3"/>
              <c:layout>
                <c:manualLayout>
                  <c:x val="-4.5425133072553428E-2"/>
                  <c:y val="-3.736082291157143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09DF4B-AFE0-43DD-B343-B94DCFB82359}" type="CATEGORYNAME">
                      <a:rPr lang="de-DE"/>
                      <a:pPr>
                        <a:defRPr/>
                      </a:pPr>
                      <a:t>[RUBRIKENNAME]</a:t>
                    </a:fld>
                    <a:endParaRPr lang="de-DE"/>
                  </a:p>
                </c:rich>
              </c:tx>
              <c:spPr>
                <a:solidFill>
                  <a:srgbClr val="1F497D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690491287283886"/>
                      <c:h val="0.28142835480533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6F-4172-B6CA-40013875703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Tabelle1!$N$3:$Q$3</c:f>
              <c:strCache>
                <c:ptCount val="4"/>
                <c:pt idx="0">
                  <c:v>POSITIVE PSYCHISCHE GESUNDHEIT
- Lebenszufriedenheit
- Lebensqualität
- Resilienz
- Wohlbefinden </c:v>
                </c:pt>
                <c:pt idx="1">
                  <c:v>PSYCHISCHE BELASTUNG
u.a.
- Sorgen
- COVID-19 bezogener Stress
- psychosoziale Stressbelastung</c:v>
                </c:pt>
                <c:pt idx="2">
                  <c:v>AKTUELLE SYMPTOMATIK EINER PSYCHISCHEN STÖRUNG
u.a.
- Depressive Symptomatik
- Somatisierungssymptomatik
- Symptomatik generalisierte Angststörung</c:v>
                </c:pt>
                <c:pt idx="3">
                  <c:v>VERSORGUNGSGESCHEHEN UND MORTALITÄT
u.a.
- Arbeitsunfähigkeitsfälle
- Suizide
- Diagnosehäufigkeit
</c:v>
                </c:pt>
              </c:strCache>
            </c:strRef>
          </c:cat>
          <c:val>
            <c:numRef>
              <c:f>Tabelle1!$N$4:$Q$4</c:f>
              <c:numCache>
                <c:formatCode>General</c:formatCode>
                <c:ptCount val="4"/>
                <c:pt idx="0">
                  <c:v>28</c:v>
                </c:pt>
                <c:pt idx="1">
                  <c:v>26</c:v>
                </c:pt>
                <c:pt idx="2">
                  <c:v>63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6F-4172-B6CA-400138757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6F-4172-B6CA-40013875703D}"/>
              </c:ext>
            </c:extLst>
          </c:dPt>
          <c:dPt>
            <c:idx val="1"/>
            <c:bubble3D val="0"/>
            <c:spPr>
              <a:solidFill>
                <a:srgbClr val="4BAC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6F-4172-B6CA-40013875703D}"/>
              </c:ext>
            </c:extLst>
          </c:dPt>
          <c:dPt>
            <c:idx val="2"/>
            <c:bubble3D val="0"/>
            <c:spPr>
              <a:solidFill>
                <a:srgbClr val="95B3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6F-4172-B6CA-40013875703D}"/>
              </c:ext>
            </c:extLst>
          </c:dPt>
          <c:dPt>
            <c:idx val="3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6F-4172-B6CA-40013875703D}"/>
              </c:ext>
            </c:extLst>
          </c:dPt>
          <c:dLbls>
            <c:dLbl>
              <c:idx val="0"/>
              <c:layout>
                <c:manualLayout>
                  <c:x val="7.2680277948487707E-2"/>
                  <c:y val="6.7928768930129915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813861-473C-419E-BD7C-225105DCABD5}" type="CATEGORYNAME">
                      <a:rPr lang="de-DE"/>
                      <a:pPr>
                        <a:defRPr/>
                      </a:pPr>
                      <a:t>[RUBRIKENNAME]</a:t>
                    </a:fld>
                    <a:r>
                      <a:rPr lang="de-DE" baseline="0"/>
                      <a:t>
</a:t>
                    </a:r>
                    <a:fld id="{F08968D2-A94A-4010-A376-45B6976361DB}" type="PERCENTAGE">
                      <a:rPr lang="de-DE" baseline="0"/>
                      <a:pPr>
                        <a:defRPr/>
                      </a:pPr>
                      <a:t>[PROZENTSATZ]</a:t>
                    </a:fld>
                    <a:endParaRPr lang="de-DE" baseline="0"/>
                  </a:p>
                </c:rich>
              </c:tx>
              <c:spPr>
                <a:xfrm>
                  <a:off x="5130387" y="25400"/>
                  <a:ext cx="2207573" cy="795976"/>
                </a:xfrm>
                <a:solidFill>
                  <a:srgbClr val="4F81BD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645"/>
                        <a:gd name="adj2" fmla="val -127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913562182357357"/>
                      <c:h val="0.21966559255415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6F-4172-B6CA-40013875703D}"/>
                </c:ext>
              </c:extLst>
            </c:dLbl>
            <c:dLbl>
              <c:idx val="1"/>
              <c:layout>
                <c:manualLayout>
                  <c:x val="8.7546620103466546E-2"/>
                  <c:y val="0.1052895918417014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BE9836-F091-46D2-8367-BE1AEA43382A}" type="CATEGORYNAME">
                      <a:rPr lang="de-DE" dirty="0"/>
                      <a:pPr>
                        <a:defRPr/>
                      </a:pPr>
                      <a:t>[RUBRIKENNAME]</a:t>
                    </a:fld>
                    <a:r>
                      <a:rPr lang="de-DE" baseline="0" dirty="0"/>
                      <a:t>
</a:t>
                    </a:r>
                  </a:p>
                </c:rich>
              </c:tx>
              <c:spPr>
                <a:solidFill>
                  <a:srgbClr val="4BACC6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3048"/>
                        <a:gd name="adj2" fmla="val -810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08031826857731"/>
                      <c:h val="0.215544134845559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6F-4172-B6CA-40013875703D}"/>
                </c:ext>
              </c:extLst>
            </c:dLbl>
            <c:dLbl>
              <c:idx val="2"/>
              <c:layout>
                <c:manualLayout>
                  <c:x val="0.10736849635330803"/>
                  <c:y val="-0.1171771264044741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B0A865-3400-4D26-8755-C1FE337908FC}" type="CATEGORYNAME">
                      <a:rPr lang="de-DE" dirty="0"/>
                      <a:pPr>
                        <a:defRPr/>
                      </a:pPr>
                      <a:t>[RUBRIKENNAME]</a:t>
                    </a:fld>
                    <a:r>
                      <a:rPr lang="de-DE" baseline="0" dirty="0"/>
                      <a:t>
</a:t>
                    </a:r>
                  </a:p>
                </c:rich>
              </c:tx>
              <c:spPr>
                <a:solidFill>
                  <a:srgbClr val="95B3D7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816127385469812"/>
                      <c:h val="0.28749594500016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6F-4172-B6CA-40013875703D}"/>
                </c:ext>
              </c:extLst>
            </c:dLbl>
            <c:dLbl>
              <c:idx val="3"/>
              <c:layout>
                <c:manualLayout>
                  <c:x val="-4.5425133072553428E-2"/>
                  <c:y val="-3.736082291157143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09DF4B-AFE0-43DD-B343-B94DCFB82359}" type="CATEGORYNAME">
                      <a:rPr lang="de-DE"/>
                      <a:pPr>
                        <a:defRPr/>
                      </a:pPr>
                      <a:t>[RUBRIKENNAME]</a:t>
                    </a:fld>
                    <a:endParaRPr lang="de-DE"/>
                  </a:p>
                </c:rich>
              </c:tx>
              <c:spPr>
                <a:solidFill>
                  <a:srgbClr val="1F497D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690491287283886"/>
                      <c:h val="0.28142835480533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6F-4172-B6CA-40013875703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Tabelle1!$N$3:$Q$3</c:f>
              <c:strCache>
                <c:ptCount val="4"/>
                <c:pt idx="0">
                  <c:v>POSITIVE PSYCHISCHE GESUNDHEIT
- Lebenszufriedenheit
- Lebensqualität
- Resilienz
- Wohlbefinden </c:v>
                </c:pt>
                <c:pt idx="1">
                  <c:v>PSYCHISCHE BELASTUNG
u.a.
- Sorgen
- COVID-19 bezogener Stress
- psychosoziale Stressbelastung</c:v>
                </c:pt>
                <c:pt idx="2">
                  <c:v>AKTUELLE SYMPTOMATIK EINER PSYCHISCHEN STÖRUNG
u.a.
- Depressive Symptomatik
- Somatisierungssymptomatik
- Symptomatik generalisierte Angststörung</c:v>
                </c:pt>
                <c:pt idx="3">
                  <c:v>VERSORGUNGSGESCHEHEN UND MORTALITÄT
u.a.
- Arbeitsunfähigkeitsfälle
- Suizide
- Diagnosehäufigkeit
</c:v>
                </c:pt>
              </c:strCache>
            </c:strRef>
          </c:cat>
          <c:val>
            <c:numRef>
              <c:f>Tabelle1!$N$4:$Q$4</c:f>
              <c:numCache>
                <c:formatCode>General</c:formatCode>
                <c:ptCount val="4"/>
                <c:pt idx="0">
                  <c:v>28</c:v>
                </c:pt>
                <c:pt idx="1">
                  <c:v>26</c:v>
                </c:pt>
                <c:pt idx="2">
                  <c:v>63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6F-4172-B6CA-400138757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6F-4172-B6CA-40013875703D}"/>
              </c:ext>
            </c:extLst>
          </c:dPt>
          <c:dPt>
            <c:idx val="1"/>
            <c:bubble3D val="0"/>
            <c:spPr>
              <a:solidFill>
                <a:srgbClr val="4BAC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6F-4172-B6CA-40013875703D}"/>
              </c:ext>
            </c:extLst>
          </c:dPt>
          <c:dPt>
            <c:idx val="2"/>
            <c:bubble3D val="0"/>
            <c:spPr>
              <a:solidFill>
                <a:srgbClr val="95B3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6F-4172-B6CA-40013875703D}"/>
              </c:ext>
            </c:extLst>
          </c:dPt>
          <c:dPt>
            <c:idx val="3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6F-4172-B6CA-40013875703D}"/>
              </c:ext>
            </c:extLst>
          </c:dPt>
          <c:dLbls>
            <c:dLbl>
              <c:idx val="0"/>
              <c:layout>
                <c:manualLayout>
                  <c:x val="7.2680277948487707E-2"/>
                  <c:y val="6.7928768930129915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813861-473C-419E-BD7C-225105DCABD5}" type="CATEGORYNAME">
                      <a:rPr lang="de-DE"/>
                      <a:pPr>
                        <a:defRPr/>
                      </a:pPr>
                      <a:t>[RUBRIKENNAME]</a:t>
                    </a:fld>
                    <a:r>
                      <a:rPr lang="de-DE" baseline="0"/>
                      <a:t>
</a:t>
                    </a:r>
                    <a:fld id="{F08968D2-A94A-4010-A376-45B6976361DB}" type="PERCENTAGE">
                      <a:rPr lang="de-DE" baseline="0"/>
                      <a:pPr>
                        <a:defRPr/>
                      </a:pPr>
                      <a:t>[PROZENTSATZ]</a:t>
                    </a:fld>
                    <a:endParaRPr lang="de-DE" baseline="0"/>
                  </a:p>
                </c:rich>
              </c:tx>
              <c:spPr>
                <a:xfrm>
                  <a:off x="5130387" y="25400"/>
                  <a:ext cx="2207573" cy="795976"/>
                </a:xfrm>
                <a:solidFill>
                  <a:srgbClr val="4F81BD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645"/>
                        <a:gd name="adj2" fmla="val -127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913562182357357"/>
                      <c:h val="0.21966559255415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6F-4172-B6CA-40013875703D}"/>
                </c:ext>
              </c:extLst>
            </c:dLbl>
            <c:dLbl>
              <c:idx val="1"/>
              <c:layout>
                <c:manualLayout>
                  <c:x val="8.7546620103466546E-2"/>
                  <c:y val="0.1052895918417014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BE9836-F091-46D2-8367-BE1AEA43382A}" type="CATEGORYNAME">
                      <a:rPr lang="de-DE" dirty="0"/>
                      <a:pPr>
                        <a:defRPr/>
                      </a:pPr>
                      <a:t>[RUBRIKENNAME]</a:t>
                    </a:fld>
                    <a:r>
                      <a:rPr lang="de-DE" baseline="0" dirty="0"/>
                      <a:t>
</a:t>
                    </a:r>
                  </a:p>
                </c:rich>
              </c:tx>
              <c:spPr>
                <a:solidFill>
                  <a:srgbClr val="4BACC6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3048"/>
                        <a:gd name="adj2" fmla="val -810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08031826857731"/>
                      <c:h val="0.215544134845559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6F-4172-B6CA-40013875703D}"/>
                </c:ext>
              </c:extLst>
            </c:dLbl>
            <c:dLbl>
              <c:idx val="2"/>
              <c:layout>
                <c:manualLayout>
                  <c:x val="0.10736849635330803"/>
                  <c:y val="-0.1171771264044741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B0A865-3400-4D26-8755-C1FE337908FC}" type="CATEGORYNAME">
                      <a:rPr lang="de-DE" dirty="0"/>
                      <a:pPr>
                        <a:defRPr/>
                      </a:pPr>
                      <a:t>[RUBRIKENNAME]</a:t>
                    </a:fld>
                    <a:r>
                      <a:rPr lang="de-DE" baseline="0" dirty="0"/>
                      <a:t>
</a:t>
                    </a:r>
                  </a:p>
                </c:rich>
              </c:tx>
              <c:spPr>
                <a:solidFill>
                  <a:srgbClr val="95B3D7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816127385469812"/>
                      <c:h val="0.28749594500016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6F-4172-B6CA-40013875703D}"/>
                </c:ext>
              </c:extLst>
            </c:dLbl>
            <c:dLbl>
              <c:idx val="3"/>
              <c:layout>
                <c:manualLayout>
                  <c:x val="-4.5425133072553428E-2"/>
                  <c:y val="-3.736082291157143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09DF4B-AFE0-43DD-B343-B94DCFB82359}" type="CATEGORYNAME">
                      <a:rPr lang="de-DE"/>
                      <a:pPr>
                        <a:defRPr/>
                      </a:pPr>
                      <a:t>[RUBRIKENNAME]</a:t>
                    </a:fld>
                    <a:endParaRPr lang="de-DE"/>
                  </a:p>
                </c:rich>
              </c:tx>
              <c:spPr>
                <a:solidFill>
                  <a:srgbClr val="1F497D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690491287283886"/>
                      <c:h val="0.28142835480533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6F-4172-B6CA-40013875703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Tabelle1!$N$3:$Q$3</c:f>
              <c:strCache>
                <c:ptCount val="4"/>
                <c:pt idx="0">
                  <c:v>POSITIVE PSYCHISCHE GESUNDHEIT
- Lebenszufriedenheit
- Lebensqualität
- Resilienz
- Wohlbefinden </c:v>
                </c:pt>
                <c:pt idx="1">
                  <c:v>PSYCHISCHE BELASTUNG
u.a.
- Sorgen
- COVID-19 bezogener Stress
- psychosoziale Stressbelastung</c:v>
                </c:pt>
                <c:pt idx="2">
                  <c:v>AKTUELLE SYMPTOMATIK EINER PSYCHISCHEN STÖRUNG
u.a.
- Depressive Symptomatik
- Somatisierungssymptomatik
- Symptomatik generalisierte Angststörung</c:v>
                </c:pt>
                <c:pt idx="3">
                  <c:v>VERSORGUNGSGESCHEHEN UND MORTALITÄT
u.a.
- Arbeitsunfähigkeitsfälle
- Suizide
- Diagnosehäufigkeit
</c:v>
                </c:pt>
              </c:strCache>
            </c:strRef>
          </c:cat>
          <c:val>
            <c:numRef>
              <c:f>Tabelle1!$N$4:$Q$4</c:f>
              <c:numCache>
                <c:formatCode>General</c:formatCode>
                <c:ptCount val="4"/>
                <c:pt idx="0">
                  <c:v>28</c:v>
                </c:pt>
                <c:pt idx="1">
                  <c:v>26</c:v>
                </c:pt>
                <c:pt idx="2">
                  <c:v>63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6F-4172-B6CA-400138757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6F-4172-B6CA-40013875703D}"/>
              </c:ext>
            </c:extLst>
          </c:dPt>
          <c:dPt>
            <c:idx val="1"/>
            <c:bubble3D val="0"/>
            <c:spPr>
              <a:solidFill>
                <a:srgbClr val="4BAC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6F-4172-B6CA-40013875703D}"/>
              </c:ext>
            </c:extLst>
          </c:dPt>
          <c:dPt>
            <c:idx val="2"/>
            <c:bubble3D val="0"/>
            <c:spPr>
              <a:solidFill>
                <a:srgbClr val="95B3D7"/>
              </a:solidFill>
              <a:ln w="381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6F-4172-B6CA-40013875703D}"/>
              </c:ext>
            </c:extLst>
          </c:dPt>
          <c:dPt>
            <c:idx val="3"/>
            <c:bubble3D val="0"/>
            <c:spPr>
              <a:solidFill>
                <a:srgbClr val="1F497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36F-4172-B6CA-40013875703D}"/>
              </c:ext>
            </c:extLst>
          </c:dPt>
          <c:dLbls>
            <c:dLbl>
              <c:idx val="0"/>
              <c:layout>
                <c:manualLayout>
                  <c:x val="7.2680277948487707E-2"/>
                  <c:y val="6.7928768930129915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2813861-473C-419E-BD7C-225105DCABD5}" type="CATEGORYNAME">
                      <a:rPr lang="de-DE"/>
                      <a:pPr>
                        <a:defRPr/>
                      </a:pPr>
                      <a:t>[RUBRIKENNAME]</a:t>
                    </a:fld>
                    <a:r>
                      <a:rPr lang="de-DE" baseline="0"/>
                      <a:t>
</a:t>
                    </a:r>
                    <a:fld id="{F08968D2-A94A-4010-A376-45B6976361DB}" type="PERCENTAGE">
                      <a:rPr lang="de-DE" baseline="0"/>
                      <a:pPr>
                        <a:defRPr/>
                      </a:pPr>
                      <a:t>[PROZENTSATZ]</a:t>
                    </a:fld>
                    <a:endParaRPr lang="de-DE" baseline="0"/>
                  </a:p>
                </c:rich>
              </c:tx>
              <c:spPr>
                <a:xfrm>
                  <a:off x="5130387" y="25400"/>
                  <a:ext cx="2207573" cy="795976"/>
                </a:xfrm>
                <a:solidFill>
                  <a:srgbClr val="4F81BD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7645"/>
                        <a:gd name="adj2" fmla="val -127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913562182357357"/>
                      <c:h val="0.219665592554151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6F-4172-B6CA-40013875703D}"/>
                </c:ext>
              </c:extLst>
            </c:dLbl>
            <c:dLbl>
              <c:idx val="1"/>
              <c:layout>
                <c:manualLayout>
                  <c:x val="8.7546620103466546E-2"/>
                  <c:y val="0.1052895918417014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BE9836-F091-46D2-8367-BE1AEA43382A}" type="CATEGORYNAME">
                      <a:rPr lang="de-DE" dirty="0"/>
                      <a:pPr>
                        <a:defRPr/>
                      </a:pPr>
                      <a:t>[RUBRIKENNAME]</a:t>
                    </a:fld>
                    <a:r>
                      <a:rPr lang="de-DE" baseline="0" dirty="0"/>
                      <a:t>
</a:t>
                    </a:r>
                  </a:p>
                </c:rich>
              </c:tx>
              <c:spPr>
                <a:solidFill>
                  <a:srgbClr val="4BACC6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3048"/>
                        <a:gd name="adj2" fmla="val -810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08031826857731"/>
                      <c:h val="0.215544134845559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6F-4172-B6CA-40013875703D}"/>
                </c:ext>
              </c:extLst>
            </c:dLbl>
            <c:dLbl>
              <c:idx val="2"/>
              <c:layout>
                <c:manualLayout>
                  <c:x val="0.10736849635330803"/>
                  <c:y val="-0.11717712640447411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B0A865-3400-4D26-8755-C1FE337908FC}" type="CATEGORYNAME">
                      <a:rPr lang="de-DE" dirty="0"/>
                      <a:pPr>
                        <a:defRPr/>
                      </a:pPr>
                      <a:t>[RUBRIKENNAME]</a:t>
                    </a:fld>
                    <a:r>
                      <a:rPr lang="de-DE" baseline="0" dirty="0"/>
                      <a:t>
</a:t>
                    </a:r>
                  </a:p>
                </c:rich>
              </c:tx>
              <c:spPr>
                <a:solidFill>
                  <a:srgbClr val="95B3D7"/>
                </a:solidFill>
                <a:ln w="38100"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816127385469812"/>
                      <c:h val="0.287495945000161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6F-4172-B6CA-40013875703D}"/>
                </c:ext>
              </c:extLst>
            </c:dLbl>
            <c:dLbl>
              <c:idx val="3"/>
              <c:layout>
                <c:manualLayout>
                  <c:x val="-4.5425133072553428E-2"/>
                  <c:y val="-3.736082291157143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09DF4B-AFE0-43DD-B343-B94DCFB82359}" type="CATEGORYNAME">
                      <a:rPr lang="de-DE"/>
                      <a:pPr>
                        <a:defRPr/>
                      </a:pPr>
                      <a:t>[RUBRIKENNAME]</a:t>
                    </a:fld>
                    <a:endParaRPr lang="de-DE"/>
                  </a:p>
                </c:rich>
              </c:tx>
              <c:spPr>
                <a:solidFill>
                  <a:srgbClr val="1F497D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690491287283886"/>
                      <c:h val="0.28142835480533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6F-4172-B6CA-40013875703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Tabelle1!$N$3:$Q$3</c:f>
              <c:strCache>
                <c:ptCount val="4"/>
                <c:pt idx="0">
                  <c:v>POSITIVE PSYCHISCHE GESUNDHEIT
- Lebenszufriedenheit
- Lebensqualität
- Resilienz
- Wohlbefinden </c:v>
                </c:pt>
                <c:pt idx="1">
                  <c:v>PSYCHISCHE BELASTUNG
u.a.
- Sorgen
- COVID-19 bezogener Stress
- psychosoziale Stressbelastung</c:v>
                </c:pt>
                <c:pt idx="2">
                  <c:v>AKTUELLE SYMPTOMATIK EINER PSYCHISCHEN STÖRUNG
u.a.
- Depressive Symptomatik
- Somatisierungssymptomatik
- Symptomatik generalisierte Angststörung</c:v>
                </c:pt>
                <c:pt idx="3">
                  <c:v>VERSORGUNGSGESCHEHEN UND MORTALITÄT
u.a.
- Arbeitsunfähigkeitsfälle
- Suizide
- Diagnosehäufigkeit
</c:v>
                </c:pt>
              </c:strCache>
            </c:strRef>
          </c:cat>
          <c:val>
            <c:numRef>
              <c:f>Tabelle1!$N$4:$Q$4</c:f>
              <c:numCache>
                <c:formatCode>General</c:formatCode>
                <c:ptCount val="4"/>
                <c:pt idx="0">
                  <c:v>28</c:v>
                </c:pt>
                <c:pt idx="1">
                  <c:v>26</c:v>
                </c:pt>
                <c:pt idx="2">
                  <c:v>63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6F-4172-B6CA-400138757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</a:schemeClr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468B2-8BE5-4DAF-99F9-DB865A08F9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11766D40-EFB8-4861-965A-723EE24EDE98}">
      <dgm:prSet phldrT="[Text]" custT="1"/>
      <dgm:spPr/>
      <dgm:t>
        <a:bodyPr/>
        <a:lstStyle/>
        <a:p>
          <a:r>
            <a:rPr lang="de-DE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Kategorie I: </a:t>
          </a:r>
          <a:r>
            <a:rPr lang="de-DE" sz="16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Primärdaten zur psychischen Gesundheit</a:t>
          </a:r>
          <a:endParaRPr lang="LID4096" sz="1600" dirty="0"/>
        </a:p>
      </dgm:t>
    </dgm:pt>
    <dgm:pt modelId="{507F7BFE-BBFE-4763-9049-750F20B9C97F}" type="parTrans" cxnId="{29329930-5C10-4295-84D4-86F7507BCD58}">
      <dgm:prSet/>
      <dgm:spPr/>
      <dgm:t>
        <a:bodyPr/>
        <a:lstStyle/>
        <a:p>
          <a:endParaRPr lang="LID4096" sz="1600"/>
        </a:p>
      </dgm:t>
    </dgm:pt>
    <dgm:pt modelId="{701DB1CC-C809-4797-AA3E-3D4C7EF8E0FB}" type="sibTrans" cxnId="{29329930-5C10-4295-84D4-86F7507BCD58}">
      <dgm:prSet/>
      <dgm:spPr/>
      <dgm:t>
        <a:bodyPr/>
        <a:lstStyle/>
        <a:p>
          <a:endParaRPr lang="LID4096" sz="1600"/>
        </a:p>
      </dgm:t>
    </dgm:pt>
    <dgm:pt modelId="{275EC4FD-A2A8-478F-A3E8-B8463AF8584F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de-DE" sz="1400" b="1" dirty="0">
              <a:solidFill>
                <a:schemeClr val="tx1"/>
              </a:solidFill>
            </a:rPr>
            <a:t>Studientyp A-C: </a:t>
          </a:r>
          <a:r>
            <a:rPr lang="de-DE" sz="1400" b="0" dirty="0">
              <a:solidFill>
                <a:schemeClr val="tx1"/>
              </a:solidFill>
            </a:rPr>
            <a:t>Trend-, Quer- und Längsschnittstudien auf repräsentativer Stichprobenbasis</a:t>
          </a:r>
          <a:endParaRPr lang="LID4096" sz="1400" dirty="0">
            <a:solidFill>
              <a:schemeClr val="tx1"/>
            </a:solidFill>
          </a:endParaRPr>
        </a:p>
      </dgm:t>
    </dgm:pt>
    <dgm:pt modelId="{60AB88E3-1C93-48FA-81A4-1898AE4402CF}" type="parTrans" cxnId="{3A10A0B4-211C-4B7B-A487-8AEA986E1FC5}">
      <dgm:prSet/>
      <dgm:spPr/>
      <dgm:t>
        <a:bodyPr/>
        <a:lstStyle/>
        <a:p>
          <a:endParaRPr lang="LID4096" sz="1600"/>
        </a:p>
      </dgm:t>
    </dgm:pt>
    <dgm:pt modelId="{EC141CDC-E251-4671-93CE-B0A337F1A163}" type="sibTrans" cxnId="{3A10A0B4-211C-4B7B-A487-8AEA986E1FC5}">
      <dgm:prSet/>
      <dgm:spPr/>
      <dgm:t>
        <a:bodyPr/>
        <a:lstStyle/>
        <a:p>
          <a:endParaRPr lang="LID4096" sz="1600"/>
        </a:p>
      </dgm:t>
    </dgm:pt>
    <dgm:pt modelId="{2BEFEA5B-2EC3-4604-B124-7F41144ADF65}">
      <dgm:prSet phldrT="[Text]" custT="1"/>
      <dgm:spPr/>
      <dgm:t>
        <a:bodyPr/>
        <a:lstStyle/>
        <a:p>
          <a:r>
            <a:rPr lang="de-DE" sz="1600" b="1" dirty="0"/>
            <a:t>Kategorie II: </a:t>
          </a:r>
          <a:r>
            <a:rPr lang="de-DE" sz="1600" b="0" dirty="0"/>
            <a:t>Routinedaten und versorgungsbezogene Primärdaten </a:t>
          </a:r>
          <a:endParaRPr lang="LID4096" sz="1600" b="0" dirty="0"/>
        </a:p>
      </dgm:t>
    </dgm:pt>
    <dgm:pt modelId="{A7790FFD-E0C8-44AD-80A9-B82630F543A3}" type="parTrans" cxnId="{F694C879-9074-46F8-924F-3392A99DA962}">
      <dgm:prSet/>
      <dgm:spPr/>
      <dgm:t>
        <a:bodyPr/>
        <a:lstStyle/>
        <a:p>
          <a:endParaRPr lang="LID4096" sz="1600"/>
        </a:p>
      </dgm:t>
    </dgm:pt>
    <dgm:pt modelId="{4A5C3722-3C9D-4C76-BAA3-5747D8B586A1}" type="sibTrans" cxnId="{F694C879-9074-46F8-924F-3392A99DA962}">
      <dgm:prSet/>
      <dgm:spPr/>
      <dgm:t>
        <a:bodyPr/>
        <a:lstStyle/>
        <a:p>
          <a:endParaRPr lang="LID4096" sz="1600"/>
        </a:p>
      </dgm:t>
    </dgm:pt>
    <dgm:pt modelId="{179C7126-F6B9-4667-88F0-00FE50B61F7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de-DE" sz="1400" b="1" dirty="0">
              <a:solidFill>
                <a:schemeClr val="tx1"/>
              </a:solidFill>
            </a:rPr>
            <a:t>Studientyp D-F: </a:t>
          </a:r>
          <a:r>
            <a:rPr lang="de-DE" sz="1400" b="0" dirty="0">
              <a:solidFill>
                <a:schemeClr val="tx1"/>
              </a:solidFill>
            </a:rPr>
            <a:t>Trend-, Quer- und Längsschnittstudien</a:t>
          </a:r>
          <a:r>
            <a:rPr lang="de-DE" sz="1400" dirty="0">
              <a:solidFill>
                <a:schemeClr val="tx1"/>
              </a:solidFill>
            </a:rPr>
            <a:t> auf nicht-repräsentativer Stichprobenbasis (z. B. Convenience-Sample)</a:t>
          </a:r>
        </a:p>
      </dgm:t>
    </dgm:pt>
    <dgm:pt modelId="{96BE13E3-56CE-4584-8490-A06F38643AEA}" type="parTrans" cxnId="{801DD7CC-D2A8-4442-93E7-8AFBAF92C698}">
      <dgm:prSet/>
      <dgm:spPr/>
      <dgm:t>
        <a:bodyPr/>
        <a:lstStyle/>
        <a:p>
          <a:endParaRPr lang="LID4096" sz="1600"/>
        </a:p>
      </dgm:t>
    </dgm:pt>
    <dgm:pt modelId="{AF78CDD4-A46B-46EE-B773-FC7413AE5324}" type="sibTrans" cxnId="{801DD7CC-D2A8-4442-93E7-8AFBAF92C698}">
      <dgm:prSet/>
      <dgm:spPr/>
      <dgm:t>
        <a:bodyPr/>
        <a:lstStyle/>
        <a:p>
          <a:endParaRPr lang="LID4096" sz="1600"/>
        </a:p>
      </dgm:t>
    </dgm:pt>
    <dgm:pt modelId="{DC9DD051-206F-41B3-AF1E-274AB19A1900}" type="pres">
      <dgm:prSet presAssocID="{3C2468B2-8BE5-4DAF-99F9-DB865A08F97F}" presName="linear" presStyleCnt="0">
        <dgm:presLayoutVars>
          <dgm:animLvl val="lvl"/>
          <dgm:resizeHandles val="exact"/>
        </dgm:presLayoutVars>
      </dgm:prSet>
      <dgm:spPr/>
    </dgm:pt>
    <dgm:pt modelId="{5AD59EDC-3CF1-4E2C-BED9-002C225AEA8C}" type="pres">
      <dgm:prSet presAssocID="{11766D40-EFB8-4861-965A-723EE24EDE98}" presName="parentText" presStyleLbl="node1" presStyleIdx="0" presStyleCnt="2" custScaleY="26390" custLinFactNeighborX="122">
        <dgm:presLayoutVars>
          <dgm:chMax val="0"/>
          <dgm:bulletEnabled val="1"/>
        </dgm:presLayoutVars>
      </dgm:prSet>
      <dgm:spPr/>
    </dgm:pt>
    <dgm:pt modelId="{E5BC056A-712F-4796-842F-A16536AA7A67}" type="pres">
      <dgm:prSet presAssocID="{11766D40-EFB8-4861-965A-723EE24EDE98}" presName="childText" presStyleLbl="revTx" presStyleIdx="0" presStyleCnt="1" custScaleY="72135">
        <dgm:presLayoutVars>
          <dgm:bulletEnabled val="1"/>
        </dgm:presLayoutVars>
      </dgm:prSet>
      <dgm:spPr/>
    </dgm:pt>
    <dgm:pt modelId="{D6C237AF-1883-44BD-A8DE-1E458C0F5DF6}" type="pres">
      <dgm:prSet presAssocID="{2BEFEA5B-2EC3-4604-B124-7F41144ADF65}" presName="parentText" presStyleLbl="node1" presStyleIdx="1" presStyleCnt="2" custScaleY="28599" custLinFactNeighborX="0" custLinFactNeighborY="4178">
        <dgm:presLayoutVars>
          <dgm:chMax val="0"/>
          <dgm:bulletEnabled val="1"/>
        </dgm:presLayoutVars>
      </dgm:prSet>
      <dgm:spPr/>
    </dgm:pt>
  </dgm:ptLst>
  <dgm:cxnLst>
    <dgm:cxn modelId="{44F1F321-7403-424C-99A1-774D762D2BC6}" type="presOf" srcId="{3C2468B2-8BE5-4DAF-99F9-DB865A08F97F}" destId="{DC9DD051-206F-41B3-AF1E-274AB19A1900}" srcOrd="0" destOrd="0" presId="urn:microsoft.com/office/officeart/2005/8/layout/vList2"/>
    <dgm:cxn modelId="{29329930-5C10-4295-84D4-86F7507BCD58}" srcId="{3C2468B2-8BE5-4DAF-99F9-DB865A08F97F}" destId="{11766D40-EFB8-4861-965A-723EE24EDE98}" srcOrd="0" destOrd="0" parTransId="{507F7BFE-BBFE-4763-9049-750F20B9C97F}" sibTransId="{701DB1CC-C809-4797-AA3E-3D4C7EF8E0FB}"/>
    <dgm:cxn modelId="{4DF66344-A5E1-40CD-9112-75EB90EC010C}" type="presOf" srcId="{2BEFEA5B-2EC3-4604-B124-7F41144ADF65}" destId="{D6C237AF-1883-44BD-A8DE-1E458C0F5DF6}" srcOrd="0" destOrd="0" presId="urn:microsoft.com/office/officeart/2005/8/layout/vList2"/>
    <dgm:cxn modelId="{9447FF6C-968B-4127-A482-FAECCA6D843A}" type="presOf" srcId="{179C7126-F6B9-4667-88F0-00FE50B61F7E}" destId="{E5BC056A-712F-4796-842F-A16536AA7A67}" srcOrd="0" destOrd="1" presId="urn:microsoft.com/office/officeart/2005/8/layout/vList2"/>
    <dgm:cxn modelId="{F694C879-9074-46F8-924F-3392A99DA962}" srcId="{3C2468B2-8BE5-4DAF-99F9-DB865A08F97F}" destId="{2BEFEA5B-2EC3-4604-B124-7F41144ADF65}" srcOrd="1" destOrd="0" parTransId="{A7790FFD-E0C8-44AD-80A9-B82630F543A3}" sibTransId="{4A5C3722-3C9D-4C76-BAA3-5747D8B586A1}"/>
    <dgm:cxn modelId="{0A878387-D759-44A8-BF3A-FA7CF6FE428D}" type="presOf" srcId="{275EC4FD-A2A8-478F-A3E8-B8463AF8584F}" destId="{E5BC056A-712F-4796-842F-A16536AA7A67}" srcOrd="0" destOrd="0" presId="urn:microsoft.com/office/officeart/2005/8/layout/vList2"/>
    <dgm:cxn modelId="{3A10A0B4-211C-4B7B-A487-8AEA986E1FC5}" srcId="{11766D40-EFB8-4861-965A-723EE24EDE98}" destId="{275EC4FD-A2A8-478F-A3E8-B8463AF8584F}" srcOrd="0" destOrd="0" parTransId="{60AB88E3-1C93-48FA-81A4-1898AE4402CF}" sibTransId="{EC141CDC-E251-4671-93CE-B0A337F1A163}"/>
    <dgm:cxn modelId="{801DD7CC-D2A8-4442-93E7-8AFBAF92C698}" srcId="{11766D40-EFB8-4861-965A-723EE24EDE98}" destId="{179C7126-F6B9-4667-88F0-00FE50B61F7E}" srcOrd="1" destOrd="0" parTransId="{96BE13E3-56CE-4584-8490-A06F38643AEA}" sibTransId="{AF78CDD4-A46B-46EE-B773-FC7413AE5324}"/>
    <dgm:cxn modelId="{BF621AF8-045E-46C9-8E52-EF70EA5E25EC}" type="presOf" srcId="{11766D40-EFB8-4861-965A-723EE24EDE98}" destId="{5AD59EDC-3CF1-4E2C-BED9-002C225AEA8C}" srcOrd="0" destOrd="0" presId="urn:microsoft.com/office/officeart/2005/8/layout/vList2"/>
    <dgm:cxn modelId="{D02692AA-BADD-4A60-B536-D93BF7F01488}" type="presParOf" srcId="{DC9DD051-206F-41B3-AF1E-274AB19A1900}" destId="{5AD59EDC-3CF1-4E2C-BED9-002C225AEA8C}" srcOrd="0" destOrd="0" presId="urn:microsoft.com/office/officeart/2005/8/layout/vList2"/>
    <dgm:cxn modelId="{B4D6D8D4-233B-4865-971E-E7721E974EED}" type="presParOf" srcId="{DC9DD051-206F-41B3-AF1E-274AB19A1900}" destId="{E5BC056A-712F-4796-842F-A16536AA7A67}" srcOrd="1" destOrd="0" presId="urn:microsoft.com/office/officeart/2005/8/layout/vList2"/>
    <dgm:cxn modelId="{DD07F7FC-BAA1-499A-B38F-97FB69993D8B}" type="presParOf" srcId="{DC9DD051-206F-41B3-AF1E-274AB19A1900}" destId="{D6C237AF-1883-44BD-A8DE-1E458C0F5D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D59EDC-3CF1-4E2C-BED9-002C225AEA8C}">
      <dsp:nvSpPr>
        <dsp:cNvPr id="0" name=""/>
        <dsp:cNvSpPr/>
      </dsp:nvSpPr>
      <dsp:spPr>
        <a:xfrm>
          <a:off x="0" y="331252"/>
          <a:ext cx="7833360" cy="316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Kategorie I: </a:t>
          </a:r>
          <a:r>
            <a:rPr lang="de-DE" sz="1600" b="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Primärdaten zur psychischen Gesundheit</a:t>
          </a:r>
          <a:endParaRPr lang="LID4096" sz="1600" kern="1200" dirty="0"/>
        </a:p>
      </dsp:txBody>
      <dsp:txXfrm>
        <a:off x="15434" y="346686"/>
        <a:ext cx="7802492" cy="285305"/>
      </dsp:txXfrm>
    </dsp:sp>
    <dsp:sp modelId="{E5BC056A-712F-4796-842F-A16536AA7A67}">
      <dsp:nvSpPr>
        <dsp:cNvPr id="0" name=""/>
        <dsp:cNvSpPr/>
      </dsp:nvSpPr>
      <dsp:spPr>
        <a:xfrm>
          <a:off x="0" y="647425"/>
          <a:ext cx="7833360" cy="764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70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1400" b="1" kern="1200" dirty="0">
              <a:solidFill>
                <a:schemeClr val="tx1"/>
              </a:solidFill>
            </a:rPr>
            <a:t>Studientyp A-C: </a:t>
          </a:r>
          <a:r>
            <a:rPr lang="de-DE" sz="1400" b="0" kern="1200" dirty="0">
              <a:solidFill>
                <a:schemeClr val="tx1"/>
              </a:solidFill>
            </a:rPr>
            <a:t>Trend-, Quer- und Längsschnittstudien auf repräsentativer Stichprobenbasis</a:t>
          </a:r>
          <a:endParaRPr lang="LID4096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de-DE" sz="1400" b="1" kern="1200" dirty="0">
              <a:solidFill>
                <a:schemeClr val="tx1"/>
              </a:solidFill>
            </a:rPr>
            <a:t>Studientyp D-F: </a:t>
          </a:r>
          <a:r>
            <a:rPr lang="de-DE" sz="1400" b="0" kern="1200" dirty="0">
              <a:solidFill>
                <a:schemeClr val="tx1"/>
              </a:solidFill>
            </a:rPr>
            <a:t>Trend-, Quer- und Längsschnittstudien</a:t>
          </a:r>
          <a:r>
            <a:rPr lang="de-DE" sz="1400" kern="1200" dirty="0">
              <a:solidFill>
                <a:schemeClr val="tx1"/>
              </a:solidFill>
            </a:rPr>
            <a:t> auf nicht-repräsentativer Stichprobenbasis (z. B. Convenience-Sample)</a:t>
          </a:r>
        </a:p>
      </dsp:txBody>
      <dsp:txXfrm>
        <a:off x="0" y="647425"/>
        <a:ext cx="7833360" cy="764515"/>
      </dsp:txXfrm>
    </dsp:sp>
    <dsp:sp modelId="{D6C237AF-1883-44BD-A8DE-1E458C0F5DF6}">
      <dsp:nvSpPr>
        <dsp:cNvPr id="0" name=""/>
        <dsp:cNvSpPr/>
      </dsp:nvSpPr>
      <dsp:spPr>
        <a:xfrm>
          <a:off x="0" y="1456221"/>
          <a:ext cx="7833360" cy="342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Kategorie II: </a:t>
          </a:r>
          <a:r>
            <a:rPr lang="de-DE" sz="1600" b="0" kern="1200" dirty="0"/>
            <a:t>Routinedaten und versorgungsbezogene Primärdaten </a:t>
          </a:r>
          <a:endParaRPr lang="LID4096" sz="1600" b="0" kern="1200" dirty="0"/>
        </a:p>
      </dsp:txBody>
      <dsp:txXfrm>
        <a:off x="16726" y="1472947"/>
        <a:ext cx="7799908" cy="309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0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496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74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39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408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33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75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21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80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08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09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454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55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83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Literaturreview Psychische Gesundheit während der COVID-19 Pandemie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Literaturreview Psychische Gesundheit während der COVID-19 Pandemie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Literaturreview Psychische Gesundheit während der COVID-19 Pandemie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Literaturreview Psychische Gesundheit während der COVID-19 Pandemie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Literaturreview Psychische Gesundheit während der COVID-19 Pandemie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Literaturreview Psychische Gesundheit während der COVID-19 Pandemie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Literaturreview Psychische Gesundheit während der COVID-19 Pandemie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Literaturreview Psychische Gesundheit während der COVID-19 Pandemie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doi.org/10.31234/osf.io/tsqh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x.doi.org/10.25646/9178.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1600" dirty="0"/>
              <a:t>Literaturreview zur Entwicklung der psychischen Gesundheit der erwachsenen Bevölkerung während der COVID-19-Pandemie</a:t>
            </a:r>
            <a:br>
              <a:rPr lang="de-DE" sz="1800" dirty="0"/>
            </a:br>
            <a:endParaRPr lang="de-DE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200" dirty="0"/>
              <a:t>Sophie Eicher - Mental Health Surveillance</a:t>
            </a:r>
          </a:p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200" dirty="0"/>
              <a:t>Abt. 2 Epidemiologie und </a:t>
            </a:r>
            <a:r>
              <a:rPr lang="de-DE" sz="1200" dirty="0" err="1"/>
              <a:t>Gesundheitsmonitoring</a:t>
            </a:r>
            <a:r>
              <a:rPr lang="de-DE" sz="1200" dirty="0"/>
              <a:t> </a:t>
            </a:r>
            <a:endParaRPr lang="de-DE" sz="1200" u="sng" dirty="0"/>
          </a:p>
          <a:p>
            <a:pPr>
              <a:lnSpc>
                <a:spcPct val="100000"/>
              </a:lnSpc>
              <a:spcAft>
                <a:spcPts val="1600"/>
              </a:spcAft>
              <a:defRPr/>
            </a:pPr>
            <a:r>
              <a:rPr lang="de-DE" sz="1200" dirty="0"/>
              <a:t>Fachgebiet 26 - Psychische Gesundheit, Robert Koch-Institut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9426C2-4221-4D7D-96FB-0780553D11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092119-6120-4B09-825F-2B37FB65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6C81A3-FF73-4A7F-A5A5-32331E635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1240573"/>
          </a:xfrm>
        </p:spPr>
        <p:txBody>
          <a:bodyPr/>
          <a:lstStyle/>
          <a:p>
            <a:r>
              <a:rPr lang="de-DE" sz="1800" dirty="0"/>
              <a:t>Indikator „Aktuelle Symptomatik einer psychischen Störung“</a:t>
            </a:r>
          </a:p>
          <a:p>
            <a:r>
              <a:rPr lang="de-DE" sz="1800" dirty="0"/>
              <a:t>Erfassung v.a. mit Screening-Instrumenten für psychopathologische Symptome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6CABB82E-8A5C-444D-A4DE-8A214C647C46}"/>
              </a:ext>
            </a:extLst>
          </p:cNvPr>
          <p:cNvSpPr txBox="1">
            <a:spLocks/>
          </p:cNvSpPr>
          <p:nvPr/>
        </p:nvSpPr>
        <p:spPr>
          <a:xfrm>
            <a:off x="457200" y="2666893"/>
            <a:ext cx="7826587" cy="352616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Tab. 1 Auswertung von Studien mit präpandemischen Vergleichswerten (narrative Synthese)</a:t>
            </a:r>
          </a:p>
          <a:p>
            <a:endParaRPr lang="de-DE" dirty="0"/>
          </a:p>
          <a:p>
            <a:pPr marL="0" indent="0">
              <a:buFont typeface="Wingdings" charset="2"/>
              <a:buNone/>
            </a:pPr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49971F8C-0A6A-4D82-96FA-161DB02744A0}"/>
              </a:ext>
            </a:extLst>
          </p:cNvPr>
          <p:cNvGraphicFramePr>
            <a:graphicFrameLocks noGrp="1"/>
          </p:cNvGraphicFramePr>
          <p:nvPr/>
        </p:nvGraphicFramePr>
        <p:xfrm>
          <a:off x="703154" y="2992896"/>
          <a:ext cx="6171778" cy="1504968"/>
        </p:xfrm>
        <a:graphic>
          <a:graphicData uri="http://schemas.openxmlformats.org/drawingml/2006/table">
            <a:tbl>
              <a:tblPr firstRow="1" firstCol="1" bandRow="1"/>
              <a:tblGrid>
                <a:gridCol w="530308">
                  <a:extLst>
                    <a:ext uri="{9D8B030D-6E8A-4147-A177-3AD203B41FA5}">
                      <a16:colId xmlns:a16="http://schemas.microsoft.com/office/drawing/2014/main" val="1913061653"/>
                    </a:ext>
                  </a:extLst>
                </a:gridCol>
                <a:gridCol w="266417">
                  <a:extLst>
                    <a:ext uri="{9D8B030D-6E8A-4147-A177-3AD203B41FA5}">
                      <a16:colId xmlns:a16="http://schemas.microsoft.com/office/drawing/2014/main" val="3499896336"/>
                    </a:ext>
                  </a:extLst>
                </a:gridCol>
                <a:gridCol w="266417">
                  <a:extLst>
                    <a:ext uri="{9D8B030D-6E8A-4147-A177-3AD203B41FA5}">
                      <a16:colId xmlns:a16="http://schemas.microsoft.com/office/drawing/2014/main" val="1183343953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747330935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267955267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583888466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2593904175"/>
                    </a:ext>
                  </a:extLst>
                </a:gridCol>
                <a:gridCol w="267683">
                  <a:extLst>
                    <a:ext uri="{9D8B030D-6E8A-4147-A177-3AD203B41FA5}">
                      <a16:colId xmlns:a16="http://schemas.microsoft.com/office/drawing/2014/main" val="1420074320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448045319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2915415088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3471082843"/>
                    </a:ext>
                  </a:extLst>
                </a:gridCol>
                <a:gridCol w="267683">
                  <a:extLst>
                    <a:ext uri="{9D8B030D-6E8A-4147-A177-3AD203B41FA5}">
                      <a16:colId xmlns:a16="http://schemas.microsoft.com/office/drawing/2014/main" val="4195853544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216057785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570469902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61073905"/>
                    </a:ext>
                  </a:extLst>
                </a:gridCol>
                <a:gridCol w="267683">
                  <a:extLst>
                    <a:ext uri="{9D8B030D-6E8A-4147-A177-3AD203B41FA5}">
                      <a16:colId xmlns:a16="http://schemas.microsoft.com/office/drawing/2014/main" val="2257637838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293159655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2693754948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2377517395"/>
                    </a:ext>
                  </a:extLst>
                </a:gridCol>
                <a:gridCol w="267683">
                  <a:extLst>
                    <a:ext uri="{9D8B030D-6E8A-4147-A177-3AD203B41FA5}">
                      <a16:colId xmlns:a16="http://schemas.microsoft.com/office/drawing/2014/main" val="3042473179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489714114"/>
                    </a:ext>
                  </a:extLst>
                </a:gridCol>
                <a:gridCol w="299246">
                  <a:extLst>
                    <a:ext uri="{9D8B030D-6E8A-4147-A177-3AD203B41FA5}">
                      <a16:colId xmlns:a16="http://schemas.microsoft.com/office/drawing/2014/main" val="1099966823"/>
                    </a:ext>
                  </a:extLst>
                </a:gridCol>
              </a:tblGrid>
              <a:tr h="5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Studien-typ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 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Sommerpla-teau</a:t>
                      </a: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 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 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Sommerpla-teau</a:t>
                      </a: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 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2878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45835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B, C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102705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E, F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142240"/>
                  </a:ext>
                </a:extLst>
              </a:tr>
            </a:tbl>
          </a:graphicData>
        </a:graphic>
      </p:graphicFrame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CFCD037A-274D-42D7-BE35-4D4AE816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5CEF7D6-37A9-4355-90DB-84CA3B222117}"/>
              </a:ext>
            </a:extLst>
          </p:cNvPr>
          <p:cNvSpPr txBox="1"/>
          <p:nvPr/>
        </p:nvSpPr>
        <p:spPr>
          <a:xfrm>
            <a:off x="633331" y="4551819"/>
            <a:ext cx="4164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(Stand 30.04.2022, </a:t>
            </a:r>
            <a:r>
              <a:rPr lang="de-DE" sz="800" dirty="0">
                <a:solidFill>
                  <a:prstClr val="black"/>
                </a:solidFill>
              </a:rPr>
              <a:t>Ergebnisse bisher intern, nicht bereit für öffentliche Diskussion</a:t>
            </a:r>
            <a:r>
              <a:rPr lang="de-DE" sz="800" dirty="0"/>
              <a:t>)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D700B1F-FCAD-4DA3-9404-574B8A01AD96}"/>
              </a:ext>
            </a:extLst>
          </p:cNvPr>
          <p:cNvSpPr/>
          <p:nvPr/>
        </p:nvSpPr>
        <p:spPr>
          <a:xfrm>
            <a:off x="6024791" y="3483819"/>
            <a:ext cx="779421" cy="1068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1D859F6C-A650-0BFE-8936-EEB17191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00" y="669730"/>
            <a:ext cx="7983646" cy="714291"/>
          </a:xfrm>
        </p:spPr>
        <p:txBody>
          <a:bodyPr/>
          <a:lstStyle/>
          <a:p>
            <a:r>
              <a:rPr lang="de-DE" sz="2000" dirty="0"/>
              <a:t>Synthese „Aktuelle Symptomatik einer psychischen Störung“</a:t>
            </a:r>
            <a:br>
              <a:rPr lang="de-DE" sz="1800" dirty="0"/>
            </a:br>
            <a:r>
              <a:rPr lang="de-DE" sz="1800" dirty="0">
                <a:solidFill>
                  <a:srgbClr val="4F81BD"/>
                </a:solidFill>
              </a:rPr>
              <a:t>Vergleich zu vor der Pandemie</a:t>
            </a:r>
          </a:p>
        </p:txBody>
      </p:sp>
    </p:spTree>
    <p:extLst>
      <p:ext uri="{BB962C8B-B14F-4D97-AF65-F5344CB8AC3E}">
        <p14:creationId xmlns:p14="http://schemas.microsoft.com/office/powerpoint/2010/main" val="19708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1240573"/>
          </a:xfrm>
        </p:spPr>
        <p:txBody>
          <a:bodyPr/>
          <a:lstStyle/>
          <a:p>
            <a:r>
              <a:rPr lang="de-DE" sz="1800" dirty="0"/>
              <a:t>Indikator „Aktuelle Symptomatik einer psychischen Störung“</a:t>
            </a:r>
          </a:p>
          <a:p>
            <a:r>
              <a:rPr lang="de-DE" sz="1800" dirty="0"/>
              <a:t>Erfassung v.a. mit Screening-Instrumenten für psychopathologische Symptome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6CABB82E-8A5C-444D-A4DE-8A214C647C46}"/>
              </a:ext>
            </a:extLst>
          </p:cNvPr>
          <p:cNvSpPr txBox="1">
            <a:spLocks/>
          </p:cNvSpPr>
          <p:nvPr/>
        </p:nvSpPr>
        <p:spPr>
          <a:xfrm>
            <a:off x="457200" y="2666893"/>
            <a:ext cx="7983646" cy="35261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Tab. 2 Auswertung von Studien mit präpandemischen Vergleichswerten (narrative Synthese) + engmaschige Beobachtung</a:t>
            </a:r>
          </a:p>
          <a:p>
            <a:endParaRPr lang="de-DE" dirty="0"/>
          </a:p>
          <a:p>
            <a:pPr marL="0" indent="0">
              <a:buFont typeface="Wingdings" charset="2"/>
              <a:buNone/>
            </a:pPr>
            <a:endParaRPr lang="de-DE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49971F8C-0A6A-4D82-96FA-161DB0274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40563"/>
              </p:ext>
            </p:extLst>
          </p:nvPr>
        </p:nvGraphicFramePr>
        <p:xfrm>
          <a:off x="703154" y="2992896"/>
          <a:ext cx="6171778" cy="1504968"/>
        </p:xfrm>
        <a:graphic>
          <a:graphicData uri="http://schemas.openxmlformats.org/drawingml/2006/table">
            <a:tbl>
              <a:tblPr firstRow="1" firstCol="1" bandRow="1"/>
              <a:tblGrid>
                <a:gridCol w="530308">
                  <a:extLst>
                    <a:ext uri="{9D8B030D-6E8A-4147-A177-3AD203B41FA5}">
                      <a16:colId xmlns:a16="http://schemas.microsoft.com/office/drawing/2014/main" val="1913061653"/>
                    </a:ext>
                  </a:extLst>
                </a:gridCol>
                <a:gridCol w="266417">
                  <a:extLst>
                    <a:ext uri="{9D8B030D-6E8A-4147-A177-3AD203B41FA5}">
                      <a16:colId xmlns:a16="http://schemas.microsoft.com/office/drawing/2014/main" val="3499896336"/>
                    </a:ext>
                  </a:extLst>
                </a:gridCol>
                <a:gridCol w="266417">
                  <a:extLst>
                    <a:ext uri="{9D8B030D-6E8A-4147-A177-3AD203B41FA5}">
                      <a16:colId xmlns:a16="http://schemas.microsoft.com/office/drawing/2014/main" val="1183343953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747330935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267955267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583888466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2593904175"/>
                    </a:ext>
                  </a:extLst>
                </a:gridCol>
                <a:gridCol w="267683">
                  <a:extLst>
                    <a:ext uri="{9D8B030D-6E8A-4147-A177-3AD203B41FA5}">
                      <a16:colId xmlns:a16="http://schemas.microsoft.com/office/drawing/2014/main" val="1420074320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448045319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2915415088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3471082843"/>
                    </a:ext>
                  </a:extLst>
                </a:gridCol>
                <a:gridCol w="267683">
                  <a:extLst>
                    <a:ext uri="{9D8B030D-6E8A-4147-A177-3AD203B41FA5}">
                      <a16:colId xmlns:a16="http://schemas.microsoft.com/office/drawing/2014/main" val="4195853544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216057785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570469902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61073905"/>
                    </a:ext>
                  </a:extLst>
                </a:gridCol>
                <a:gridCol w="267683">
                  <a:extLst>
                    <a:ext uri="{9D8B030D-6E8A-4147-A177-3AD203B41FA5}">
                      <a16:colId xmlns:a16="http://schemas.microsoft.com/office/drawing/2014/main" val="2257637838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293159655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2693754948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2377517395"/>
                    </a:ext>
                  </a:extLst>
                </a:gridCol>
                <a:gridCol w="267683">
                  <a:extLst>
                    <a:ext uri="{9D8B030D-6E8A-4147-A177-3AD203B41FA5}">
                      <a16:colId xmlns:a16="http://schemas.microsoft.com/office/drawing/2014/main" val="3042473179"/>
                    </a:ext>
                  </a:extLst>
                </a:gridCol>
                <a:gridCol w="267047">
                  <a:extLst>
                    <a:ext uri="{9D8B030D-6E8A-4147-A177-3AD203B41FA5}">
                      <a16:colId xmlns:a16="http://schemas.microsoft.com/office/drawing/2014/main" val="1489714114"/>
                    </a:ext>
                  </a:extLst>
                </a:gridCol>
                <a:gridCol w="299246">
                  <a:extLst>
                    <a:ext uri="{9D8B030D-6E8A-4147-A177-3AD203B41FA5}">
                      <a16:colId xmlns:a16="http://schemas.microsoft.com/office/drawing/2014/main" val="1099966823"/>
                    </a:ext>
                  </a:extLst>
                </a:gridCol>
              </a:tblGrid>
              <a:tr h="546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Studien-typ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 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Sommerpla-teau</a:t>
                      </a: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 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 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err="1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Sommerpla-teau</a:t>
                      </a: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Welle 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2878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â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45835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B, C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solidFill>
                            <a:srgbClr val="FF0000"/>
                          </a:solidFill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102705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E, F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Scala Sans OT" panose="020B05040301010201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142240"/>
                  </a:ext>
                </a:extLst>
              </a:tr>
            </a:tbl>
          </a:graphicData>
        </a:graphic>
      </p:graphicFrame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79D486F2-105F-445F-99C3-9181FA2B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C4E0D99-1D7B-47ED-AC2A-2D279C6EBF2C}"/>
              </a:ext>
            </a:extLst>
          </p:cNvPr>
          <p:cNvSpPr txBox="1"/>
          <p:nvPr/>
        </p:nvSpPr>
        <p:spPr>
          <a:xfrm>
            <a:off x="633331" y="4551819"/>
            <a:ext cx="4164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(Stand 30.04.2022, </a:t>
            </a:r>
            <a:r>
              <a:rPr lang="de-DE" sz="800" dirty="0">
                <a:solidFill>
                  <a:prstClr val="black"/>
                </a:solidFill>
              </a:rPr>
              <a:t>Ergebnisse bisher intern, nicht bereit für öffentliche Diskussion</a:t>
            </a:r>
            <a:r>
              <a:rPr lang="de-DE" sz="800" dirty="0"/>
              <a:t>) 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8EAB207-46A5-4531-BC62-871EAD614657}"/>
              </a:ext>
            </a:extLst>
          </p:cNvPr>
          <p:cNvSpPr/>
          <p:nvPr/>
        </p:nvSpPr>
        <p:spPr>
          <a:xfrm>
            <a:off x="6024791" y="3483819"/>
            <a:ext cx="779421" cy="1068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9A8F0A76-F70A-EF0A-F762-6C78D65E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00" y="669730"/>
            <a:ext cx="7983646" cy="714291"/>
          </a:xfrm>
        </p:spPr>
        <p:txBody>
          <a:bodyPr/>
          <a:lstStyle/>
          <a:p>
            <a:r>
              <a:rPr lang="de-DE" sz="2000" dirty="0"/>
              <a:t>Synthese „Aktuelle Symptomatik einer psychischen Störung“</a:t>
            </a:r>
            <a:br>
              <a:rPr lang="de-DE" sz="1800" dirty="0"/>
            </a:br>
            <a:r>
              <a:rPr lang="de-DE" sz="1800" dirty="0">
                <a:solidFill>
                  <a:srgbClr val="4F81BD"/>
                </a:solidFill>
              </a:rPr>
              <a:t>Vergleich zu vor der Pandemie</a:t>
            </a:r>
          </a:p>
        </p:txBody>
      </p:sp>
    </p:spTree>
    <p:extLst>
      <p:ext uri="{BB962C8B-B14F-4D97-AF65-F5344CB8AC3E}">
        <p14:creationId xmlns:p14="http://schemas.microsoft.com/office/powerpoint/2010/main" val="380543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92400" y="669730"/>
            <a:ext cx="7983646" cy="714291"/>
          </a:xfrm>
        </p:spPr>
        <p:txBody>
          <a:bodyPr/>
          <a:lstStyle/>
          <a:p>
            <a:r>
              <a:rPr lang="de-DE" sz="2000" dirty="0"/>
              <a:t>Synthese „Aktuelle Symptomatik einer psychischen Störung“</a:t>
            </a:r>
            <a:br>
              <a:rPr lang="de-DE" sz="1800" dirty="0"/>
            </a:br>
            <a:r>
              <a:rPr lang="de-DE" sz="1800" dirty="0">
                <a:solidFill>
                  <a:srgbClr val="4F81BD"/>
                </a:solidFill>
              </a:rPr>
              <a:t>Vergleich während der Pandemie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B7B49C5-B3EF-4401-A459-B762F7E46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562" y="1354543"/>
            <a:ext cx="4677322" cy="3340944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3886B76-859D-43B8-9601-B73F9DF3A7F2}"/>
              </a:ext>
            </a:extLst>
          </p:cNvPr>
          <p:cNvGrpSpPr/>
          <p:nvPr/>
        </p:nvGrpSpPr>
        <p:grpSpPr>
          <a:xfrm>
            <a:off x="564826" y="1778935"/>
            <a:ext cx="3411138" cy="2086541"/>
            <a:chOff x="564826" y="1778935"/>
            <a:chExt cx="3411138" cy="2086541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EB3BB6E-1746-4484-B2CB-69C467D79B79}"/>
                </a:ext>
              </a:extLst>
            </p:cNvPr>
            <p:cNvSpPr/>
            <p:nvPr/>
          </p:nvSpPr>
          <p:spPr>
            <a:xfrm>
              <a:off x="3716764" y="2073599"/>
              <a:ext cx="259200" cy="17918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Sprechblase: rechteckig 9">
              <a:extLst>
                <a:ext uri="{FF2B5EF4-FFF2-40B4-BE49-F238E27FC236}">
                  <a16:creationId xmlns:a16="http://schemas.microsoft.com/office/drawing/2014/main" id="{5A1509AE-16B9-4EF5-A0A9-EEACBBA64477}"/>
                </a:ext>
              </a:extLst>
            </p:cNvPr>
            <p:cNvSpPr/>
            <p:nvPr/>
          </p:nvSpPr>
          <p:spPr>
            <a:xfrm>
              <a:off x="564826" y="1778935"/>
              <a:ext cx="1130192" cy="612648"/>
            </a:xfrm>
            <a:prstGeom prst="wedgeRectCallout">
              <a:avLst>
                <a:gd name="adj1" fmla="val 239724"/>
                <a:gd name="adj2" fmla="val 61325"/>
              </a:avLst>
            </a:prstGeom>
            <a:noFill/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>
                  <a:solidFill>
                    <a:schemeClr val="tx1"/>
                  </a:solidFill>
                </a:rPr>
                <a:t>≠ Anstiege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0E63D62-9A36-421F-B2FB-0010506A6070}"/>
              </a:ext>
            </a:extLst>
          </p:cNvPr>
          <p:cNvGrpSpPr/>
          <p:nvPr/>
        </p:nvGrpSpPr>
        <p:grpSpPr>
          <a:xfrm>
            <a:off x="311987" y="2071429"/>
            <a:ext cx="3965205" cy="1791877"/>
            <a:chOff x="311987" y="2071429"/>
            <a:chExt cx="3965205" cy="1791877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55136092-8D6A-41BC-82D9-21DFDA63D660}"/>
                </a:ext>
              </a:extLst>
            </p:cNvPr>
            <p:cNvSpPr/>
            <p:nvPr/>
          </p:nvSpPr>
          <p:spPr>
            <a:xfrm>
              <a:off x="4017992" y="2071429"/>
              <a:ext cx="259200" cy="17918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Sprechblase: rechteckig 15">
              <a:extLst>
                <a:ext uri="{FF2B5EF4-FFF2-40B4-BE49-F238E27FC236}">
                  <a16:creationId xmlns:a16="http://schemas.microsoft.com/office/drawing/2014/main" id="{0E22EFC1-FBB2-472B-AE27-CDEC1B907924}"/>
                </a:ext>
              </a:extLst>
            </p:cNvPr>
            <p:cNvSpPr/>
            <p:nvPr/>
          </p:nvSpPr>
          <p:spPr>
            <a:xfrm>
              <a:off x="311987" y="2756478"/>
              <a:ext cx="1506179" cy="612648"/>
            </a:xfrm>
            <a:prstGeom prst="wedgeRectCallout">
              <a:avLst>
                <a:gd name="adj1" fmla="val 202270"/>
                <a:gd name="adj2" fmla="val -49242"/>
              </a:avLst>
            </a:prstGeom>
            <a:noFill/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= gleichbleibend oder rückläufig</a:t>
              </a:r>
            </a:p>
          </p:txBody>
        </p:sp>
      </p:grpSp>
      <p:sp>
        <p:nvSpPr>
          <p:cNvPr id="17" name="Sprechblase: rechteckig 16">
            <a:extLst>
              <a:ext uri="{FF2B5EF4-FFF2-40B4-BE49-F238E27FC236}">
                <a16:creationId xmlns:a16="http://schemas.microsoft.com/office/drawing/2014/main" id="{94D5789F-5CEA-46F6-A9F6-54A5F93FFFB5}"/>
              </a:ext>
            </a:extLst>
          </p:cNvPr>
          <p:cNvSpPr/>
          <p:nvPr/>
        </p:nvSpPr>
        <p:spPr>
          <a:xfrm>
            <a:off x="7074152" y="1625011"/>
            <a:ext cx="1130192" cy="612648"/>
          </a:xfrm>
          <a:prstGeom prst="wedgeRectCallout">
            <a:avLst>
              <a:gd name="adj1" fmla="val -244263"/>
              <a:gd name="adj2" fmla="val 154270"/>
            </a:avLst>
          </a:prstGeom>
          <a:noFill/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uneindeutig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CF400DD9-7034-4799-B9C5-40F6F86B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D2A67C5-04DF-40D1-AFC9-3778E8D88585}"/>
              </a:ext>
            </a:extLst>
          </p:cNvPr>
          <p:cNvCxnSpPr>
            <a:cxnSpLocks/>
          </p:cNvCxnSpPr>
          <p:nvPr/>
        </p:nvCxnSpPr>
        <p:spPr>
          <a:xfrm flipV="1">
            <a:off x="5156391" y="1856302"/>
            <a:ext cx="0" cy="2344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72958A43-7A1A-417D-8A85-0660C544FAD8}"/>
              </a:ext>
            </a:extLst>
          </p:cNvPr>
          <p:cNvSpPr txBox="1"/>
          <p:nvPr/>
        </p:nvSpPr>
        <p:spPr>
          <a:xfrm>
            <a:off x="633331" y="4551819"/>
            <a:ext cx="4164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(Stand 30.04.2022, </a:t>
            </a:r>
            <a:r>
              <a:rPr lang="de-DE" sz="800" dirty="0">
                <a:solidFill>
                  <a:prstClr val="black"/>
                </a:solidFill>
              </a:rPr>
              <a:t>Ergebnisse bisher intern, nicht bereit für öffentliche Diskussion</a:t>
            </a:r>
            <a:r>
              <a:rPr lang="de-DE" sz="800" dirty="0"/>
              <a:t>)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532DF73-F29F-4FA0-9AC8-9B3B7928FAFC}"/>
              </a:ext>
            </a:extLst>
          </p:cNvPr>
          <p:cNvGrpSpPr/>
          <p:nvPr/>
        </p:nvGrpSpPr>
        <p:grpSpPr>
          <a:xfrm>
            <a:off x="776098" y="2064160"/>
            <a:ext cx="3860847" cy="2129676"/>
            <a:chOff x="776098" y="2064160"/>
            <a:chExt cx="3860847" cy="2129676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04DA94F-4E06-4A1F-9F78-FC0DD6DAEF69}"/>
                </a:ext>
              </a:extLst>
            </p:cNvPr>
            <p:cNvSpPr/>
            <p:nvPr/>
          </p:nvSpPr>
          <p:spPr>
            <a:xfrm>
              <a:off x="4377745" y="2064160"/>
              <a:ext cx="259200" cy="17918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Sprechblase: rechteckig 20">
              <a:extLst>
                <a:ext uri="{FF2B5EF4-FFF2-40B4-BE49-F238E27FC236}">
                  <a16:creationId xmlns:a16="http://schemas.microsoft.com/office/drawing/2014/main" id="{4A88DE59-486E-473C-8791-D672629BC2DD}"/>
                </a:ext>
              </a:extLst>
            </p:cNvPr>
            <p:cNvSpPr/>
            <p:nvPr/>
          </p:nvSpPr>
          <p:spPr>
            <a:xfrm>
              <a:off x="776098" y="3581188"/>
              <a:ext cx="1130192" cy="612648"/>
            </a:xfrm>
            <a:prstGeom prst="wedgeRectCallout">
              <a:avLst>
                <a:gd name="adj1" fmla="val 279278"/>
                <a:gd name="adj2" fmla="val -53656"/>
              </a:avLst>
            </a:prstGeom>
            <a:noFill/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>
                  <a:solidFill>
                    <a:schemeClr val="tx1"/>
                  </a:solidFill>
                </a:rPr>
                <a:t>= Anstiege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1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426320"/>
            <a:ext cx="7983646" cy="1831654"/>
          </a:xfrm>
        </p:spPr>
        <p:txBody>
          <a:bodyPr>
            <a:normAutofit/>
          </a:bodyPr>
          <a:lstStyle/>
          <a:p>
            <a:r>
              <a:rPr lang="de-DE" sz="1800" dirty="0"/>
              <a:t>Daten zu psychischer Gesundheit decken Pandemieverlauf nicht umfassend ab</a:t>
            </a:r>
          </a:p>
          <a:p>
            <a:r>
              <a:rPr lang="de-DE" sz="1800" dirty="0"/>
              <a:t>Aussagekräftige Studien bzw. </a:t>
            </a:r>
            <a:r>
              <a:rPr lang="de-DE" sz="1800"/>
              <a:t>Publikationen über </a:t>
            </a:r>
            <a:r>
              <a:rPr lang="de-DE" sz="1800" dirty="0"/>
              <a:t>Entwicklungen in der Bevölkerung sind selten</a:t>
            </a:r>
          </a:p>
          <a:p>
            <a:r>
              <a:rPr lang="de-DE" sz="1800" dirty="0"/>
              <a:t>Aktualität veröffentlichter Ergebnisse ist gering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274C53D0-CE03-45BE-9E00-718FF2451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EF0B3EB2-46BF-4F60-B137-31F576A43CF0}"/>
              </a:ext>
            </a:extLst>
          </p:cNvPr>
          <p:cNvSpPr txBox="1">
            <a:spLocks/>
          </p:cNvSpPr>
          <p:nvPr/>
        </p:nvSpPr>
        <p:spPr>
          <a:xfrm>
            <a:off x="456088" y="2879168"/>
            <a:ext cx="7983646" cy="16259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srgbClr val="045AA6"/>
                </a:solidFill>
              </a:rPr>
              <a:t>Dissemination</a:t>
            </a:r>
          </a:p>
          <a:p>
            <a:r>
              <a:rPr lang="de-DE" sz="1800" dirty="0"/>
              <a:t>Literaturreview in Form monatlicher Berichte an BMG</a:t>
            </a:r>
          </a:p>
          <a:p>
            <a:r>
              <a:rPr lang="de-DE" sz="1800" dirty="0"/>
              <a:t>Syntheseberichte einzelner Indikatoren an BMG</a:t>
            </a:r>
          </a:p>
          <a:p>
            <a:r>
              <a:rPr lang="de-DE" sz="1800" dirty="0"/>
              <a:t>Vortrag beim DGPPN Kongress</a:t>
            </a:r>
          </a:p>
          <a:p>
            <a:r>
              <a:rPr lang="de-DE" sz="1800" dirty="0"/>
              <a:t>geplante Publikation für 2023</a:t>
            </a:r>
          </a:p>
          <a:p>
            <a:endParaRPr lang="de-DE" sz="1800" dirty="0"/>
          </a:p>
          <a:p>
            <a:pPr marL="0" indent="0">
              <a:buFont typeface="Wingdings" charset="2"/>
              <a:buNone/>
            </a:pPr>
            <a:endParaRPr lang="de-DE" sz="1800" dirty="0"/>
          </a:p>
          <a:p>
            <a:pPr marL="0" indent="0">
              <a:buFont typeface="Wingdings" charset="2"/>
              <a:buNone/>
            </a:pPr>
            <a:endParaRPr lang="de-DE" sz="1800" dirty="0"/>
          </a:p>
          <a:p>
            <a:pPr marL="0" indent="0">
              <a:buFont typeface="Wingdings" charset="2"/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2067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1600" dirty="0"/>
              <a:t>Literaturreview zur Entwicklung der psychischen Gesundheit der erwachsenen Bevölkerung während der COVID-19-Pandemie</a:t>
            </a:r>
            <a:br>
              <a:rPr lang="de-DE" sz="1800" dirty="0"/>
            </a:br>
            <a:endParaRPr lang="de-DE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200" dirty="0"/>
              <a:t>Sophie Eicher - Mental Health Surveillance</a:t>
            </a:r>
          </a:p>
          <a:p>
            <a:pPr>
              <a:lnSpc>
                <a:spcPct val="100000"/>
              </a:lnSpc>
              <a:spcAft>
                <a:spcPts val="400"/>
              </a:spcAft>
              <a:defRPr/>
            </a:pPr>
            <a:r>
              <a:rPr lang="de-DE" sz="1200" dirty="0"/>
              <a:t>Kontakt: mhs@rki.de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9426C2-4221-4D7D-96FB-0780553D11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21B6F7-4DF2-4891-B3CE-B8D3599F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29FFC2-8312-482B-86C5-BD44F5CA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93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Hintergrund</a:t>
            </a:r>
            <a:endParaRPr lang="de-DE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EA5F048-927C-45C9-9765-4A750A958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15" y="1562422"/>
            <a:ext cx="4281483" cy="30582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9C8282E-417D-438E-A667-D1A8C71AD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531" y="1510069"/>
            <a:ext cx="3469639" cy="2369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90F0AAD2-3EAE-4F74-82F1-E876FEB4DFBB}"/>
              </a:ext>
            </a:extLst>
          </p:cNvPr>
          <p:cNvSpPr txBox="1">
            <a:spLocks/>
          </p:cNvSpPr>
          <p:nvPr/>
        </p:nvSpPr>
        <p:spPr>
          <a:xfrm>
            <a:off x="4720531" y="3985520"/>
            <a:ext cx="4423469" cy="6233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b="1" dirty="0">
                <a:sym typeface="Wingdings" panose="05000000000000000000" pitchFamily="2" charset="2"/>
              </a:rPr>
              <a:t> </a:t>
            </a:r>
            <a:r>
              <a:rPr lang="de-DE" sz="1200" b="1" dirty="0"/>
              <a:t>Rapid Review Erwachsene</a:t>
            </a:r>
            <a:r>
              <a:rPr lang="de-DE" sz="1600" b="1" dirty="0"/>
              <a:t> </a:t>
            </a:r>
            <a:r>
              <a:rPr lang="de-DE" sz="1200" b="1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 10.25646/9178.2</a:t>
            </a:r>
            <a:endParaRPr lang="de-DE" sz="1200" b="1" dirty="0"/>
          </a:p>
          <a:p>
            <a:pPr marL="0" indent="0">
              <a:buNone/>
            </a:pPr>
            <a:r>
              <a:rPr lang="de-DE" sz="1200" b="1" dirty="0">
                <a:sym typeface="Wingdings" panose="05000000000000000000" pitchFamily="2" charset="2"/>
              </a:rPr>
              <a:t> Rapid </a:t>
            </a:r>
            <a:r>
              <a:rPr lang="de-DE" sz="1200" b="1" dirty="0"/>
              <a:t>Review Kinder und Jugendliche </a:t>
            </a:r>
            <a:r>
              <a:rPr lang="pt-BR" sz="12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 10.31234/osf.io/tsqh9</a:t>
            </a:r>
            <a:r>
              <a:rPr lang="de-DE" sz="1200" b="1" dirty="0"/>
              <a:t> 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426320"/>
            <a:ext cx="7983646" cy="714292"/>
          </a:xfrm>
        </p:spPr>
        <p:txBody>
          <a:bodyPr>
            <a:normAutofit/>
          </a:bodyPr>
          <a:lstStyle/>
          <a:p>
            <a:r>
              <a:rPr lang="de-DE" sz="1600" b="1" dirty="0"/>
              <a:t>Rapid Review </a:t>
            </a:r>
            <a:r>
              <a:rPr lang="de-DE" sz="1600" dirty="0"/>
              <a:t>mit Einschätzung der Verlässlichkeit (Repräsentativität, Veränderungsmessung) der eingeschlossenen Studien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 &amp; Reporting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8CF328A-20C7-4A80-9BDD-A65F443A4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056725"/>
              </p:ext>
            </p:extLst>
          </p:nvPr>
        </p:nvGraphicFramePr>
        <p:xfrm>
          <a:off x="786765" y="1778935"/>
          <a:ext cx="7833360" cy="208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52583AA6-A0EF-4082-88FE-F72D5495A62B}"/>
              </a:ext>
            </a:extLst>
          </p:cNvPr>
          <p:cNvSpPr txBox="1">
            <a:spLocks/>
          </p:cNvSpPr>
          <p:nvPr/>
        </p:nvSpPr>
        <p:spPr>
          <a:xfrm>
            <a:off x="457200" y="4158736"/>
            <a:ext cx="7983646" cy="4407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sym typeface="Wingdings" panose="05000000000000000000" pitchFamily="2" charset="2"/>
              </a:rPr>
              <a:t> </a:t>
            </a:r>
            <a:r>
              <a:rPr lang="de-DE" sz="1600" b="1" dirty="0"/>
              <a:t>Kontinuierliches Literaturreview </a:t>
            </a:r>
            <a:r>
              <a:rPr lang="de-DE" sz="1600" dirty="0"/>
              <a:t>(in Berichtform an BMG)</a:t>
            </a:r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89C2D0B4-8FBD-443D-976D-03A078D3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</p:spTree>
    <p:extLst>
      <p:ext uri="{BB962C8B-B14F-4D97-AF65-F5344CB8AC3E}">
        <p14:creationId xmlns:p14="http://schemas.microsoft.com/office/powerpoint/2010/main" val="27793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Beobachtungszeiträume von Studien zur psychischen Gesundheit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052FD8BE-B74D-4473-81BC-7D45A02F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A22930-975A-44D7-8518-DC8F85E08900}"/>
              </a:ext>
            </a:extLst>
          </p:cNvPr>
          <p:cNvSpPr txBox="1"/>
          <p:nvPr/>
        </p:nvSpPr>
        <p:spPr>
          <a:xfrm>
            <a:off x="631438" y="4477650"/>
            <a:ext cx="8020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/>
              <a:t>Anmerkungen: </a:t>
            </a:r>
            <a:r>
              <a:rPr lang="de-DE" sz="800" dirty="0"/>
              <a:t>n = 83</a:t>
            </a:r>
            <a:r>
              <a:rPr lang="de-DE" sz="800" dirty="0">
                <a:solidFill>
                  <a:srgbClr val="FF0000"/>
                </a:solidFill>
              </a:rPr>
              <a:t> </a:t>
            </a:r>
            <a:r>
              <a:rPr lang="de-DE" sz="800" dirty="0"/>
              <a:t>Studien mit Ergebnissen zu zeitlichen Veränderungen von Indikatoren psychischer Gesundheit in der Bevölkerung </a:t>
            </a:r>
          </a:p>
          <a:p>
            <a:r>
              <a:rPr lang="de-DE" sz="800" dirty="0"/>
              <a:t>(Stand 30.06.2022, </a:t>
            </a:r>
            <a:r>
              <a:rPr lang="de-DE" sz="800" dirty="0">
                <a:solidFill>
                  <a:prstClr val="black"/>
                </a:solidFill>
              </a:rPr>
              <a:t>Ergebnisse bisher intern, nicht bereit für öffentliche Diskussion</a:t>
            </a:r>
            <a:r>
              <a:rPr lang="de-DE" sz="800" dirty="0"/>
              <a:t>) 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F259C127-2C65-465C-8B89-D8858083B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574257"/>
            <a:ext cx="7982534" cy="409355"/>
          </a:xfrm>
        </p:spPr>
        <p:txBody>
          <a:bodyPr>
            <a:normAutofit fontScale="92500" lnSpcReduction="20000"/>
          </a:bodyPr>
          <a:lstStyle/>
          <a:p>
            <a:r>
              <a:rPr lang="de-DE" sz="1600" dirty="0"/>
              <a:t>Abb.1 Veröffentlichungen mit Befunden zu Veränderungen der psychischen Gesundheit der erwachsenen Bevölkerung in Deutschland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6381C3-5D75-44C9-A33F-C00F8D57F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36" y="1927618"/>
            <a:ext cx="8507307" cy="25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5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Inhaltliches Spektrum von Studien zu psychischer Gesundheit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30556EB-4193-4B2B-9BB7-5FD6D7731934}"/>
              </a:ext>
            </a:extLst>
          </p:cNvPr>
          <p:cNvSpPr txBox="1"/>
          <p:nvPr/>
        </p:nvSpPr>
        <p:spPr>
          <a:xfrm>
            <a:off x="4522634" y="2260719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5EE5ACD-9FD5-4B5F-B282-26FAD8CB7EA0}"/>
              </a:ext>
            </a:extLst>
          </p:cNvPr>
          <p:cNvSpPr txBox="1"/>
          <p:nvPr/>
        </p:nvSpPr>
        <p:spPr>
          <a:xfrm>
            <a:off x="4896278" y="2758717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C7CDFA-EB63-4504-BF5F-196A3E463D36}"/>
              </a:ext>
            </a:extLst>
          </p:cNvPr>
          <p:cNvSpPr txBox="1"/>
          <p:nvPr/>
        </p:nvSpPr>
        <p:spPr>
          <a:xfrm>
            <a:off x="4587092" y="3528301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95AC55B-16B5-4D82-A394-C241E7176F1F}"/>
              </a:ext>
            </a:extLst>
          </p:cNvPr>
          <p:cNvSpPr txBox="1"/>
          <p:nvPr/>
        </p:nvSpPr>
        <p:spPr>
          <a:xfrm>
            <a:off x="3366853" y="2905851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98667920-DCBB-4105-B93A-64FE630B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3696167D-2F4B-4CF9-A995-3DF59CF01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220188"/>
              </p:ext>
            </p:extLst>
          </p:nvPr>
        </p:nvGraphicFramePr>
        <p:xfrm>
          <a:off x="595312" y="1352695"/>
          <a:ext cx="7688475" cy="373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9D5DCE74-72DA-43EB-8F40-3E17A494E348}"/>
              </a:ext>
            </a:extLst>
          </p:cNvPr>
          <p:cNvSpPr txBox="1"/>
          <p:nvPr/>
        </p:nvSpPr>
        <p:spPr>
          <a:xfrm>
            <a:off x="3444826" y="2969378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5E7E088-27C5-4AD4-B439-9D787BBB68C5}"/>
              </a:ext>
            </a:extLst>
          </p:cNvPr>
          <p:cNvSpPr txBox="1"/>
          <p:nvPr/>
        </p:nvSpPr>
        <p:spPr>
          <a:xfrm>
            <a:off x="4572000" y="2311949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6C78E18-9C5E-4AA5-B95D-2B5FD67AB610}"/>
              </a:ext>
            </a:extLst>
          </p:cNvPr>
          <p:cNvSpPr txBox="1"/>
          <p:nvPr/>
        </p:nvSpPr>
        <p:spPr>
          <a:xfrm>
            <a:off x="5060607" y="2777302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8C66D76-863D-4CAB-8DA5-FEA827375ED7}"/>
              </a:ext>
            </a:extLst>
          </p:cNvPr>
          <p:cNvSpPr txBox="1"/>
          <p:nvPr/>
        </p:nvSpPr>
        <p:spPr>
          <a:xfrm>
            <a:off x="4725204" y="3714193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D46DFBD-1625-4470-9FDB-2B9270A8F2E7}"/>
              </a:ext>
            </a:extLst>
          </p:cNvPr>
          <p:cNvSpPr txBox="1"/>
          <p:nvPr/>
        </p:nvSpPr>
        <p:spPr>
          <a:xfrm>
            <a:off x="631438" y="4477650"/>
            <a:ext cx="973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(Stand 30.06.2022)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89A78B1-730F-C05A-4251-964513064DA0}"/>
              </a:ext>
            </a:extLst>
          </p:cNvPr>
          <p:cNvSpPr/>
          <p:nvPr/>
        </p:nvSpPr>
        <p:spPr>
          <a:xfrm>
            <a:off x="1044054" y="2620205"/>
            <a:ext cx="1282889" cy="593902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492F4C-DFFC-07EE-FBF2-AB6E578448CF}"/>
              </a:ext>
            </a:extLst>
          </p:cNvPr>
          <p:cNvSpPr/>
          <p:nvPr/>
        </p:nvSpPr>
        <p:spPr>
          <a:xfrm>
            <a:off x="5986819" y="1567134"/>
            <a:ext cx="1282889" cy="593902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7D81A1-DC51-9146-D197-EF4C094B2701}"/>
              </a:ext>
            </a:extLst>
          </p:cNvPr>
          <p:cNvSpPr/>
          <p:nvPr/>
        </p:nvSpPr>
        <p:spPr>
          <a:xfrm>
            <a:off x="6307541" y="3946809"/>
            <a:ext cx="1396620" cy="661861"/>
          </a:xfrm>
          <a:prstGeom prst="rect">
            <a:avLst/>
          </a:prstGeom>
          <a:solidFill>
            <a:srgbClr val="95B3D7"/>
          </a:solidFill>
          <a:ln>
            <a:solidFill>
              <a:srgbClr val="95B3D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70086A1-6B8A-A129-137D-1E33156FF72B}"/>
              </a:ext>
            </a:extLst>
          </p:cNvPr>
          <p:cNvSpPr/>
          <p:nvPr/>
        </p:nvSpPr>
        <p:spPr>
          <a:xfrm>
            <a:off x="6628263" y="2683732"/>
            <a:ext cx="1471683" cy="593902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948D91B-8426-2B3F-0E83-DFC2A28ED9F4}"/>
              </a:ext>
            </a:extLst>
          </p:cNvPr>
          <p:cNvSpPr/>
          <p:nvPr/>
        </p:nvSpPr>
        <p:spPr>
          <a:xfrm>
            <a:off x="2920621" y="1676575"/>
            <a:ext cx="2999627" cy="306339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4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Inhaltliches Spektrum von Studien zu psychischer Gesundheit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30556EB-4193-4B2B-9BB7-5FD6D7731934}"/>
              </a:ext>
            </a:extLst>
          </p:cNvPr>
          <p:cNvSpPr txBox="1"/>
          <p:nvPr/>
        </p:nvSpPr>
        <p:spPr>
          <a:xfrm>
            <a:off x="4522634" y="2260719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5EE5ACD-9FD5-4B5F-B282-26FAD8CB7EA0}"/>
              </a:ext>
            </a:extLst>
          </p:cNvPr>
          <p:cNvSpPr txBox="1"/>
          <p:nvPr/>
        </p:nvSpPr>
        <p:spPr>
          <a:xfrm>
            <a:off x="4896278" y="2758717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C7CDFA-EB63-4504-BF5F-196A3E463D36}"/>
              </a:ext>
            </a:extLst>
          </p:cNvPr>
          <p:cNvSpPr txBox="1"/>
          <p:nvPr/>
        </p:nvSpPr>
        <p:spPr>
          <a:xfrm>
            <a:off x="4587092" y="3528301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95AC55B-16B5-4D82-A394-C241E7176F1F}"/>
              </a:ext>
            </a:extLst>
          </p:cNvPr>
          <p:cNvSpPr txBox="1"/>
          <p:nvPr/>
        </p:nvSpPr>
        <p:spPr>
          <a:xfrm>
            <a:off x="3366853" y="2905851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98667920-DCBB-4105-B93A-64FE630B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3696167D-2F4B-4CF9-A995-3DF59CF01174}"/>
              </a:ext>
            </a:extLst>
          </p:cNvPr>
          <p:cNvGraphicFramePr>
            <a:graphicFrameLocks/>
          </p:cNvGraphicFramePr>
          <p:nvPr/>
        </p:nvGraphicFramePr>
        <p:xfrm>
          <a:off x="595312" y="1352695"/>
          <a:ext cx="7688475" cy="373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9D5DCE74-72DA-43EB-8F40-3E17A494E348}"/>
              </a:ext>
            </a:extLst>
          </p:cNvPr>
          <p:cNvSpPr txBox="1"/>
          <p:nvPr/>
        </p:nvSpPr>
        <p:spPr>
          <a:xfrm>
            <a:off x="3444826" y="2969378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5E7E088-27C5-4AD4-B439-9D787BBB68C5}"/>
              </a:ext>
            </a:extLst>
          </p:cNvPr>
          <p:cNvSpPr txBox="1"/>
          <p:nvPr/>
        </p:nvSpPr>
        <p:spPr>
          <a:xfrm>
            <a:off x="4572000" y="2311949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6C78E18-9C5E-4AA5-B95D-2B5FD67AB610}"/>
              </a:ext>
            </a:extLst>
          </p:cNvPr>
          <p:cNvSpPr txBox="1"/>
          <p:nvPr/>
        </p:nvSpPr>
        <p:spPr>
          <a:xfrm>
            <a:off x="5060607" y="2777302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8C66D76-863D-4CAB-8DA5-FEA827375ED7}"/>
              </a:ext>
            </a:extLst>
          </p:cNvPr>
          <p:cNvSpPr txBox="1"/>
          <p:nvPr/>
        </p:nvSpPr>
        <p:spPr>
          <a:xfrm>
            <a:off x="4725204" y="3714193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D46DFBD-1625-4470-9FDB-2B9270A8F2E7}"/>
              </a:ext>
            </a:extLst>
          </p:cNvPr>
          <p:cNvSpPr txBox="1"/>
          <p:nvPr/>
        </p:nvSpPr>
        <p:spPr>
          <a:xfrm>
            <a:off x="631438" y="4477650"/>
            <a:ext cx="973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(Stand 30.06.2022)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D912AB-27C3-50B8-F07A-06EF386CE2A3}"/>
              </a:ext>
            </a:extLst>
          </p:cNvPr>
          <p:cNvSpPr/>
          <p:nvPr/>
        </p:nvSpPr>
        <p:spPr>
          <a:xfrm>
            <a:off x="2920621" y="1676575"/>
            <a:ext cx="2999627" cy="306339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82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Inhaltliches Spektrum von Studien zu psychischer Gesundheit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30556EB-4193-4B2B-9BB7-5FD6D7731934}"/>
              </a:ext>
            </a:extLst>
          </p:cNvPr>
          <p:cNvSpPr txBox="1"/>
          <p:nvPr/>
        </p:nvSpPr>
        <p:spPr>
          <a:xfrm>
            <a:off x="4522634" y="2260719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5EE5ACD-9FD5-4B5F-B282-26FAD8CB7EA0}"/>
              </a:ext>
            </a:extLst>
          </p:cNvPr>
          <p:cNvSpPr txBox="1"/>
          <p:nvPr/>
        </p:nvSpPr>
        <p:spPr>
          <a:xfrm>
            <a:off x="4896278" y="2758717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C7CDFA-EB63-4504-BF5F-196A3E463D36}"/>
              </a:ext>
            </a:extLst>
          </p:cNvPr>
          <p:cNvSpPr txBox="1"/>
          <p:nvPr/>
        </p:nvSpPr>
        <p:spPr>
          <a:xfrm>
            <a:off x="4587092" y="3528301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95AC55B-16B5-4D82-A394-C241E7176F1F}"/>
              </a:ext>
            </a:extLst>
          </p:cNvPr>
          <p:cNvSpPr txBox="1"/>
          <p:nvPr/>
        </p:nvSpPr>
        <p:spPr>
          <a:xfrm>
            <a:off x="3366853" y="2905851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98667920-DCBB-4105-B93A-64FE630B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3696167D-2F4B-4CF9-A995-3DF59CF01174}"/>
              </a:ext>
            </a:extLst>
          </p:cNvPr>
          <p:cNvGraphicFramePr>
            <a:graphicFrameLocks/>
          </p:cNvGraphicFramePr>
          <p:nvPr/>
        </p:nvGraphicFramePr>
        <p:xfrm>
          <a:off x="595312" y="1352695"/>
          <a:ext cx="7688475" cy="373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9D5DCE74-72DA-43EB-8F40-3E17A494E348}"/>
              </a:ext>
            </a:extLst>
          </p:cNvPr>
          <p:cNvSpPr txBox="1"/>
          <p:nvPr/>
        </p:nvSpPr>
        <p:spPr>
          <a:xfrm>
            <a:off x="3444826" y="2969378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5E7E088-27C5-4AD4-B439-9D787BBB68C5}"/>
              </a:ext>
            </a:extLst>
          </p:cNvPr>
          <p:cNvSpPr txBox="1"/>
          <p:nvPr/>
        </p:nvSpPr>
        <p:spPr>
          <a:xfrm>
            <a:off x="4572000" y="2311949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6C78E18-9C5E-4AA5-B95D-2B5FD67AB610}"/>
              </a:ext>
            </a:extLst>
          </p:cNvPr>
          <p:cNvSpPr txBox="1"/>
          <p:nvPr/>
        </p:nvSpPr>
        <p:spPr>
          <a:xfrm>
            <a:off x="5060607" y="2777302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8C66D76-863D-4CAB-8DA5-FEA827375ED7}"/>
              </a:ext>
            </a:extLst>
          </p:cNvPr>
          <p:cNvSpPr txBox="1"/>
          <p:nvPr/>
        </p:nvSpPr>
        <p:spPr>
          <a:xfrm>
            <a:off x="4725204" y="3714193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D46DFBD-1625-4470-9FDB-2B9270A8F2E7}"/>
              </a:ext>
            </a:extLst>
          </p:cNvPr>
          <p:cNvSpPr txBox="1"/>
          <p:nvPr/>
        </p:nvSpPr>
        <p:spPr>
          <a:xfrm>
            <a:off x="631438" y="4477650"/>
            <a:ext cx="973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(Stand 30.06.2022) </a:t>
            </a:r>
          </a:p>
        </p:txBody>
      </p:sp>
    </p:spTree>
    <p:extLst>
      <p:ext uri="{BB962C8B-B14F-4D97-AF65-F5344CB8AC3E}">
        <p14:creationId xmlns:p14="http://schemas.microsoft.com/office/powerpoint/2010/main" val="279271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Inhaltliches Spektrum von Studien zu psychischer Gesundheit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30556EB-4193-4B2B-9BB7-5FD6D7731934}"/>
              </a:ext>
            </a:extLst>
          </p:cNvPr>
          <p:cNvSpPr txBox="1"/>
          <p:nvPr/>
        </p:nvSpPr>
        <p:spPr>
          <a:xfrm>
            <a:off x="4522634" y="2260719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5EE5ACD-9FD5-4B5F-B282-26FAD8CB7EA0}"/>
              </a:ext>
            </a:extLst>
          </p:cNvPr>
          <p:cNvSpPr txBox="1"/>
          <p:nvPr/>
        </p:nvSpPr>
        <p:spPr>
          <a:xfrm>
            <a:off x="4896278" y="2758717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1C7CDFA-EB63-4504-BF5F-196A3E463D36}"/>
              </a:ext>
            </a:extLst>
          </p:cNvPr>
          <p:cNvSpPr txBox="1"/>
          <p:nvPr/>
        </p:nvSpPr>
        <p:spPr>
          <a:xfrm>
            <a:off x="4587092" y="3528301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95AC55B-16B5-4D82-A394-C241E7176F1F}"/>
              </a:ext>
            </a:extLst>
          </p:cNvPr>
          <p:cNvSpPr txBox="1"/>
          <p:nvPr/>
        </p:nvSpPr>
        <p:spPr>
          <a:xfrm>
            <a:off x="3366853" y="2905851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98667920-DCBB-4105-B93A-64FE630B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3696167D-2F4B-4CF9-A995-3DF59CF01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097549"/>
              </p:ext>
            </p:extLst>
          </p:nvPr>
        </p:nvGraphicFramePr>
        <p:xfrm>
          <a:off x="595312" y="1352695"/>
          <a:ext cx="7688475" cy="373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9D5DCE74-72DA-43EB-8F40-3E17A494E348}"/>
              </a:ext>
            </a:extLst>
          </p:cNvPr>
          <p:cNvSpPr txBox="1"/>
          <p:nvPr/>
        </p:nvSpPr>
        <p:spPr>
          <a:xfrm>
            <a:off x="3444826" y="2969378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46%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5E7E088-27C5-4AD4-B439-9D787BBB68C5}"/>
              </a:ext>
            </a:extLst>
          </p:cNvPr>
          <p:cNvSpPr txBox="1"/>
          <p:nvPr/>
        </p:nvSpPr>
        <p:spPr>
          <a:xfrm>
            <a:off x="4572000" y="2311949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6C78E18-9C5E-4AA5-B95D-2B5FD67AB610}"/>
              </a:ext>
            </a:extLst>
          </p:cNvPr>
          <p:cNvSpPr txBox="1"/>
          <p:nvPr/>
        </p:nvSpPr>
        <p:spPr>
          <a:xfrm>
            <a:off x="5060607" y="2777302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12%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8C66D76-863D-4CAB-8DA5-FEA827375ED7}"/>
              </a:ext>
            </a:extLst>
          </p:cNvPr>
          <p:cNvSpPr txBox="1"/>
          <p:nvPr/>
        </p:nvSpPr>
        <p:spPr>
          <a:xfrm>
            <a:off x="4725204" y="3714193"/>
            <a:ext cx="514157" cy="30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0CC1915-24F3-4CE0-A3EB-5DB454D6C4DC}"/>
              </a:ext>
            </a:extLst>
          </p:cNvPr>
          <p:cNvSpPr txBox="1"/>
          <p:nvPr/>
        </p:nvSpPr>
        <p:spPr>
          <a:xfrm>
            <a:off x="631438" y="4477650"/>
            <a:ext cx="973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(Stand 30.06.2022) </a:t>
            </a:r>
          </a:p>
        </p:txBody>
      </p:sp>
    </p:spTree>
    <p:extLst>
      <p:ext uri="{BB962C8B-B14F-4D97-AF65-F5344CB8AC3E}">
        <p14:creationId xmlns:p14="http://schemas.microsoft.com/office/powerpoint/2010/main" val="78816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1240573"/>
          </a:xfrm>
        </p:spPr>
        <p:txBody>
          <a:bodyPr/>
          <a:lstStyle/>
          <a:p>
            <a:r>
              <a:rPr lang="de-DE" sz="1800" dirty="0"/>
              <a:t>Indikator „Aktuelle Symptomatik einer psychischen Störung“</a:t>
            </a:r>
          </a:p>
          <a:p>
            <a:r>
              <a:rPr lang="de-DE" sz="1800" dirty="0"/>
              <a:t>Erfassung v.a. mit Screening-Instrumenten für psychopathologische Symptome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12.10.2022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92D5A07-FAFA-4CD9-9BBB-77E4030F92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5" y="212164"/>
            <a:ext cx="2150084" cy="5207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C838EC67-D6BF-4D30-9AF1-AB43F998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4767263"/>
            <a:ext cx="4662821" cy="197590"/>
          </a:xfrm>
        </p:spPr>
        <p:txBody>
          <a:bodyPr/>
          <a:lstStyle/>
          <a:p>
            <a:r>
              <a:rPr lang="de-DE" dirty="0"/>
              <a:t>Literaturreview Psychische Gesundheit während der COVID-19 Pandemie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3ECF446D-5DC9-D26B-1F34-13E51CC5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00" y="669730"/>
            <a:ext cx="7983646" cy="714291"/>
          </a:xfrm>
        </p:spPr>
        <p:txBody>
          <a:bodyPr/>
          <a:lstStyle/>
          <a:p>
            <a:r>
              <a:rPr lang="de-DE" sz="2000" dirty="0"/>
              <a:t>Synthese „Aktuelle Symptomatik einer psychischen Störung“</a:t>
            </a:r>
            <a:br>
              <a:rPr lang="de-DE" sz="1800" dirty="0"/>
            </a:br>
            <a:r>
              <a:rPr lang="de-DE" sz="1800" dirty="0">
                <a:solidFill>
                  <a:srgbClr val="4F81BD"/>
                </a:solidFill>
              </a:rPr>
              <a:t>Vergleich zu vor der Pandemie</a:t>
            </a:r>
          </a:p>
        </p:txBody>
      </p:sp>
    </p:spTree>
    <p:extLst>
      <p:ext uri="{BB962C8B-B14F-4D97-AF65-F5344CB8AC3E}">
        <p14:creationId xmlns:p14="http://schemas.microsoft.com/office/powerpoint/2010/main" val="32696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Bildschirmpräsentation (16:9)</PresentationFormat>
  <Paragraphs>311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Literaturreview zur Entwicklung der psychischen Gesundheit der erwachsenen Bevölkerung während der COVID-19-Pandemie </vt:lpstr>
      <vt:lpstr>Hintergrund</vt:lpstr>
      <vt:lpstr>Methodik &amp; Reporting</vt:lpstr>
      <vt:lpstr>Beobachtungszeiträume von Studien zur psychischen Gesundheit</vt:lpstr>
      <vt:lpstr>Inhaltliches Spektrum von Studien zu psychischer Gesundheit</vt:lpstr>
      <vt:lpstr>Inhaltliches Spektrum von Studien zu psychischer Gesundheit</vt:lpstr>
      <vt:lpstr>Inhaltliches Spektrum von Studien zu psychischer Gesundheit</vt:lpstr>
      <vt:lpstr>Inhaltliches Spektrum von Studien zu psychischer Gesundheit</vt:lpstr>
      <vt:lpstr>Synthese „Aktuelle Symptomatik einer psychischen Störung“ Vergleich zu vor der Pandemie</vt:lpstr>
      <vt:lpstr>Synthese „Aktuelle Symptomatik einer psychischen Störung“ Vergleich zu vor der Pandemie</vt:lpstr>
      <vt:lpstr>Synthese „Aktuelle Symptomatik einer psychischen Störung“ Vergleich zu vor der Pandemie</vt:lpstr>
      <vt:lpstr>Synthese „Aktuelle Symptomatik einer psychischen Störung“ Vergleich während der Pandemie</vt:lpstr>
      <vt:lpstr>Fazit </vt:lpstr>
      <vt:lpstr>Literaturreview zur Entwicklung der psychischen Gesundheit der erwachsenen Bevölkerung während der COVID-19-Pandemie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Eicher, Sophie</cp:lastModifiedBy>
  <cp:revision>224</cp:revision>
  <dcterms:created xsi:type="dcterms:W3CDTF">2015-11-02T12:29:13Z</dcterms:created>
  <dcterms:modified xsi:type="dcterms:W3CDTF">2022-10-12T06:48:16Z</dcterms:modified>
</cp:coreProperties>
</file>