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92" r:id="rId3"/>
    <p:sldId id="284" r:id="rId4"/>
    <p:sldId id="293" r:id="rId5"/>
    <p:sldId id="294" r:id="rId6"/>
    <p:sldId id="295" r:id="rId7"/>
    <p:sldId id="296" r:id="rId8"/>
    <p:sldId id="297" r:id="rId9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5329" userDrawn="1">
          <p15:clr>
            <a:srgbClr val="A4A3A4"/>
          </p15:clr>
        </p15:guide>
        <p15:guide id="3" orient="horz" pos="894" userDrawn="1">
          <p15:clr>
            <a:srgbClr val="A4A3A4"/>
          </p15:clr>
        </p15:guide>
        <p15:guide id="4" pos="3515" userDrawn="1">
          <p15:clr>
            <a:srgbClr val="A4A3A4"/>
          </p15:clr>
        </p15:guide>
        <p15:guide id="5" orient="horz" pos="509" userDrawn="1">
          <p15:clr>
            <a:srgbClr val="A4A3A4"/>
          </p15:clr>
        </p15:guide>
        <p15:guide id="6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rsten Leinert" initials="KL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0744"/>
  </p:normalViewPr>
  <p:slideViewPr>
    <p:cSldViewPr snapToGrid="0" snapToObjects="1">
      <p:cViewPr varScale="1">
        <p:scale>
          <a:sx n="139" d="100"/>
          <a:sy n="139" d="100"/>
        </p:scale>
        <p:origin x="822" y="108"/>
      </p:cViewPr>
      <p:guideLst>
        <p:guide orient="horz" pos="1620"/>
        <p:guide pos="5329"/>
        <p:guide orient="horz" pos="894"/>
        <p:guide pos="3515"/>
        <p:guide orient="horz" pos="5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12.10.2022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1562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4598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6355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370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8041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9086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cxnSp>
        <p:nvCxnSpPr>
          <p:cNvPr id="11" name="Gerade Verbindung 10"/>
          <p:cNvCxnSpPr>
            <a:cxnSpLocks/>
          </p:cNvCxnSpPr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>
            <a:cxnSpLocks/>
          </p:cNvCxnSpPr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1641" y="1700478"/>
            <a:ext cx="402359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/>
            </a:ex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6822" y="4584281"/>
            <a:ext cx="9137178" cy="5110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6822" y="1038225"/>
            <a:ext cx="3312641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2022-10-12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Pandemie-Apps-Update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2022-10-12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Pandemie-Apps-Update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2022-10-12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Pandemie-Apps-Update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2022-10-12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Pandemie-Apps-Update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tif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2022-10-12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 dirty="0"/>
              <a:t>Pandemie-Apps-Update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7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:ma14="http://schemas.microsoft.com/office/mac/drawingml/2011/main" xmlns=""/>
            </a:ext>
          </a:extLst>
        </p:spPr>
      </p:pic>
      <p:cxnSp>
        <p:nvCxnSpPr>
          <p:cNvPr id="12" name="Gerade Verbindung 11"/>
          <p:cNvCxnSpPr/>
          <p:nvPr userDrawn="1"/>
        </p:nvCxnSpPr>
        <p:spPr>
          <a:xfrm>
            <a:off x="7931997" y="4805952"/>
            <a:ext cx="0" cy="288000"/>
          </a:xfrm>
          <a:prstGeom prst="line">
            <a:avLst/>
          </a:prstGeom>
          <a:ln w="635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 userDrawn="1"/>
        </p:nvCxnSpPr>
        <p:spPr>
          <a:xfrm>
            <a:off x="2594240" y="4805952"/>
            <a:ext cx="0" cy="288000"/>
          </a:xfrm>
          <a:prstGeom prst="line">
            <a:avLst/>
          </a:prstGeom>
          <a:ln w="635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1" y="4805952"/>
            <a:ext cx="0" cy="288000"/>
          </a:xfrm>
          <a:prstGeom prst="line">
            <a:avLst/>
          </a:prstGeom>
          <a:ln w="635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454082" y="4805952"/>
            <a:ext cx="0" cy="288000"/>
          </a:xfrm>
          <a:prstGeom prst="line">
            <a:avLst/>
          </a:prstGeom>
          <a:ln w="635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4" r:id="rId4"/>
    <p:sldLayoutId id="2147483655" r:id="rId5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1700480"/>
            <a:ext cx="4504844" cy="1011346"/>
          </a:xfrm>
        </p:spPr>
        <p:txBody>
          <a:bodyPr>
            <a:normAutofit fontScale="90000"/>
          </a:bodyPr>
          <a:lstStyle/>
          <a:p>
            <a:r>
              <a:rPr lang="de-DE" sz="2700" dirty="0"/>
              <a:t>Pandemie-Apps</a:t>
            </a:r>
            <a:br>
              <a:rPr lang="de-DE" dirty="0"/>
            </a:br>
            <a:r>
              <a:rPr lang="de-DE" sz="1800" dirty="0"/>
              <a:t>Wichtige aktuelle Anpassungen und Entwicklungen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3935413" y="2711825"/>
            <a:ext cx="4503737" cy="992496"/>
          </a:xfrm>
        </p:spPr>
        <p:txBody>
          <a:bodyPr anchor="t"/>
          <a:lstStyle/>
          <a:p>
            <a:r>
              <a:rPr lang="de-DE" dirty="0"/>
              <a:t>Update</a:t>
            </a:r>
          </a:p>
          <a:p>
            <a:r>
              <a:rPr lang="de-DE" dirty="0"/>
              <a:t>12. Oktober 2022</a:t>
            </a:r>
          </a:p>
        </p:txBody>
      </p:sp>
      <p:pic>
        <p:nvPicPr>
          <p:cNvPr id="10" name="Bildplatzhalter 9">
            <a:extLst>
              <a:ext uri="{FF2B5EF4-FFF2-40B4-BE49-F238E27FC236}">
                <a16:creationId xmlns:a16="http://schemas.microsoft.com/office/drawing/2014/main" id="{25DA5380-2304-404F-8077-67BAD3F857F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2468537-A641-4465-900F-11896F3D4C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8256" y="4390981"/>
            <a:ext cx="618404" cy="66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3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B98D2B84-C620-4154-A3D6-2DD3C435A3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Weiterhin werden mehrere Apps mit teilweise überschneidenden Funktionen betrieben</a:t>
            </a:r>
          </a:p>
          <a:p>
            <a:pPr lvl="1"/>
            <a:r>
              <a:rPr lang="de-DE" dirty="0"/>
              <a:t>CWA (</a:t>
            </a:r>
            <a:r>
              <a:rPr lang="de-DE" dirty="0" err="1"/>
              <a:t>Proximity</a:t>
            </a:r>
            <a:r>
              <a:rPr lang="de-DE" dirty="0"/>
              <a:t> Tracing &amp; </a:t>
            </a:r>
            <a:r>
              <a:rPr lang="de-DE" dirty="0" err="1"/>
              <a:t>Zertifikateverwaltung</a:t>
            </a:r>
            <a:r>
              <a:rPr lang="de-DE" dirty="0"/>
              <a:t>) soll bis Ende Mai 2023 weiterlaufen</a:t>
            </a:r>
          </a:p>
          <a:p>
            <a:pPr lvl="1"/>
            <a:r>
              <a:rPr lang="de-DE" dirty="0" err="1"/>
              <a:t>CovPass</a:t>
            </a:r>
            <a:r>
              <a:rPr lang="de-DE" dirty="0"/>
              <a:t>/</a:t>
            </a:r>
            <a:r>
              <a:rPr lang="de-DE" dirty="0" err="1"/>
              <a:t>CovPassCheck</a:t>
            </a:r>
            <a:r>
              <a:rPr lang="de-DE" dirty="0"/>
              <a:t> (</a:t>
            </a:r>
            <a:r>
              <a:rPr lang="de-DE" dirty="0" err="1"/>
              <a:t>Zertifikateverwaltung</a:t>
            </a:r>
            <a:r>
              <a:rPr lang="de-DE" dirty="0"/>
              <a:t>) soll zunächst bis Jahresmitte (bzw. - abhängig von EU-Entscheid zu DCCs - bis Jahresende) 2023 weiterlaufen</a:t>
            </a:r>
          </a:p>
          <a:p>
            <a:pPr lvl="2"/>
            <a:r>
              <a:rPr lang="de-DE" dirty="0"/>
              <a:t>dann perspektivisch Überführung der Zertifikate in die </a:t>
            </a:r>
            <a:r>
              <a:rPr lang="de-DE" dirty="0" err="1"/>
              <a:t>ePA</a:t>
            </a:r>
            <a:endParaRPr lang="de-DE" dirty="0"/>
          </a:p>
          <a:p>
            <a:r>
              <a:rPr lang="de-DE" dirty="0"/>
              <a:t>Kernfunktionalitäten werden nicht weiterentwickelt</a:t>
            </a:r>
          </a:p>
          <a:p>
            <a:r>
              <a:rPr lang="de-DE" dirty="0"/>
              <a:t>stattdessen Ad-hoc Anforderungen für Zusatzfunktionalitäten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DCDFD97-1730-4A3A-B77B-EF9FFBD0B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2022-10-12</a:t>
            </a: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709575A-F902-4BD4-A1F2-E93A07B1B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Pandemie-Apps-Update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84FAF0F-FDD5-4B78-A3E4-6EEADBB01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A745A208-1342-4978-BE4E-A4DF16C9E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Gesamtbild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689CF7D-2811-41F0-AD5F-C95A3F163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98" y="2859135"/>
            <a:ext cx="524894" cy="566781"/>
          </a:xfrm>
          <a:prstGeom prst="rect">
            <a:avLst/>
          </a:prstGeom>
        </p:spPr>
      </p:pic>
      <p:pic>
        <p:nvPicPr>
          <p:cNvPr id="8" name="Bildplatzhalter 9">
            <a:extLst>
              <a:ext uri="{FF2B5EF4-FFF2-40B4-BE49-F238E27FC236}">
                <a16:creationId xmlns:a16="http://schemas.microsoft.com/office/drawing/2014/main" id="{E4E10F7F-1B35-4233-B567-17ED9E8982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1198" y="2076378"/>
            <a:ext cx="725204" cy="715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332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38404"/>
            <a:ext cx="8371840" cy="714291"/>
          </a:xfrm>
        </p:spPr>
        <p:txBody>
          <a:bodyPr/>
          <a:lstStyle/>
          <a:p>
            <a:r>
              <a:rPr lang="de-DE" dirty="0"/>
              <a:t>Teststrategie &amp; Selbsttests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2022-10-12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Pandemie-Apps-Update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426882"/>
            <a:ext cx="7982535" cy="3236978"/>
          </a:xfrm>
        </p:spPr>
        <p:txBody>
          <a:bodyPr>
            <a:normAutofit lnSpcReduction="10000"/>
          </a:bodyPr>
          <a:lstStyle/>
          <a:p>
            <a:r>
              <a:rPr lang="de-DE" dirty="0"/>
              <a:t>Anbindung nicht bereits angebundener Labore und Teststellen seit Monaten gestoppt</a:t>
            </a:r>
          </a:p>
          <a:p>
            <a:pPr lvl="1"/>
            <a:r>
              <a:rPr lang="de-DE" dirty="0"/>
              <a:t>betr.</a:t>
            </a:r>
          </a:p>
          <a:p>
            <a:pPr lvl="2"/>
            <a:r>
              <a:rPr lang="de-DE" dirty="0"/>
              <a:t>Testregistrierung und Ergebnisabholung in der CWA</a:t>
            </a:r>
          </a:p>
          <a:p>
            <a:pPr lvl="2"/>
            <a:r>
              <a:rPr lang="de-DE" dirty="0"/>
              <a:t>Ausstellung von Testzertifikaten für negative Tests</a:t>
            </a:r>
          </a:p>
          <a:p>
            <a:pPr lvl="2"/>
            <a:r>
              <a:rPr lang="de-DE" dirty="0"/>
              <a:t>verifizierte Warnung anderer bei positivem Test</a:t>
            </a:r>
          </a:p>
          <a:p>
            <a:r>
              <a:rPr lang="de-DE" dirty="0"/>
              <a:t>TAN-Hotline (Warnung anderer nach Plausibilisierung) soll auslaufen</a:t>
            </a:r>
          </a:p>
          <a:p>
            <a:pPr lvl="1"/>
            <a:r>
              <a:rPr lang="de-DE" dirty="0"/>
              <a:t>stattdessen nicht-verifizierte Warnung bei positivem Testergebnis von</a:t>
            </a:r>
          </a:p>
          <a:p>
            <a:pPr lvl="2"/>
            <a:r>
              <a:rPr lang="de-DE" dirty="0"/>
              <a:t>nicht-registrierten Schnelltests und Labor-PCR-Tests</a:t>
            </a:r>
          </a:p>
          <a:p>
            <a:pPr lvl="2"/>
            <a:r>
              <a:rPr lang="de-DE" dirty="0" err="1"/>
              <a:t>PoC</a:t>
            </a:r>
            <a:r>
              <a:rPr lang="de-DE" dirty="0"/>
              <a:t>-NATs</a:t>
            </a:r>
          </a:p>
          <a:p>
            <a:pPr lvl="2"/>
            <a:r>
              <a:rPr lang="de-DE" dirty="0"/>
              <a:t>Selbsttests</a:t>
            </a:r>
          </a:p>
        </p:txBody>
      </p:sp>
    </p:spTree>
    <p:extLst>
      <p:ext uri="{BB962C8B-B14F-4D97-AF65-F5344CB8AC3E}">
        <p14:creationId xmlns:p14="http://schemas.microsoft.com/office/powerpoint/2010/main" val="3891227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38404"/>
            <a:ext cx="8371840" cy="714291"/>
          </a:xfrm>
        </p:spPr>
        <p:txBody>
          <a:bodyPr/>
          <a:lstStyle/>
          <a:p>
            <a:r>
              <a:rPr lang="de-DE" dirty="0">
                <a:solidFill>
                  <a:schemeClr val="tx2">
                    <a:lumMod val="40000"/>
                    <a:lumOff val="60000"/>
                  </a:schemeClr>
                </a:solidFill>
              </a:rPr>
              <a:t>Teststrategie &amp; Selbsttests &gt;</a:t>
            </a:r>
            <a:r>
              <a:rPr lang="de-DE" dirty="0"/>
              <a:t> Missbrauchsbeschränkung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2022-10-12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Pandemie-Apps-Update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4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426882"/>
            <a:ext cx="7982535" cy="3236978"/>
          </a:xfrm>
        </p:spPr>
        <p:txBody>
          <a:bodyPr>
            <a:normAutofit/>
          </a:bodyPr>
          <a:lstStyle/>
          <a:p>
            <a:r>
              <a:rPr lang="de-DE" dirty="0"/>
              <a:t>Rate-</a:t>
            </a:r>
            <a:r>
              <a:rPr lang="de-DE" dirty="0" err="1"/>
              <a:t>Limiting</a:t>
            </a:r>
            <a:endParaRPr lang="de-DE" dirty="0"/>
          </a:p>
          <a:p>
            <a:pPr lvl="1"/>
            <a:r>
              <a:rPr lang="de-DE" dirty="0"/>
              <a:t>Warnung nur alle n Wochen/Monate möglich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>
                <a:solidFill>
                  <a:srgbClr val="C00000"/>
                </a:solidFill>
                <a:sym typeface="Wingdings" panose="05000000000000000000" pitchFamily="2" charset="2"/>
              </a:rPr>
              <a:t>3 Monate Karenzzeit?</a:t>
            </a:r>
          </a:p>
          <a:p>
            <a:r>
              <a:rPr lang="de-DE" dirty="0">
                <a:sym typeface="Wingdings" panose="05000000000000000000" pitchFamily="2" charset="2"/>
              </a:rPr>
              <a:t>Mindestbetriebszeit </a:t>
            </a:r>
            <a:r>
              <a:rPr lang="de-DE">
                <a:sym typeface="Wingdings" panose="05000000000000000000" pitchFamily="2" charset="2"/>
              </a:rPr>
              <a:t>der CWA-Installation</a:t>
            </a:r>
            <a:endParaRPr lang="de-DE" dirty="0">
              <a:sym typeface="Wingdings" panose="05000000000000000000" pitchFamily="2" charset="2"/>
            </a:endParaRPr>
          </a:p>
          <a:p>
            <a:pPr lvl="1"/>
            <a:r>
              <a:rPr lang="de-DE" dirty="0"/>
              <a:t>Warnung nur nach n Tagen/Wochen möglich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>
                <a:solidFill>
                  <a:srgbClr val="C00000"/>
                </a:solidFill>
                <a:sym typeface="Wingdings" panose="05000000000000000000" pitchFamily="2" charset="2"/>
              </a:rPr>
              <a:t>7 Tage Mindestbetriebszeit?</a:t>
            </a:r>
          </a:p>
          <a:p>
            <a:endParaRPr lang="de-DE" dirty="0"/>
          </a:p>
          <a:p>
            <a:r>
              <a:rPr lang="de-DE" dirty="0"/>
              <a:t>Weitere Hürden zur Missbrauchsbeschränkung nötig?</a:t>
            </a:r>
          </a:p>
        </p:txBody>
      </p:sp>
    </p:spTree>
    <p:extLst>
      <p:ext uri="{BB962C8B-B14F-4D97-AF65-F5344CB8AC3E}">
        <p14:creationId xmlns:p14="http://schemas.microsoft.com/office/powerpoint/2010/main" val="2433004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38404"/>
            <a:ext cx="8371840" cy="714291"/>
          </a:xfrm>
        </p:spPr>
        <p:txBody>
          <a:bodyPr/>
          <a:lstStyle/>
          <a:p>
            <a:r>
              <a:rPr lang="de-DE" dirty="0"/>
              <a:t>Informationsangebote für CWA-Nutzende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2022-10-12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Pandemie-Apps-Update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5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426882"/>
            <a:ext cx="7982535" cy="3236978"/>
          </a:xfrm>
        </p:spPr>
        <p:txBody>
          <a:bodyPr>
            <a:normAutofit fontScale="92500" lnSpcReduction="10000"/>
          </a:bodyPr>
          <a:lstStyle/>
          <a:p>
            <a:r>
              <a:rPr lang="de-DE" dirty="0"/>
              <a:t>Pandemieradar</a:t>
            </a:r>
          </a:p>
          <a:p>
            <a:pPr lvl="1"/>
            <a:r>
              <a:rPr lang="de-DE" dirty="0"/>
              <a:t>Optionen</a:t>
            </a:r>
          </a:p>
          <a:p>
            <a:pPr lvl="2"/>
            <a:r>
              <a:rPr lang="de-DE" dirty="0"/>
              <a:t>Dashboard-Replikation aus Open-Data-Schnittstelle</a:t>
            </a:r>
          </a:p>
          <a:p>
            <a:pPr lvl="2"/>
            <a:r>
              <a:rPr lang="de-DE" dirty="0"/>
              <a:t>Verlinkung auf RKI-Dashboard (präferierte Option; BMG-OK ausstehend)</a:t>
            </a:r>
          </a:p>
          <a:p>
            <a:pPr lvl="1"/>
            <a:r>
              <a:rPr lang="de-DE" dirty="0"/>
              <a:t>Frage: Engl. Bezeichnung für „Pandemieradar“? </a:t>
            </a: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>
                <a:solidFill>
                  <a:srgbClr val="C00000"/>
                </a:solidFill>
                <a:sym typeface="Wingdings" panose="05000000000000000000" pitchFamily="2" charset="2"/>
              </a:rPr>
              <a:t>„</a:t>
            </a:r>
            <a:r>
              <a:rPr lang="de-DE" dirty="0" err="1">
                <a:solidFill>
                  <a:srgbClr val="C00000"/>
                </a:solidFill>
                <a:sym typeface="Wingdings" panose="05000000000000000000" pitchFamily="2" charset="2"/>
              </a:rPr>
              <a:t>Pandemic</a:t>
            </a:r>
            <a:r>
              <a:rPr lang="de-DE" dirty="0">
                <a:solidFill>
                  <a:srgbClr val="C00000"/>
                </a:solidFill>
                <a:sym typeface="Wingdings" panose="05000000000000000000" pitchFamily="2" charset="2"/>
              </a:rPr>
              <a:t> Key </a:t>
            </a:r>
            <a:r>
              <a:rPr lang="de-DE" dirty="0" err="1">
                <a:solidFill>
                  <a:srgbClr val="C00000"/>
                </a:solidFill>
                <a:sym typeface="Wingdings" panose="05000000000000000000" pitchFamily="2" charset="2"/>
              </a:rPr>
              <a:t>Indicators</a:t>
            </a:r>
            <a:r>
              <a:rPr lang="de-DE" dirty="0">
                <a:solidFill>
                  <a:srgbClr val="C00000"/>
                </a:solidFill>
                <a:sym typeface="Wingdings" panose="05000000000000000000" pitchFamily="2" charset="2"/>
              </a:rPr>
              <a:t>“?</a:t>
            </a:r>
            <a:endParaRPr lang="de-DE" dirty="0">
              <a:solidFill>
                <a:srgbClr val="C00000"/>
              </a:solidFill>
            </a:endParaRPr>
          </a:p>
          <a:p>
            <a:r>
              <a:rPr lang="de-DE" dirty="0">
                <a:sym typeface="Wingdings" panose="05000000000000000000" pitchFamily="2" charset="2"/>
              </a:rPr>
              <a:t>BZgA-Impfcheck</a:t>
            </a:r>
          </a:p>
          <a:p>
            <a:pPr lvl="1"/>
            <a:r>
              <a:rPr lang="de-DE" dirty="0">
                <a:sym typeface="Wingdings" panose="05000000000000000000" pitchFamily="2" charset="2"/>
              </a:rPr>
              <a:t>Optionen</a:t>
            </a:r>
          </a:p>
          <a:p>
            <a:pPr lvl="2"/>
            <a:r>
              <a:rPr lang="de-DE" dirty="0"/>
              <a:t>Verlinkung in der CWA</a:t>
            </a:r>
          </a:p>
          <a:p>
            <a:pPr lvl="2"/>
            <a:r>
              <a:rPr lang="de-DE" dirty="0"/>
              <a:t>Verlinkung in den FAQ</a:t>
            </a:r>
          </a:p>
          <a:p>
            <a:pPr lvl="2"/>
            <a:r>
              <a:rPr lang="de-DE" dirty="0"/>
              <a:t>keine Verlinkung</a:t>
            </a:r>
          </a:p>
          <a:p>
            <a:pPr lvl="1"/>
            <a:r>
              <a:rPr lang="de-DE" dirty="0"/>
              <a:t>Hintergrund: BZgA- und BMG-Interesse, aber RKI-Bedenken</a:t>
            </a:r>
          </a:p>
        </p:txBody>
      </p:sp>
    </p:spTree>
    <p:extLst>
      <p:ext uri="{BB962C8B-B14F-4D97-AF65-F5344CB8AC3E}">
        <p14:creationId xmlns:p14="http://schemas.microsoft.com/office/powerpoint/2010/main" val="1245183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38404"/>
            <a:ext cx="8371840" cy="714291"/>
          </a:xfrm>
        </p:spPr>
        <p:txBody>
          <a:bodyPr/>
          <a:lstStyle/>
          <a:p>
            <a:r>
              <a:rPr lang="de-DE" dirty="0"/>
              <a:t>Prüfszenarien (betr. </a:t>
            </a:r>
            <a:r>
              <a:rPr lang="de-DE" dirty="0" err="1"/>
              <a:t>CovPassCheck</a:t>
            </a:r>
            <a:r>
              <a:rPr lang="de-DE" dirty="0"/>
              <a:t>, </a:t>
            </a:r>
            <a:r>
              <a:rPr lang="de-DE" dirty="0" err="1"/>
              <a:t>CovPass</a:t>
            </a:r>
            <a:r>
              <a:rPr lang="de-DE" dirty="0"/>
              <a:t>, CWA)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2022-10-12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Pandemie-Apps-Update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6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426882"/>
            <a:ext cx="7982535" cy="3236978"/>
          </a:xfrm>
        </p:spPr>
        <p:txBody>
          <a:bodyPr>
            <a:normAutofit lnSpcReduction="10000"/>
          </a:bodyPr>
          <a:lstStyle/>
          <a:p>
            <a:r>
              <a:rPr lang="de-DE" dirty="0"/>
              <a:t>bundeslandspezifische Maskenpflichten und Maskenpflichtbefreiungen gemäß IfSG § 28b Abs. 2</a:t>
            </a:r>
          </a:p>
          <a:p>
            <a:pPr lvl="1"/>
            <a:r>
              <a:rPr lang="de-DE" dirty="0"/>
              <a:t>implementiert, aber nicht aktiviert</a:t>
            </a:r>
          </a:p>
          <a:p>
            <a:pPr lvl="1"/>
            <a:r>
              <a:rPr lang="de-DE" dirty="0"/>
              <a:t>Funktionspostfach für noch zu benennende BL-APs</a:t>
            </a:r>
            <a:endParaRPr lang="de-DE" dirty="0">
              <a:sym typeface="Wingdings" panose="05000000000000000000" pitchFamily="2" charset="2"/>
            </a:endParaRPr>
          </a:p>
          <a:p>
            <a:r>
              <a:rPr lang="de-DE" dirty="0">
                <a:sym typeface="Wingdings" panose="05000000000000000000" pitchFamily="2" charset="2"/>
              </a:rPr>
              <a:t>vollständiger Impfschutz gemäß IfSG § 22a Abs. 1</a:t>
            </a:r>
          </a:p>
          <a:p>
            <a:pPr lvl="1"/>
            <a:r>
              <a:rPr lang="de-DE" dirty="0"/>
              <a:t>implementiert als Selbstauskunft, (noch) nicht zur Fremdprüfung</a:t>
            </a:r>
          </a:p>
          <a:p>
            <a:pPr lvl="1"/>
            <a:r>
              <a:rPr lang="de-DE" dirty="0"/>
              <a:t>Anwendungsszenarien unklar</a:t>
            </a:r>
          </a:p>
          <a:p>
            <a:pPr lvl="1"/>
            <a:r>
              <a:rPr lang="de-DE" dirty="0"/>
              <a:t>Probleme</a:t>
            </a:r>
          </a:p>
          <a:p>
            <a:pPr lvl="2"/>
            <a:r>
              <a:rPr lang="de-DE" dirty="0"/>
              <a:t>Diskrepanz IfSG &lt;&gt; STIKO-Empfehlungen (insbesondere für Kinder 6 bis 11 Jahre)</a:t>
            </a:r>
          </a:p>
          <a:p>
            <a:pPr lvl="2"/>
            <a:r>
              <a:rPr lang="de-DE" dirty="0"/>
              <a:t>Umgang mit IfSG-Vorgaben zu Impfstoffen der WHO-Emergency-List</a:t>
            </a:r>
          </a:p>
          <a:p>
            <a:pPr lvl="3"/>
            <a:r>
              <a:rPr lang="de-DE" dirty="0"/>
              <a:t>betr. u.a. Komplettierung mit EU-zugelassenem </a:t>
            </a:r>
            <a:r>
              <a:rPr lang="de-DE" dirty="0" err="1"/>
              <a:t>mRNA</a:t>
            </a:r>
            <a:r>
              <a:rPr lang="de-DE" dirty="0"/>
              <a:t>-Impfstoff</a:t>
            </a:r>
          </a:p>
        </p:txBody>
      </p:sp>
    </p:spTree>
    <p:extLst>
      <p:ext uri="{BB962C8B-B14F-4D97-AF65-F5344CB8AC3E}">
        <p14:creationId xmlns:p14="http://schemas.microsoft.com/office/powerpoint/2010/main" val="184214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38404"/>
            <a:ext cx="8371840" cy="714291"/>
          </a:xfrm>
        </p:spPr>
        <p:txBody>
          <a:bodyPr/>
          <a:lstStyle/>
          <a:p>
            <a:r>
              <a:rPr lang="de-DE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Prüfszenarien &gt; </a:t>
            </a:r>
            <a:r>
              <a:rPr lang="de-DE" dirty="0"/>
              <a:t>Einreiseregeln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2022-10-12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Pandemie-Apps-Update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7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426882"/>
            <a:ext cx="7982535" cy="3236978"/>
          </a:xfrm>
        </p:spPr>
        <p:txBody>
          <a:bodyPr>
            <a:normAutofit lnSpcReduction="10000"/>
          </a:bodyPr>
          <a:lstStyle/>
          <a:p>
            <a:r>
              <a:rPr lang="de-DE" dirty="0"/>
              <a:t>Allgemeine Einreiseregeln</a:t>
            </a:r>
          </a:p>
          <a:p>
            <a:pPr lvl="1"/>
            <a:r>
              <a:rPr lang="de-DE" dirty="0"/>
              <a:t>aktiv, aber derzeit keine Regeln (Prüfung immer erfolgreich)</a:t>
            </a:r>
          </a:p>
          <a:p>
            <a:pPr lvl="1"/>
            <a:r>
              <a:rPr lang="de-DE" dirty="0"/>
              <a:t>BMG-Vorbehalt zukünftiger Regeln (ohne derzeitige rechtliche Grundlage)</a:t>
            </a:r>
          </a:p>
          <a:p>
            <a:r>
              <a:rPr lang="de-DE" dirty="0"/>
              <a:t>Einreiseregeln für </a:t>
            </a:r>
            <a:r>
              <a:rPr lang="de-DE" b="1" dirty="0"/>
              <a:t>Virusvariantengebiete</a:t>
            </a:r>
          </a:p>
          <a:p>
            <a:pPr lvl="1"/>
            <a:r>
              <a:rPr lang="de-DE" dirty="0"/>
              <a:t>nicht implementiert, aber in Diskussion</a:t>
            </a:r>
          </a:p>
          <a:p>
            <a:pPr lvl="1"/>
            <a:r>
              <a:rPr lang="de-DE" dirty="0"/>
              <a:t>Regeln gemäß </a:t>
            </a:r>
            <a:r>
              <a:rPr lang="de-DE" dirty="0" err="1"/>
              <a:t>CoronaEinreiseV</a:t>
            </a:r>
            <a:r>
              <a:rPr lang="de-DE" dirty="0"/>
              <a:t> sehr komplex und speziell</a:t>
            </a:r>
          </a:p>
          <a:p>
            <a:pPr lvl="2"/>
            <a:r>
              <a:rPr lang="de-DE" dirty="0"/>
              <a:t>Beispiele</a:t>
            </a:r>
          </a:p>
          <a:p>
            <a:pPr lvl="3"/>
            <a:r>
              <a:rPr lang="de-DE" dirty="0"/>
              <a:t>abweichende Definition des vollständigen Impfschutzes gemäß § 2 Satz 1 Nr. 10</a:t>
            </a:r>
          </a:p>
          <a:p>
            <a:pPr lvl="3"/>
            <a:r>
              <a:rPr lang="de-DE" dirty="0"/>
              <a:t>unterschiedliche Testgültigkeit für inner-/außerhalb Deutschlands durchgeführte Tests</a:t>
            </a:r>
          </a:p>
          <a:p>
            <a:pPr lvl="3"/>
            <a:r>
              <a:rPr lang="de-DE" dirty="0"/>
              <a:t>Vorgabe von § 4 Abs. 2 (</a:t>
            </a:r>
            <a:r>
              <a:rPr lang="de-DE" i="1" dirty="0"/>
              <a:t>„Impfstoff ..., für den das [RKI] festgestellt und … bekanntgemacht hat, dass [er] gegen die Virusvariante hinreichend wirksam ist“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9453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638404"/>
            <a:ext cx="8371840" cy="714291"/>
          </a:xfrm>
        </p:spPr>
        <p:txBody>
          <a:bodyPr/>
          <a:lstStyle/>
          <a:p>
            <a:r>
              <a:rPr lang="de-DE" dirty="0"/>
              <a:t>Ausstehende Problemlösungen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2022-10-12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Pandemie-Apps-Update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8</a:t>
            </a:fld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426882"/>
            <a:ext cx="7982535" cy="3236978"/>
          </a:xfrm>
        </p:spPr>
        <p:txBody>
          <a:bodyPr>
            <a:normAutofit/>
          </a:bodyPr>
          <a:lstStyle/>
          <a:p>
            <a:r>
              <a:rPr lang="de-DE" dirty="0"/>
              <a:t>Genesenenzertifikate für Infektionen, deren Nachweis länger als 180 Tage zurückliegt, werden u.U. für den Nachweis eines vollständigen Impfschutzes benötigt, können aufgrund einer technischen Sperre aber nicht ausgestellt werden</a:t>
            </a:r>
          </a:p>
          <a:p>
            <a:r>
              <a:rPr lang="de-DE" dirty="0"/>
              <a:t>Hinweis auf Diskrepanz IfSG &lt;&gt; STIKO-Empfehlung kann noch nicht veröffentlicht werden, da über Wochen noch nicht fertig abgestimmt</a:t>
            </a:r>
          </a:p>
          <a:p>
            <a:r>
              <a:rPr lang="de-DE" dirty="0"/>
              <a:t>Noch immer unklare Vorgaben an DCC-Ausgebende (Impfzentren, Arztpraxen, Krankenhäuser, Apotheken) zur Kodierung von Auffrischimpfungen</a:t>
            </a:r>
          </a:p>
          <a:p>
            <a:r>
              <a:rPr lang="de-DE" dirty="0"/>
              <a:t>Hintergrund: Zuständigkeit zahlreicher BMG-Referate ohne Koordination</a:t>
            </a:r>
          </a:p>
        </p:txBody>
      </p:sp>
    </p:spTree>
    <p:extLst>
      <p:ext uri="{BB962C8B-B14F-4D97-AF65-F5344CB8AC3E}">
        <p14:creationId xmlns:p14="http://schemas.microsoft.com/office/powerpoint/2010/main" val="2979474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515</Words>
  <Application>Microsoft Office PowerPoint</Application>
  <PresentationFormat>Bildschirmpräsentation (16:9)</PresentationFormat>
  <Paragraphs>94</Paragraphs>
  <Slides>8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ＭＳ 明朝</vt:lpstr>
      <vt:lpstr>Wingdings</vt:lpstr>
      <vt:lpstr>Office-Design</vt:lpstr>
      <vt:lpstr>Pandemie-Apps Wichtige aktuelle Anpassungen und Entwicklungen</vt:lpstr>
      <vt:lpstr>Gesamtbild</vt:lpstr>
      <vt:lpstr>Teststrategie &amp; Selbsttests</vt:lpstr>
      <vt:lpstr>Teststrategie &amp; Selbsttests &gt; Missbrauchsbeschränkung</vt:lpstr>
      <vt:lpstr>Informationsangebote für CWA-Nutzende</vt:lpstr>
      <vt:lpstr>Prüfszenarien (betr. CovPassCheck, CovPass, CWA)</vt:lpstr>
      <vt:lpstr>Prüfszenarien &gt; Einreiseregeln</vt:lpstr>
      <vt:lpstr>Ausstehende Problemlösungen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Benzler, Justus</cp:lastModifiedBy>
  <cp:revision>166</cp:revision>
  <dcterms:created xsi:type="dcterms:W3CDTF">2015-11-02T12:29:13Z</dcterms:created>
  <dcterms:modified xsi:type="dcterms:W3CDTF">2022-10-12T09:10:21Z</dcterms:modified>
</cp:coreProperties>
</file>