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1025" r:id="rId9"/>
    <p:sldId id="656" r:id="rId10"/>
    <p:sldId id="662" r:id="rId11"/>
    <p:sldId id="1012" r:id="rId12"/>
    <p:sldId id="1022" r:id="rId13"/>
    <p:sldId id="667" r:id="rId14"/>
    <p:sldId id="283" r:id="rId15"/>
    <p:sldId id="28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6037" autoAdjust="0"/>
  </p:normalViewPr>
  <p:slideViewPr>
    <p:cSldViewPr snapToGrid="0" snapToObjects="1">
      <p:cViewPr varScale="1">
        <p:scale>
          <a:sx n="74" d="100"/>
          <a:sy n="74" d="100"/>
        </p:scale>
        <p:origin x="1608" y="7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erneuter Anstieg seit KW 38/2022,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40/2022:</a:t>
            </a:r>
            <a:r>
              <a:rPr lang="de-DE" sz="1200" b="0" dirty="0">
                <a:sym typeface="Wingdings" panose="05000000000000000000" pitchFamily="2" charset="2"/>
              </a:rPr>
              <a:t> 5,4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3,5 auf 6,2)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40/2022: 40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39: 27; KW 38: 24; KW 37: 15)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erneuter Anstieg seit KW 38/2022,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40/2022:</a:t>
            </a:r>
            <a:r>
              <a:rPr lang="de-DE" sz="1200" b="0" dirty="0">
                <a:sym typeface="Wingdings" panose="05000000000000000000" pitchFamily="2" charset="2"/>
              </a:rPr>
              <a:t> 5,4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3,5 auf 6,2)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40/2022: 40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39: 27; KW 38: 24; KW 37: 15)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9,1 % (Vorwoche: 9,1 %)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seit 34. KW steigend (bisher nicht das übliche zu erwartende Herbstplateau), Anstieg hat sich in KW 40 zunächst nicht fortgesetzt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9,1 % über dem Bereich der Vorjahre zur 40. KW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Deutlichster Anstieg bei den ab 60-Jährigen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steigender Trend hat sich nicht fortgesetzt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(KW40: 1,9 %, Vorwoche: 2,4 %)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Wie bei ARE auch Anstieg bei den ab 60-J. </a:t>
            </a:r>
          </a:p>
          <a:p>
            <a:pPr marL="628650" lvl="1" indent="-171450">
              <a:buFontTx/>
              <a:buChar char="-"/>
            </a:pPr>
            <a:endParaRPr lang="de-DE" i="0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40. KW wurden bundesweit etwas weniger Arzt­be­su­che wegen ARE regis­triert als in der Vor­woche (Rückgang 5 %)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leicht gesunken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 KW  40: 1.933 (Vorwoche: 2.036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über dem Bereich der Vorjahre zur 40. KW,;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den Erwachsenen ab 35 Jahre, in den jüngeren AGs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 gebremstes Transmissionsgeschehen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\\rki.local\daten\Projekte\FG36_AGI\Wochenberichte\Berichterstellung\Saison_2022_23\Woche_40_2022\AGI-Wochenbericht_2022-10-11.xls </a:t>
            </a: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 \\rki.local\daten\Projekte\FG36_AGI\Wochenberichte\Berichterstellung\Saison_2022_23\Woche_40_2022\KI_2015_2022-10-11.xlsx  </a:t>
            </a: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29/2022 insgesamt zurückgegangen war, wird seit KW 36/2022 wieder ein deutlicher Anstieg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29/2022 insgesamt zurückgegangen war, wird seit KW 36/2022 wieder ein deutlicher Anstieg der Werte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Anstieg der Anzahl der Arztkonsultationen wegen COVID-ARE betrifft insbesondere die Erwachsenen (AG ab 15 Jahren), aktuelle Werte sind vergleichbar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dem letzten Peak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KW 28/2022  (AG 35-79 Jahre)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37. KW 2022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SARI-Fälle mit Intensivbehandlung stabil im Vergleich zur Vorwoche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den letzten Wochen wieder etwas angestiegen, im Vergleich zur Vorwoche stabil: 35 %  (Vorwoche: 36 %)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steigt leicht aber kontinuierlich an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42 % (Vorwoche: 39 %),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1%, ein Influenza-Fall unter SARI mit Intensivbehandlung (2%)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den letzten Wochen wieder etwas angestiegen, im Vergleich zur Vorwoche stabil: 35 %  (Vorwoche: 36 %)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steigt leicht aber kontinuierlich an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42 % (Vorwoche: 39 %),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1%, ein Influenza-Fall unter SARI mit Intensivbehandlung (2%)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SARI-Fallzahlen in AG 5-14 in KW 38 bisher nicht fortgesetzt</a:t>
            </a: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11.10.2022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11.10.2022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40.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5,4 COVID-SARI pro 100.000</a:t>
            </a:r>
          </a:p>
          <a:p>
            <a:endParaRPr lang="de-DE" dirty="0"/>
          </a:p>
          <a:p>
            <a:r>
              <a:rPr lang="de-DE" dirty="0"/>
              <a:t>Entspricht ca. 4.500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80934" y="4734603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40/100T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" y="841248"/>
            <a:ext cx="5750555" cy="258775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5,4 COVID-SARI pro 100.000</a:t>
            </a:r>
          </a:p>
          <a:p>
            <a:endParaRPr lang="de-DE" dirty="0"/>
          </a:p>
          <a:p>
            <a:r>
              <a:rPr lang="de-DE" dirty="0"/>
              <a:t>Entspricht ca. 4.500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407934" y="5215148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40/100T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30. KW bis 40.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12.10.2022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49476" y="596143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A4FABE-26B7-472A-B270-9F2C7B7B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882098"/>
            <a:ext cx="8419306" cy="275563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3771B81-F450-4C07-B2C8-E6B04BEB110C}"/>
              </a:ext>
            </a:extLst>
          </p:cNvPr>
          <p:cNvSpPr txBox="1"/>
          <p:nvPr/>
        </p:nvSpPr>
        <p:spPr>
          <a:xfrm>
            <a:off x="1234768" y="247628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50000"/>
                  </a:schemeClr>
                </a:solidFill>
              </a:rPr>
              <a:t>HKU1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6D50E64-0ECE-44D9-9275-7E6E895F3EBD}"/>
              </a:ext>
            </a:extLst>
          </p:cNvPr>
          <p:cNvSpPr txBox="1"/>
          <p:nvPr/>
        </p:nvSpPr>
        <p:spPr>
          <a:xfrm>
            <a:off x="4567538" y="1674164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5EB2A23-6BB9-4A00-A1D0-48F81044129F}"/>
              </a:ext>
            </a:extLst>
          </p:cNvPr>
          <p:cNvSpPr txBox="1"/>
          <p:nvPr/>
        </p:nvSpPr>
        <p:spPr>
          <a:xfrm>
            <a:off x="5784264" y="2050797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12C117-9BB6-422F-81E4-5AB663A0F152}"/>
              </a:ext>
            </a:extLst>
          </p:cNvPr>
          <p:cNvSpPr txBox="1"/>
          <p:nvPr/>
        </p:nvSpPr>
        <p:spPr>
          <a:xfrm>
            <a:off x="7984640" y="2470993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F92750CD-FD3D-4F25-A792-932E80961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185" y="2477160"/>
            <a:ext cx="445047" cy="286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79E8F9-8D7F-49CA-B317-A575DA541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47" y="3660171"/>
            <a:ext cx="8407113" cy="2755631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8589E607-307F-4F76-ABD3-CABB0C7889FF}"/>
              </a:ext>
            </a:extLst>
          </p:cNvPr>
          <p:cNvSpPr txBox="1"/>
          <p:nvPr/>
        </p:nvSpPr>
        <p:spPr>
          <a:xfrm>
            <a:off x="2104310" y="5434106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7F43F74-21F3-488E-8370-26694ADFBD87}"/>
              </a:ext>
            </a:extLst>
          </p:cNvPr>
          <p:cNvSpPr txBox="1"/>
          <p:nvPr/>
        </p:nvSpPr>
        <p:spPr>
          <a:xfrm>
            <a:off x="7893152" y="5577633"/>
            <a:ext cx="1081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89356A-303D-41C5-98CE-8F769566DCBF}"/>
              </a:ext>
            </a:extLst>
          </p:cNvPr>
          <p:cNvSpPr txBox="1"/>
          <p:nvPr/>
        </p:nvSpPr>
        <p:spPr>
          <a:xfrm>
            <a:off x="7984640" y="522662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12.10.2022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C7257D-31D9-4CE2-816B-981EAFBA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2051184"/>
            <a:ext cx="8394920" cy="275563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C99310-63F6-4E46-A8DE-D7140CF82B0C}"/>
              </a:ext>
            </a:extLst>
          </p:cNvPr>
          <p:cNvSpPr txBox="1"/>
          <p:nvPr/>
        </p:nvSpPr>
        <p:spPr>
          <a:xfrm>
            <a:off x="8039654" y="3999800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75AAA51-3CA9-43A8-8BFC-B5F4C06F36C0}"/>
              </a:ext>
            </a:extLst>
          </p:cNvPr>
          <p:cNvSpPr txBox="1"/>
          <p:nvPr/>
        </p:nvSpPr>
        <p:spPr>
          <a:xfrm>
            <a:off x="8014006" y="3731863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695B22E-5C71-44C1-9461-8B9919CBA0E0}"/>
              </a:ext>
            </a:extLst>
          </p:cNvPr>
          <p:cNvSpPr txBox="1"/>
          <p:nvPr/>
        </p:nvSpPr>
        <p:spPr>
          <a:xfrm>
            <a:off x="6656143" y="355402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1B8D0BA-43D4-4CE5-AF64-E6870B08AAA1}"/>
              </a:ext>
            </a:extLst>
          </p:cNvPr>
          <p:cNvSpPr txBox="1"/>
          <p:nvPr/>
        </p:nvSpPr>
        <p:spPr>
          <a:xfrm>
            <a:off x="5647017" y="3418196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4">
                    <a:lumMod val="5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40.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11.10.2022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1028798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40 bei 9.100 ARE (Vorwoche: 9.100)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7,6 Mio. ARE in Deutschland, unabhängig von einem Arztbesuch</a:t>
            </a:r>
            <a:br>
              <a:rPr lang="de-DE" b="1" dirty="0"/>
            </a:br>
            <a:r>
              <a:rPr lang="de-DE" dirty="0"/>
              <a:t>(39. KW: ca. 7,6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85745" y="4118143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/>
              <a:t>Bei </a:t>
            </a:r>
            <a:r>
              <a:rPr lang="en-US" dirty="0" err="1"/>
              <a:t>Kindern</a:t>
            </a:r>
            <a:r>
              <a:rPr lang="en-US" dirty="0"/>
              <a:t> </a:t>
            </a:r>
            <a:r>
              <a:rPr lang="en-US" dirty="0" err="1"/>
              <a:t>deutlich</a:t>
            </a:r>
            <a:r>
              <a:rPr lang="en-US" dirty="0"/>
              <a:t> </a:t>
            </a:r>
            <a:r>
              <a:rPr lang="en-US" dirty="0" err="1"/>
              <a:t>gesunken</a:t>
            </a:r>
            <a:r>
              <a:rPr lang="en-US" dirty="0"/>
              <a:t>,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Erwachsenen</a:t>
            </a:r>
            <a:r>
              <a:rPr lang="en-US" dirty="0"/>
              <a:t> </a:t>
            </a:r>
            <a:r>
              <a:rPr lang="en-US" dirty="0" err="1"/>
              <a:t>gestiegen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geblieben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2FC3E3-03BF-42C5-91FA-380141306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"/>
          <a:stretch/>
        </p:blipFill>
        <p:spPr>
          <a:xfrm>
            <a:off x="179791" y="1018993"/>
            <a:ext cx="5040000" cy="25836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59C1C3-62D5-494D-953D-AA6367E4C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2"/>
          <a:stretch/>
        </p:blipFill>
        <p:spPr>
          <a:xfrm>
            <a:off x="179791" y="3759391"/>
            <a:ext cx="5040000" cy="25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40.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11.10.2022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686917" y="1406925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39. KW 2022:</a:t>
            </a:r>
          </a:p>
          <a:p>
            <a:r>
              <a:rPr lang="de-DE" dirty="0"/>
              <a:t>Insgesamt leicht gesunken</a:t>
            </a:r>
          </a:p>
          <a:p>
            <a:endParaRPr lang="de-DE" sz="600" dirty="0"/>
          </a:p>
          <a:p>
            <a:r>
              <a:rPr lang="de-DE" dirty="0"/>
              <a:t>ca. 1.900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40. KW 2022: ca. 1,6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762607" y="4426022"/>
            <a:ext cx="3187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Weiterer Anstieg bei Erwachsenen ab 35 Jahre, bei Kindern und jungen Erwachsenen gesunken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Grafik 5">
            <a:extLst>
              <a:ext uri="{FF2B5EF4-FFF2-40B4-BE49-F238E27FC236}">
                <a16:creationId xmlns:a16="http://schemas.microsoft.com/office/drawing/2014/main" id="{B7BDA6A3-3831-4860-8661-D1833158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1" r="826" b="2263"/>
          <a:stretch>
            <a:fillRect/>
          </a:stretch>
        </p:blipFill>
        <p:spPr bwMode="auto">
          <a:xfrm>
            <a:off x="193493" y="1384749"/>
            <a:ext cx="5400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1" name="Grafik 6">
            <a:extLst>
              <a:ext uri="{FF2B5EF4-FFF2-40B4-BE49-F238E27FC236}">
                <a16:creationId xmlns:a16="http://schemas.microsoft.com/office/drawing/2014/main" id="{C46D91C8-7308-4213-95F9-2C52F086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 r="1125" b="1830"/>
          <a:stretch>
            <a:fillRect/>
          </a:stretch>
        </p:blipFill>
        <p:spPr bwMode="auto">
          <a:xfrm>
            <a:off x="193493" y="3793747"/>
            <a:ext cx="54006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11.10.2022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40. KW 2022</a:t>
            </a:r>
          </a:p>
          <a:p>
            <a:r>
              <a:rPr lang="de-DE" dirty="0"/>
              <a:t>Rund 480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400.000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40.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1" y="1036359"/>
            <a:ext cx="4247996" cy="2123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1" y="2888816"/>
            <a:ext cx="4247996" cy="2123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1" y="4705759"/>
            <a:ext cx="4247996" cy="21239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9" y="2888816"/>
            <a:ext cx="4247996" cy="212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9" y="4705759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40.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11.10.2022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31.5.2022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40. KW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40.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28701" y="158098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37041" y="1734631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63525" y="462518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42%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33063" y="4804924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40.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28701" y="158098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37041" y="1745022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63525" y="462518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42%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33063" y="4804924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11.10.2022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590292" y="1471449"/>
            <a:ext cx="175907" cy="64634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434018" y="1163672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42 %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590292" y="5133771"/>
            <a:ext cx="175907" cy="35179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434018" y="4825994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48 %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590292" y="3321104"/>
            <a:ext cx="175907" cy="504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434018" y="3055490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45 %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1514741" y="1483948"/>
            <a:ext cx="259195" cy="42048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1644338" y="1092682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15 % RSV, 4% COVID-19, 3% Influenza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1574823" y="3514292"/>
            <a:ext cx="259195" cy="42048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2562120-F038-45C2-AFEC-559406799B0A}"/>
              </a:ext>
            </a:extLst>
          </p:cNvPr>
          <p:cNvCxnSpPr>
            <a:cxnSpLocks/>
          </p:cNvCxnSpPr>
          <p:nvPr/>
        </p:nvCxnSpPr>
        <p:spPr>
          <a:xfrm flipH="1">
            <a:off x="1574822" y="5292074"/>
            <a:ext cx="259195" cy="42048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Bildschirmpräsentation (4:3)</PresentationFormat>
  <Paragraphs>177</Paragraphs>
  <Slides>15</Slides>
  <Notes>14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11.10.2022</vt:lpstr>
      <vt:lpstr>GrippeWeb bis zur 40. KW 2022 </vt:lpstr>
      <vt:lpstr>Arbeitsgemeinschaft Influenza ARE-Konsultationen / 100.000 Einwohner bis zur 40. KW 2022</vt:lpstr>
      <vt:lpstr>Arbeitsgemeinschaft Influenza - SEEDARE ARE-Konsultationen mit COVID-Diagnose / 100.000 Einwohner </vt:lpstr>
      <vt:lpstr>SEEDARE – ARE mit COVID-19 Konsultationen in Altersgruppen bis zur 40.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3723</cp:revision>
  <cp:lastPrinted>2020-05-13T06:04:10Z</cp:lastPrinted>
  <dcterms:created xsi:type="dcterms:W3CDTF">2015-11-02T12:29:13Z</dcterms:created>
  <dcterms:modified xsi:type="dcterms:W3CDTF">2022-10-12T09:00:44Z</dcterms:modified>
</cp:coreProperties>
</file>