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257" r:id="rId5"/>
    <p:sldId id="1031" r:id="rId6"/>
    <p:sldId id="103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83424" autoAdjust="0"/>
  </p:normalViewPr>
  <p:slideViewPr>
    <p:cSldViewPr snapToGrid="0" snapToObjects="1">
      <p:cViewPr varScale="1">
        <p:scale>
          <a:sx n="87" d="100"/>
          <a:sy n="87" d="100"/>
        </p:scale>
        <p:origin x="145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89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1/2022.08.09.50338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26.10.2022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8B8381-3271-4C2D-A63D-B4ADF8546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" y="1278090"/>
            <a:ext cx="8730229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5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672BCE-D75E-44ED-B6E3-12384ABB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" y="1135754"/>
            <a:ext cx="7076637" cy="30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13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5BD1AF-3F77-4FDE-BAC5-3764C645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17" y="711255"/>
            <a:ext cx="5440565" cy="39567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481CFD5-F7D1-4201-966F-FE08FAD26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00" t="25921" r="54200" b="5461"/>
          <a:stretch/>
        </p:blipFill>
        <p:spPr>
          <a:xfrm>
            <a:off x="6030218" y="711255"/>
            <a:ext cx="2409516" cy="41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24.10.2022)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26.10.2022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16" name="Textfeld 5">
            <a:extLst>
              <a:ext uri="{FF2B5EF4-FFF2-40B4-BE49-F238E27FC236}">
                <a16:creationId xmlns:a16="http://schemas.microsoft.com/office/drawing/2014/main" id="{58FBAD86-E7F0-4898-B167-9F5E1F090171}"/>
              </a:ext>
            </a:extLst>
          </p:cNvPr>
          <p:cNvSpPr txBox="1"/>
          <p:nvPr/>
        </p:nvSpPr>
        <p:spPr>
          <a:xfrm>
            <a:off x="5424866" y="730665"/>
            <a:ext cx="3363954" cy="321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KW41/2022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BF.7 	            16,1%     (</a:t>
            </a:r>
            <a:r>
              <a:rPr lang="de-DE" sz="1200" dirty="0"/>
              <a:t>mit S:R346X</a:t>
            </a:r>
            <a:r>
              <a:rPr lang="de-DE" sz="1350" dirty="0"/>
              <a:t>)</a:t>
            </a:r>
          </a:p>
          <a:p>
            <a:r>
              <a:rPr lang="de-DE" sz="1350" dirty="0"/>
              <a:t>    BA.5.2 		14,4%</a:t>
            </a:r>
          </a:p>
          <a:p>
            <a:r>
              <a:rPr lang="de-DE" sz="1350" dirty="0"/>
              <a:t>    BA.5.1		12,6%</a:t>
            </a:r>
          </a:p>
          <a:p>
            <a:r>
              <a:rPr lang="de-DE" sz="1350" dirty="0"/>
              <a:t>    BA.5.2.1 		11,4%</a:t>
            </a:r>
          </a:p>
          <a:p>
            <a:r>
              <a:rPr lang="de-DE" sz="1350" dirty="0"/>
              <a:t>    BE.1.1 		  3,5%</a:t>
            </a:r>
          </a:p>
          <a:p>
            <a:r>
              <a:rPr lang="de-DE" sz="1350" dirty="0"/>
              <a:t>    BF.5		              3,3%</a:t>
            </a:r>
          </a:p>
          <a:p>
            <a:endParaRPr lang="de-DE" sz="1350" dirty="0"/>
          </a:p>
          <a:p>
            <a:pPr marL="176213"/>
            <a:r>
              <a:rPr lang="de-DE" sz="1350" dirty="0"/>
              <a:t>BA.2.75 Sublinien</a:t>
            </a:r>
          </a:p>
          <a:p>
            <a:pPr marL="176213"/>
            <a:r>
              <a:rPr lang="de-DE" sz="1350" dirty="0"/>
              <a:t>BA.2.75                 0,1 %</a:t>
            </a:r>
          </a:p>
          <a:p>
            <a:pPr marL="176213"/>
            <a:r>
              <a:rPr lang="de-DE" sz="1350" dirty="0"/>
              <a:t>BA.2.75.1		0,1%</a:t>
            </a:r>
          </a:p>
          <a:p>
            <a:pPr marL="176213"/>
            <a:r>
              <a:rPr lang="de-DE" sz="1350" dirty="0"/>
              <a:t>BA.2.75.2            	0,3%         (</a:t>
            </a:r>
            <a:r>
              <a:rPr lang="de-DE" sz="1400" dirty="0"/>
              <a:t>mit S:R346X)</a:t>
            </a:r>
            <a:endParaRPr lang="de-DE" sz="1350" dirty="0"/>
          </a:p>
          <a:p>
            <a:endParaRPr lang="de-DE" sz="1350" dirty="0"/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0C6E8E19-0E8B-4046-8E8F-21FC15EFE0BD}"/>
              </a:ext>
            </a:extLst>
          </p:cNvPr>
          <p:cNvSpPr txBox="1"/>
          <p:nvPr/>
        </p:nvSpPr>
        <p:spPr>
          <a:xfrm>
            <a:off x="5424866" y="4051682"/>
            <a:ext cx="3363954" cy="7155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in Stichprobe </a:t>
            </a:r>
          </a:p>
          <a:p>
            <a:r>
              <a:rPr lang="de-DE" sz="1350" dirty="0"/>
              <a:t>BQ.1:	    289 (2,3% in KW41)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BQ.1.1:   277 (2,7% in KW41) </a:t>
            </a:r>
            <a:r>
              <a:rPr lang="de-DE" sz="1200" dirty="0"/>
              <a:t>(mit S:R346X)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5175342-5B47-413D-94FA-45612078A720}"/>
              </a:ext>
            </a:extLst>
          </p:cNvPr>
          <p:cNvCxnSpPr/>
          <p:nvPr/>
        </p:nvCxnSpPr>
        <p:spPr>
          <a:xfrm flipV="1">
            <a:off x="7414899" y="1397508"/>
            <a:ext cx="0" cy="1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207C07D-2CDD-4FF2-9373-197AFF3CF0F3}"/>
              </a:ext>
            </a:extLst>
          </p:cNvPr>
          <p:cNvCxnSpPr>
            <a:cxnSpLocks/>
          </p:cNvCxnSpPr>
          <p:nvPr/>
        </p:nvCxnSpPr>
        <p:spPr>
          <a:xfrm>
            <a:off x="7407186" y="3044190"/>
            <a:ext cx="6828" cy="296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393C0E11-DF86-491B-9FB6-45F78D30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81" y="665494"/>
            <a:ext cx="5280005" cy="3840003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F7E8AE9-65F7-46C0-A47E-345709393EFC}"/>
              </a:ext>
            </a:extLst>
          </p:cNvPr>
          <p:cNvCxnSpPr>
            <a:cxnSpLocks/>
          </p:cNvCxnSpPr>
          <p:nvPr/>
        </p:nvCxnSpPr>
        <p:spPr>
          <a:xfrm flipV="1">
            <a:off x="7414899" y="345567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26.10.2022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2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 in der Stichprobe (Datenstand 24.10.2022)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72B96D5-D13A-4954-B5C8-1EE7F4AC5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15448"/>
              </p:ext>
            </p:extLst>
          </p:nvPr>
        </p:nvGraphicFramePr>
        <p:xfrm>
          <a:off x="1865086" y="1981203"/>
          <a:ext cx="4717142" cy="2317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282">
                  <a:extLst>
                    <a:ext uri="{9D8B030D-6E8A-4147-A177-3AD203B41FA5}">
                      <a16:colId xmlns:a16="http://schemas.microsoft.com/office/drawing/2014/main" val="1899352159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091235424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3862321792"/>
                    </a:ext>
                  </a:extLst>
                </a:gridCol>
                <a:gridCol w="1325620">
                  <a:extLst>
                    <a:ext uri="{9D8B030D-6E8A-4147-A177-3AD203B41FA5}">
                      <a16:colId xmlns:a16="http://schemas.microsoft.com/office/drawing/2014/main" val="1235242975"/>
                    </a:ext>
                  </a:extLst>
                </a:gridCol>
              </a:tblGrid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KW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BA.2*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BA.4*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BA.5* + S:R346X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222336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96729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623170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37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434312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38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9960857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u="none" strike="noStrike" dirty="0">
                          <a:effectLst/>
                        </a:rPr>
                        <a:t>39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106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070575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3624240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16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(16:9)</PresentationFormat>
  <Paragraphs>75</Paragraphs>
  <Slides>6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BA.4*/BA.5 + R346X in der Stichprobe (Datenstand 24.10.2022)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Claudia Sievers</cp:lastModifiedBy>
  <cp:revision>244</cp:revision>
  <dcterms:created xsi:type="dcterms:W3CDTF">2015-11-02T12:29:13Z</dcterms:created>
  <dcterms:modified xsi:type="dcterms:W3CDTF">2022-10-26T08:27:11Z</dcterms:modified>
</cp:coreProperties>
</file>