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88" r:id="rId3"/>
    <p:sldId id="756" r:id="rId4"/>
    <p:sldId id="757" r:id="rId5"/>
    <p:sldId id="777" r:id="rId6"/>
    <p:sldId id="783" r:id="rId7"/>
    <p:sldId id="784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034" autoAdjust="0"/>
  </p:normalViewPr>
  <p:slideViewPr>
    <p:cSldViewPr snapToGrid="0" snapToObjects="1">
      <p:cViewPr varScale="1">
        <p:scale>
          <a:sx n="91" d="100"/>
          <a:sy n="91" d="100"/>
        </p:scale>
        <p:origin x="1027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82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Automatisierung), Tabelle erste Seite (Datum Impfen vom aktuellen Tag!)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9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im Automatisierungsordner 7TageInz_BL_Meldedatum_LB.png oder Lagebericht (aktuelle Automatisierung) , egal ob mit oder ohne DIM(Impfen)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Ordner </a:t>
            </a:r>
            <a:r>
              <a:rPr lang="de-DE" dirty="0" err="1"/>
              <a:t>heatmaps</a:t>
            </a:r>
            <a:r>
              <a:rPr lang="de-DE" dirty="0"/>
              <a:t>, g, Deutschland_inzidenz_heatmap.tiff (oder </a:t>
            </a:r>
            <a:r>
              <a:rPr lang="de-DE" dirty="0" err="1"/>
              <a:t>pdf</a:t>
            </a:r>
            <a:r>
              <a:rPr lang="de-DE" dirty="0"/>
              <a:t>, ist egal)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17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Lagebericht_Mittwoch_DATUM.xlsm, </a:t>
            </a:r>
            <a:r>
              <a:rPr lang="en-GB" dirty="0" err="1"/>
              <a:t>Tabellenblatt</a:t>
            </a:r>
            <a:r>
              <a:rPr lang="en-GB" dirty="0"/>
              <a:t> “</a:t>
            </a:r>
            <a:r>
              <a:rPr lang="en-GB" dirty="0" err="1"/>
              <a:t>Sterbedatum_AG</a:t>
            </a:r>
            <a:r>
              <a:rPr lang="en-GB" dirty="0"/>
              <a:t>”, Auf die Skala </a:t>
            </a:r>
            <a:r>
              <a:rPr lang="en-GB" dirty="0" err="1"/>
              <a:t>achten</a:t>
            </a:r>
            <a:r>
              <a:rPr lang="en-GB" dirty="0"/>
              <a:t>, es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sowohl</a:t>
            </a:r>
            <a:r>
              <a:rPr lang="en-GB" dirty="0"/>
              <a:t> die </a:t>
            </a:r>
            <a:r>
              <a:rPr lang="en-GB" dirty="0" err="1"/>
              <a:t>Graphik</a:t>
            </a:r>
            <a:r>
              <a:rPr lang="en-GB" dirty="0"/>
              <a:t> die von 10/2020 bis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aktuellen</a:t>
            </a:r>
            <a:r>
              <a:rPr lang="en-GB" dirty="0"/>
              <a:t> </a:t>
            </a:r>
            <a:r>
              <a:rPr lang="en-GB" dirty="0" err="1"/>
              <a:t>Wochen</a:t>
            </a:r>
            <a:r>
              <a:rPr lang="en-GB" dirty="0"/>
              <a:t> </a:t>
            </a:r>
            <a:r>
              <a:rPr lang="en-GB" dirty="0" err="1"/>
              <a:t>reicht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die, die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Woche</a:t>
            </a:r>
            <a:r>
              <a:rPr lang="en-GB" dirty="0"/>
              <a:t> 37 </a:t>
            </a:r>
            <a:r>
              <a:rPr lang="en-GB" dirty="0" err="1"/>
              <a:t>beginnt</a:t>
            </a:r>
            <a:r>
              <a:rPr lang="en-GB" dirty="0"/>
              <a:t>.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Präferenz</a:t>
            </a:r>
            <a:r>
              <a:rPr lang="en-GB" dirty="0"/>
              <a:t>, </a:t>
            </a:r>
            <a:r>
              <a:rPr lang="en-GB" dirty="0" err="1"/>
              <a:t>ggf</a:t>
            </a:r>
            <a:r>
              <a:rPr lang="en-GB" dirty="0"/>
              <a:t>. </a:t>
            </a:r>
            <a:r>
              <a:rPr lang="en-GB" dirty="0" err="1"/>
              <a:t>Mit</a:t>
            </a:r>
            <a:r>
              <a:rPr lang="en-GB" dirty="0"/>
              <a:t> in die </a:t>
            </a:r>
            <a:r>
              <a:rPr lang="en-GB" dirty="0" err="1"/>
              <a:t>Bescheidgabe</a:t>
            </a:r>
            <a:r>
              <a:rPr lang="en-GB" dirty="0"/>
              <a:t>-Email an Michaela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aufnehmen</a:t>
            </a:r>
            <a:r>
              <a:rPr lang="en-GB" dirty="0"/>
              <a:t> (Achtung </a:t>
            </a:r>
            <a:r>
              <a:rPr lang="en-GB" dirty="0" err="1"/>
              <a:t>im</a:t>
            </a:r>
            <a:r>
              <a:rPr lang="en-GB" dirty="0"/>
              <a:t> WB </a:t>
            </a:r>
            <a:r>
              <a:rPr lang="en-GB" dirty="0" err="1"/>
              <a:t>ist</a:t>
            </a:r>
            <a:r>
              <a:rPr lang="en-GB" dirty="0"/>
              <a:t> es ab </a:t>
            </a:r>
            <a:r>
              <a:rPr lang="en-GB" dirty="0" err="1"/>
              <a:t>Woche</a:t>
            </a:r>
            <a:r>
              <a:rPr lang="en-GB" dirty="0"/>
              <a:t> 37). </a:t>
            </a:r>
            <a:r>
              <a:rPr lang="en-GB" dirty="0" err="1"/>
              <a:t>Wichtig</a:t>
            </a:r>
            <a:r>
              <a:rPr lang="en-GB" dirty="0"/>
              <a:t>: “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Graphik</a:t>
            </a:r>
            <a:r>
              <a:rPr lang="en-GB" dirty="0"/>
              <a:t>” </a:t>
            </a:r>
            <a:r>
              <a:rPr lang="en-GB" dirty="0" err="1"/>
              <a:t>einfügen</a:t>
            </a:r>
            <a:r>
              <a:rPr lang="en-GB" dirty="0"/>
              <a:t>,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Tabelle</a:t>
            </a:r>
            <a:r>
              <a:rPr lang="en-GB" dirty="0"/>
              <a:t>, </a:t>
            </a:r>
            <a:r>
              <a:rPr lang="en-GB" dirty="0" err="1"/>
              <a:t>Excelobjekt</a:t>
            </a:r>
            <a:r>
              <a:rPr lang="en-GB" dirty="0"/>
              <a:t>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83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10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26. Oktober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886E6BE-B79E-453D-BE3B-723AF0998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27007"/>
              </p:ext>
            </p:extLst>
          </p:nvPr>
        </p:nvGraphicFramePr>
        <p:xfrm>
          <a:off x="408216" y="605674"/>
          <a:ext cx="7983646" cy="4207801"/>
        </p:xfrm>
        <a:graphic>
          <a:graphicData uri="http://schemas.openxmlformats.org/drawingml/2006/table">
            <a:tbl>
              <a:tblPr firstRow="1" firstCol="1" bandRow="1"/>
              <a:tblGrid>
                <a:gridCol w="971850">
                  <a:extLst>
                    <a:ext uri="{9D8B030D-6E8A-4147-A177-3AD203B41FA5}">
                      <a16:colId xmlns:a16="http://schemas.microsoft.com/office/drawing/2014/main" val="3370930083"/>
                    </a:ext>
                  </a:extLst>
                </a:gridCol>
                <a:gridCol w="971850">
                  <a:extLst>
                    <a:ext uri="{9D8B030D-6E8A-4147-A177-3AD203B41FA5}">
                      <a16:colId xmlns:a16="http://schemas.microsoft.com/office/drawing/2014/main" val="3896754162"/>
                    </a:ext>
                  </a:extLst>
                </a:gridCol>
                <a:gridCol w="163296">
                  <a:extLst>
                    <a:ext uri="{9D8B030D-6E8A-4147-A177-3AD203B41FA5}">
                      <a16:colId xmlns:a16="http://schemas.microsoft.com/office/drawing/2014/main" val="2510405520"/>
                    </a:ext>
                  </a:extLst>
                </a:gridCol>
                <a:gridCol w="971088">
                  <a:extLst>
                    <a:ext uri="{9D8B030D-6E8A-4147-A177-3AD203B41FA5}">
                      <a16:colId xmlns:a16="http://schemas.microsoft.com/office/drawing/2014/main" val="3503325083"/>
                    </a:ext>
                  </a:extLst>
                </a:gridCol>
                <a:gridCol w="1188155">
                  <a:extLst>
                    <a:ext uri="{9D8B030D-6E8A-4147-A177-3AD203B41FA5}">
                      <a16:colId xmlns:a16="http://schemas.microsoft.com/office/drawing/2014/main" val="1244914938"/>
                    </a:ext>
                  </a:extLst>
                </a:gridCol>
                <a:gridCol w="163296">
                  <a:extLst>
                    <a:ext uri="{9D8B030D-6E8A-4147-A177-3AD203B41FA5}">
                      <a16:colId xmlns:a16="http://schemas.microsoft.com/office/drawing/2014/main" val="1309486417"/>
                    </a:ext>
                  </a:extLst>
                </a:gridCol>
                <a:gridCol w="1620005">
                  <a:extLst>
                    <a:ext uri="{9D8B030D-6E8A-4147-A177-3AD203B41FA5}">
                      <a16:colId xmlns:a16="http://schemas.microsoft.com/office/drawing/2014/main" val="1692501196"/>
                    </a:ext>
                  </a:extLst>
                </a:gridCol>
                <a:gridCol w="163296">
                  <a:extLst>
                    <a:ext uri="{9D8B030D-6E8A-4147-A177-3AD203B41FA5}">
                      <a16:colId xmlns:a16="http://schemas.microsoft.com/office/drawing/2014/main" val="3411462971"/>
                    </a:ext>
                  </a:extLst>
                </a:gridCol>
                <a:gridCol w="1770810">
                  <a:extLst>
                    <a:ext uri="{9D8B030D-6E8A-4147-A177-3AD203B41FA5}">
                      <a16:colId xmlns:a16="http://schemas.microsoft.com/office/drawing/2014/main" val="484447674"/>
                    </a:ext>
                  </a:extLst>
                </a:gridCol>
              </a:tblGrid>
              <a:tr h="2899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25.10. 12:15 Uhr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26.10.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476198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10094"/>
                  </a:ext>
                </a:extLst>
              </a:tr>
              <a:tr h="290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+94.787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-5.600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528,0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-4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+723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652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(35.383.015)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1.622.100]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[411/411]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[1.769]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+811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574753"/>
                  </a:ext>
                </a:extLst>
              </a:tr>
              <a:tr h="30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Auffrischimpfung: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+6.774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728009"/>
                  </a:ext>
                </a:extLst>
              </a:tr>
              <a:tr h="685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vollständiger/ mit Auffrischimpfung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5, 6, 7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63388"/>
                  </a:ext>
                </a:extLst>
              </a:tr>
              <a:tr h="16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+3.147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+100.100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-51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64.799.259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45890"/>
                  </a:ext>
                </a:extLst>
              </a:tr>
              <a:tr h="253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(726.852)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33.607.900)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[233/411]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63.484.576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240919"/>
                  </a:ext>
                </a:extLst>
              </a:tr>
              <a:tr h="16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N3: 51.860.606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709499"/>
                  </a:ext>
                </a:extLst>
              </a:tr>
              <a:tr h="68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vollständiger/ mit Auffrischimpfung 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5, 6, 7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70255"/>
                  </a:ext>
                </a:extLst>
              </a:tr>
              <a:tr h="1624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28,5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77,8 %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738176"/>
                  </a:ext>
                </a:extLst>
              </a:tr>
              <a:tr h="1624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(152.997)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76,3 %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935813"/>
                  </a:ext>
                </a:extLst>
              </a:tr>
              <a:tr h="1624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N3: 62,3 %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1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B7B165-174D-4861-9A61-51AA49D6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70" y="818192"/>
            <a:ext cx="7071158" cy="38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1BCAF8-371A-421C-A0F4-4EFFC7AC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15" y="759998"/>
            <a:ext cx="5906416" cy="41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F7E0A3-DF28-49C8-BBA1-40795962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ECB952-7508-4872-9FAC-78AF86E6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9" y="429495"/>
            <a:ext cx="8022336" cy="40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75A4F9-C065-469F-B032-9E5879AC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0804A0-4DFD-4711-A832-ED3DB7A7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532"/>
            <a:ext cx="7983646" cy="714291"/>
          </a:xfrm>
        </p:spPr>
        <p:txBody>
          <a:bodyPr/>
          <a:lstStyle/>
          <a:p>
            <a:r>
              <a:rPr lang="de-DE" dirty="0"/>
              <a:t>COVID-19-Fälle nach Altersgruppe und Sterbedatum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6458AE-554E-4D47-AFD6-2DB6467E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80" y="904349"/>
            <a:ext cx="7687051" cy="36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586168-7062-4503-807E-244D6677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2B552F-D419-4F02-8E99-F902CDAA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Bildschirmpräsentation (16:9)</PresentationFormat>
  <Paragraphs>146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PowerPoint-Präsentation</vt:lpstr>
      <vt:lpstr>COVID-19-Fälle nach Altersgruppe und Sterbedatum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762</cp:revision>
  <dcterms:created xsi:type="dcterms:W3CDTF">2015-11-02T12:29:13Z</dcterms:created>
  <dcterms:modified xsi:type="dcterms:W3CDTF">2022-10-26T08:51:55Z</dcterms:modified>
</cp:coreProperties>
</file>