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25"/>
  </p:notesMasterIdLst>
  <p:handoutMasterIdLst>
    <p:handoutMasterId r:id="rId26"/>
  </p:handoutMasterIdLst>
  <p:sldIdLst>
    <p:sldId id="262" r:id="rId3"/>
    <p:sldId id="693" r:id="rId4"/>
    <p:sldId id="312" r:id="rId5"/>
    <p:sldId id="316" r:id="rId6"/>
    <p:sldId id="278" r:id="rId7"/>
    <p:sldId id="306" r:id="rId8"/>
    <p:sldId id="276" r:id="rId9"/>
    <p:sldId id="296" r:id="rId10"/>
    <p:sldId id="291" r:id="rId11"/>
    <p:sldId id="692" r:id="rId12"/>
    <p:sldId id="305" r:id="rId13"/>
    <p:sldId id="691" r:id="rId14"/>
    <p:sldId id="697" r:id="rId15"/>
    <p:sldId id="289" r:id="rId16"/>
    <p:sldId id="275" r:id="rId17"/>
    <p:sldId id="308" r:id="rId18"/>
    <p:sldId id="274" r:id="rId19"/>
    <p:sldId id="280" r:id="rId20"/>
    <p:sldId id="695" r:id="rId21"/>
    <p:sldId id="696" r:id="rId22"/>
    <p:sldId id="318" r:id="rId23"/>
    <p:sldId id="694" r:id="rId24"/>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 userDrawn="1">
          <p15:clr>
            <a:srgbClr val="A4A3A4"/>
          </p15:clr>
        </p15:guide>
        <p15:guide id="2" pos="3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chorn, Mira" initials="TM" lastIdx="2" clrIdx="0">
    <p:extLst>
      <p:ext uri="{19B8F6BF-5375-455C-9EA6-DF929625EA0E}">
        <p15:presenceInfo xmlns:p15="http://schemas.microsoft.com/office/powerpoint/2012/main" userId="Tschorn, Mira" providerId="None"/>
      </p:ext>
    </p:extLst>
  </p:cmAuthor>
  <p:cmAuthor id="2" name="Reviewer1" initials="R1" lastIdx="14" clrIdx="1">
    <p:extLst>
      <p:ext uri="{19B8F6BF-5375-455C-9EA6-DF929625EA0E}">
        <p15:presenceInfo xmlns:p15="http://schemas.microsoft.com/office/powerpoint/2012/main" userId="Reviewer1" providerId="None"/>
      </p:ext>
    </p:extLst>
  </p:cmAuthor>
  <p:cmAuthor id="3" name="Flerlage, Nadine" initials="FN" lastIdx="16" clrIdx="2">
    <p:extLst>
      <p:ext uri="{19B8F6BF-5375-455C-9EA6-DF929625EA0E}">
        <p15:presenceInfo xmlns:p15="http://schemas.microsoft.com/office/powerpoint/2012/main" userId="Flerlage, Nad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C0504D"/>
    <a:srgbClr val="E4B2D1"/>
    <a:srgbClr val="0000FF"/>
    <a:srgbClr val="6699FF"/>
    <a:srgbClr val="FFFFFF"/>
    <a:srgbClr val="C567A6"/>
    <a:srgbClr val="64ADDA"/>
    <a:srgbClr val="EBC7DD"/>
    <a:srgbClr val="AB4B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77" autoAdjust="0"/>
    <p:restoredTop sz="97489" autoAdjust="0"/>
  </p:normalViewPr>
  <p:slideViewPr>
    <p:cSldViewPr snapToGrid="0" snapToObjects="1">
      <p:cViewPr varScale="1">
        <p:scale>
          <a:sx n="215" d="100"/>
          <a:sy n="215" d="100"/>
        </p:scale>
        <p:origin x="764" y="104"/>
      </p:cViewPr>
      <p:guideLst>
        <p:guide orient="horz" pos="259"/>
        <p:guide pos="3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23" d="100"/>
          <a:sy n="123" d="100"/>
        </p:scale>
        <p:origin x="4904"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rki.local\daten\OE\FG25\RKI%20Surveys\CoronaMonitoring2020\CoMobu\CoMobu%20II\Auswertung\DGEpi\Figure1%20PersistentsymptomsV3.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ki.local\daten\OE\FG25\RKI%20Surveys\CoronaMonitoring2020\CoMobu\CoMobu%20II\Auswertung\DGEpi\Figure1%20PersistentsymptomsV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7212105229214"/>
          <c:y val="4.8624690483135204E-2"/>
          <c:w val="0.67839626273971676"/>
          <c:h val="0.76145186294868195"/>
        </c:manualLayout>
      </c:layout>
      <c:barChart>
        <c:barDir val="col"/>
        <c:grouping val="clustered"/>
        <c:varyColors val="0"/>
        <c:ser>
          <c:idx val="0"/>
          <c:order val="0"/>
          <c:tx>
            <c:strRef>
              <c:f>'Prev long Covid Ind (2symp)'!$A$7</c:f>
              <c:strCache>
                <c:ptCount val="1"/>
                <c:pt idx="0">
                  <c:v>Known Infection n=590 (PCR+ &gt; 4 weeks)</c:v>
                </c:pt>
              </c:strCache>
            </c:strRef>
          </c:tx>
          <c:spPr>
            <a:solidFill>
              <a:schemeClr val="accent1"/>
            </a:solidFill>
            <a:ln>
              <a:noFill/>
            </a:ln>
            <a:effectLst/>
          </c:spPr>
          <c:invertIfNegative val="0"/>
          <c:errBars>
            <c:errBarType val="both"/>
            <c:errValType val="cust"/>
            <c:noEndCap val="0"/>
            <c:plus>
              <c:numRef>
                <c:f>('Prev long Covid Ind (2symp)'!$F$7,'Prev long Covid Ind (2symp)'!$M$7,'Prev long Covid Ind (2symp)'!$S$7,'Prev long Covid Ind (2symp)'!$Y$7)</c:f>
                <c:numCache>
                  <c:formatCode>General</c:formatCode>
                  <c:ptCount val="4"/>
                  <c:pt idx="0">
                    <c:v>3.5600000000000023</c:v>
                  </c:pt>
                  <c:pt idx="1">
                    <c:v>6.7199999999999989</c:v>
                  </c:pt>
                  <c:pt idx="2">
                    <c:v>5.9699999999999989</c:v>
                  </c:pt>
                  <c:pt idx="3">
                    <c:v>5.35</c:v>
                  </c:pt>
                </c:numCache>
              </c:numRef>
            </c:plus>
            <c:minus>
              <c:numRef>
                <c:f>('Prev long Covid Ind (2symp)'!$E$7,'Prev long Covid Ind (2symp)'!$L$7,'Prev long Covid Ind (2symp)'!$R$7,'Prev long Covid Ind (2symp)'!$X$7)</c:f>
                <c:numCache>
                  <c:formatCode>General</c:formatCode>
                  <c:ptCount val="4"/>
                  <c:pt idx="0">
                    <c:v>4.3999999999999915</c:v>
                  </c:pt>
                  <c:pt idx="1">
                    <c:v>6.7000000000000028</c:v>
                  </c:pt>
                  <c:pt idx="2">
                    <c:v>4.9899999999999984</c:v>
                  </c:pt>
                  <c:pt idx="3">
                    <c:v>4.2000000000000011</c:v>
                  </c:pt>
                </c:numCache>
              </c:numRef>
            </c:minus>
            <c:spPr>
              <a:noFill/>
              <a:ln w="9525" cap="flat" cmpd="sng" algn="ctr">
                <a:solidFill>
                  <a:schemeClr val="tx1">
                    <a:lumMod val="65000"/>
                    <a:lumOff val="35000"/>
                  </a:schemeClr>
                </a:solidFill>
                <a:round/>
              </a:ln>
              <a:effectLst/>
            </c:spPr>
          </c:errBars>
          <c:cat>
            <c:strRef>
              <c:f>('Prev long Covid Ind (2symp)'!$B$6,'Prev long Covid Ind (2symp)'!$I$6,'Prev long Covid Ind (2symp)'!$O$6,'Prev long Covid Ind (2symp)'!$U$6)</c:f>
              <c:strCache>
                <c:ptCount val="4"/>
                <c:pt idx="0">
                  <c:v>≥2 symptom</c:v>
                </c:pt>
                <c:pt idx="1">
                  <c:v>≥2 persistent symptom</c:v>
                </c:pt>
                <c:pt idx="2">
                  <c:v>≥ 2 symptom With functional limitation</c:v>
                </c:pt>
                <c:pt idx="3">
                  <c:v>≥ 2 persistent symptom + limitation</c:v>
                </c:pt>
              </c:strCache>
            </c:strRef>
          </c:cat>
          <c:val>
            <c:numRef>
              <c:f>('Prev long Covid Ind (2symp)'!$B$7,'Prev long Covid Ind (2symp)'!$I$7,'Prev long Covid Ind (2symp)'!$O$7,'Prev long Covid Ind (2symp)'!$U$7)</c:f>
              <c:numCache>
                <c:formatCode>General</c:formatCode>
                <c:ptCount val="4"/>
                <c:pt idx="0">
                  <c:v>84.83</c:v>
                </c:pt>
                <c:pt idx="1">
                  <c:v>49.2</c:v>
                </c:pt>
                <c:pt idx="2">
                  <c:v>21.77</c:v>
                </c:pt>
                <c:pt idx="3">
                  <c:v>15.88</c:v>
                </c:pt>
              </c:numCache>
            </c:numRef>
          </c:val>
          <c:extLst>
            <c:ext xmlns:c16="http://schemas.microsoft.com/office/drawing/2014/chart" uri="{C3380CC4-5D6E-409C-BE32-E72D297353CC}">
              <c16:uniqueId val="{00000000-E21A-473F-A3CC-236860516EDC}"/>
            </c:ext>
          </c:extLst>
        </c:ser>
        <c:ser>
          <c:idx val="1"/>
          <c:order val="1"/>
          <c:tx>
            <c:strRef>
              <c:f>'Prev long Covid Ind (2symp)'!$A$8</c:f>
              <c:strCache>
                <c:ptCount val="1"/>
                <c:pt idx="0">
                  <c:v>Unknown Infection n=189</c:v>
                </c:pt>
              </c:strCache>
            </c:strRef>
          </c:tx>
          <c:spPr>
            <a:solidFill>
              <a:schemeClr val="accent1">
                <a:lumMod val="60000"/>
                <a:lumOff val="40000"/>
              </a:schemeClr>
            </a:solidFill>
            <a:ln>
              <a:noFill/>
            </a:ln>
            <a:effectLst/>
          </c:spPr>
          <c:invertIfNegative val="0"/>
          <c:errBars>
            <c:errBarType val="both"/>
            <c:errValType val="cust"/>
            <c:noEndCap val="0"/>
            <c:plus>
              <c:numRef>
                <c:f>('Prev of long Covid Ind (1symp)'!$F$13,'Prev of long Covid Ind (1symp)'!$M$13,'Prev of long Covid Ind (1symp)'!$R$13,'Prev of long Covid Ind (1symp)'!$X$13)</c:f>
                <c:numCache>
                  <c:formatCode>General</c:formatCode>
                  <c:ptCount val="4"/>
                  <c:pt idx="0">
                    <c:v>6.980000000000004</c:v>
                  </c:pt>
                  <c:pt idx="1">
                    <c:v>11.14</c:v>
                  </c:pt>
                  <c:pt idx="2">
                    <c:v>9.1999999999999993</c:v>
                  </c:pt>
                  <c:pt idx="3">
                    <c:v>9.2000000000000028</c:v>
                  </c:pt>
                </c:numCache>
              </c:numRef>
            </c:plus>
            <c:minus>
              <c:numRef>
                <c:f>('Prev of long Covid Ind (1symp)'!$E$13,'Prev of long Covid Ind (1symp)'!$L$13,'Prev of long Covid Ind (1symp)'!$Q$13,'Prev of long Covid Ind (1symp)'!$W$13)</c:f>
                <c:numCache>
                  <c:formatCode>General</c:formatCode>
                  <c:ptCount val="4"/>
                  <c:pt idx="0">
                    <c:v>9.5</c:v>
                  </c:pt>
                  <c:pt idx="1">
                    <c:v>10.670000000000002</c:v>
                  </c:pt>
                  <c:pt idx="2">
                    <c:v>7.0600000000000005</c:v>
                  </c:pt>
                  <c:pt idx="3">
                    <c:v>6.4299999999999979</c:v>
                  </c:pt>
                </c:numCache>
              </c:numRef>
            </c:minus>
            <c:spPr>
              <a:noFill/>
              <a:ln w="9525" cap="flat" cmpd="sng" algn="ctr">
                <a:solidFill>
                  <a:schemeClr val="tx1">
                    <a:lumMod val="65000"/>
                    <a:lumOff val="35000"/>
                  </a:schemeClr>
                </a:solidFill>
                <a:round/>
              </a:ln>
              <a:effectLst/>
            </c:spPr>
          </c:errBars>
          <c:cat>
            <c:strRef>
              <c:f>('Prev long Covid Ind (2symp)'!$B$6,'Prev long Covid Ind (2symp)'!$I$6,'Prev long Covid Ind (2symp)'!$O$6,'Prev long Covid Ind (2symp)'!$U$6)</c:f>
              <c:strCache>
                <c:ptCount val="4"/>
                <c:pt idx="0">
                  <c:v>≥2 symptom</c:v>
                </c:pt>
                <c:pt idx="1">
                  <c:v>≥2 persistent symptom</c:v>
                </c:pt>
                <c:pt idx="2">
                  <c:v>≥ 2 symptom With functional limitation</c:v>
                </c:pt>
                <c:pt idx="3">
                  <c:v>≥ 2 persistent symptom + limitation</c:v>
                </c:pt>
              </c:strCache>
            </c:strRef>
          </c:cat>
          <c:val>
            <c:numRef>
              <c:f>('Prev long Covid Ind (2symp)'!$B$8,'Prev long Covid Ind (2symp)'!$I$8,'Prev long Covid Ind (2symp)'!$O$8,'Prev long Covid Ind (2symp)'!$U$8)</c:f>
              <c:numCache>
                <c:formatCode>General</c:formatCode>
                <c:ptCount val="4"/>
                <c:pt idx="0">
                  <c:v>78.2</c:v>
                </c:pt>
                <c:pt idx="1">
                  <c:v>32.54</c:v>
                </c:pt>
                <c:pt idx="2">
                  <c:v>21.93</c:v>
                </c:pt>
                <c:pt idx="3">
                  <c:v>16.43</c:v>
                </c:pt>
              </c:numCache>
            </c:numRef>
          </c:val>
          <c:extLst>
            <c:ext xmlns:c16="http://schemas.microsoft.com/office/drawing/2014/chart" uri="{C3380CC4-5D6E-409C-BE32-E72D297353CC}">
              <c16:uniqueId val="{00000001-E21A-473F-A3CC-236860516EDC}"/>
            </c:ext>
          </c:extLst>
        </c:ser>
        <c:ser>
          <c:idx val="2"/>
          <c:order val="2"/>
          <c:tx>
            <c:strRef>
              <c:f>'Prev long Covid Ind (2symp)'!$A$9</c:f>
              <c:strCache>
                <c:ptCount val="1"/>
                <c:pt idx="0">
                  <c:v>No Infection n=7587</c:v>
                </c:pt>
              </c:strCache>
            </c:strRef>
          </c:tx>
          <c:spPr>
            <a:solidFill>
              <a:schemeClr val="accent1">
                <a:lumMod val="20000"/>
                <a:lumOff val="80000"/>
              </a:schemeClr>
            </a:solidFill>
            <a:ln>
              <a:noFill/>
            </a:ln>
            <a:effectLst/>
          </c:spPr>
          <c:invertIfNegative val="0"/>
          <c:errBars>
            <c:errBarType val="both"/>
            <c:errValType val="cust"/>
            <c:noEndCap val="0"/>
            <c:plus>
              <c:numRef>
                <c:f>('Prev of long Covid Ind (1symp)'!$F$14,'Prev of long Covid Ind (1symp)'!$M$14,'Prev of long Covid Ind (1symp)'!$R$14,'Prev of long Covid Ind (1symp)'!$X$14)</c:f>
                <c:numCache>
                  <c:formatCode>General</c:formatCode>
                  <c:ptCount val="4"/>
                  <c:pt idx="0">
                    <c:v>1.3500000000000085</c:v>
                  </c:pt>
                  <c:pt idx="1">
                    <c:v>1.730000000000004</c:v>
                  </c:pt>
                  <c:pt idx="2">
                    <c:v>1.3900000000000006</c:v>
                  </c:pt>
                  <c:pt idx="3">
                    <c:v>1.2400000000000002</c:v>
                  </c:pt>
                </c:numCache>
              </c:numRef>
            </c:plus>
            <c:minus>
              <c:numRef>
                <c:f>('Prev of long Covid Ind (1symp)'!$E$14,'Prev of long Covid Ind (1symp)'!$L$14,'Prev of long Covid Ind (1symp)'!$Q$14,'Prev of long Covid Ind (1symp)'!$W$14)</c:f>
                <c:numCache>
                  <c:formatCode>General</c:formatCode>
                  <c:ptCount val="4"/>
                  <c:pt idx="0">
                    <c:v>1.4199999999999875</c:v>
                  </c:pt>
                  <c:pt idx="1">
                    <c:v>1.7199999999999989</c:v>
                  </c:pt>
                  <c:pt idx="2">
                    <c:v>1.3100000000000005</c:v>
                  </c:pt>
                  <c:pt idx="3">
                    <c:v>1.1399999999999988</c:v>
                  </c:pt>
                </c:numCache>
              </c:numRef>
            </c:minus>
            <c:spPr>
              <a:noFill/>
              <a:ln w="9525" cap="flat" cmpd="sng" algn="ctr">
                <a:solidFill>
                  <a:schemeClr val="tx1">
                    <a:lumMod val="65000"/>
                    <a:lumOff val="35000"/>
                  </a:schemeClr>
                </a:solidFill>
                <a:round/>
              </a:ln>
              <a:effectLst/>
            </c:spPr>
          </c:errBars>
          <c:cat>
            <c:strRef>
              <c:f>('Prev long Covid Ind (2symp)'!$B$6,'Prev long Covid Ind (2symp)'!$I$6,'Prev long Covid Ind (2symp)'!$O$6,'Prev long Covid Ind (2symp)'!$U$6)</c:f>
              <c:strCache>
                <c:ptCount val="4"/>
                <c:pt idx="0">
                  <c:v>≥2 symptom</c:v>
                </c:pt>
                <c:pt idx="1">
                  <c:v>≥2 persistent symptom</c:v>
                </c:pt>
                <c:pt idx="2">
                  <c:v>≥ 2 symptom With functional limitation</c:v>
                </c:pt>
                <c:pt idx="3">
                  <c:v>≥ 2 persistent symptom + limitation</c:v>
                </c:pt>
              </c:strCache>
            </c:strRef>
          </c:cat>
          <c:val>
            <c:numRef>
              <c:f>('Prev long Covid Ind (2symp)'!$B$9,'Prev long Covid Ind (2symp)'!$I$9,'Prev long Covid Ind (2symp)'!$O$9,'Prev long Covid Ind (2symp)'!$U$9)</c:f>
              <c:numCache>
                <c:formatCode>General</c:formatCode>
                <c:ptCount val="4"/>
                <c:pt idx="0">
                  <c:v>70.459999999999994</c:v>
                </c:pt>
                <c:pt idx="1">
                  <c:v>30.86</c:v>
                </c:pt>
                <c:pt idx="2">
                  <c:v>16.28</c:v>
                </c:pt>
                <c:pt idx="3">
                  <c:v>9.702</c:v>
                </c:pt>
              </c:numCache>
            </c:numRef>
          </c:val>
          <c:extLst>
            <c:ext xmlns:c16="http://schemas.microsoft.com/office/drawing/2014/chart" uri="{C3380CC4-5D6E-409C-BE32-E72D297353CC}">
              <c16:uniqueId val="{00000002-E21A-473F-A3CC-236860516EDC}"/>
            </c:ext>
          </c:extLst>
        </c:ser>
        <c:dLbls>
          <c:showLegendKey val="0"/>
          <c:showVal val="0"/>
          <c:showCatName val="0"/>
          <c:showSerName val="0"/>
          <c:showPercent val="0"/>
          <c:showBubbleSize val="0"/>
        </c:dLbls>
        <c:gapWidth val="150"/>
        <c:axId val="427008784"/>
        <c:axId val="427009112"/>
      </c:barChart>
      <c:catAx>
        <c:axId val="42700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27009112"/>
        <c:crosses val="autoZero"/>
        <c:auto val="1"/>
        <c:lblAlgn val="ctr"/>
        <c:lblOffset val="100"/>
        <c:noMultiLvlLbl val="0"/>
      </c:catAx>
      <c:valAx>
        <c:axId val="427009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DE"/>
                  <a:t>percent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27008784"/>
        <c:crosses val="autoZero"/>
        <c:crossBetween val="between"/>
      </c:valAx>
      <c:spPr>
        <a:noFill/>
        <a:ln>
          <a:noFill/>
        </a:ln>
        <a:effectLst/>
      </c:spPr>
    </c:plotArea>
    <c:legend>
      <c:legendPos val="r"/>
      <c:layout>
        <c:manualLayout>
          <c:xMode val="edge"/>
          <c:yMode val="edge"/>
          <c:x val="0.80359684483486338"/>
          <c:y val="0.19565990701093555"/>
          <c:w val="0.18423892464370936"/>
          <c:h val="0.728031698982188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2"/>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4961-4AB8-8792-EE5624DACD2C}"/>
              </c:ext>
            </c:extLst>
          </c:dPt>
          <c:dPt>
            <c:idx val="1"/>
            <c:invertIfNegative val="0"/>
            <c:bubble3D val="0"/>
            <c:spPr>
              <a:solidFill>
                <a:schemeClr val="accent1"/>
              </a:solidFill>
              <a:ln>
                <a:solidFill>
                  <a:schemeClr val="accent1">
                    <a:lumMod val="75000"/>
                  </a:schemeClr>
                </a:solidFill>
              </a:ln>
              <a:effectLst/>
            </c:spPr>
            <c:extLst>
              <c:ext xmlns:c16="http://schemas.microsoft.com/office/drawing/2014/chart" uri="{C3380CC4-5D6E-409C-BE32-E72D297353CC}">
                <c16:uniqueId val="{00000003-4961-4AB8-8792-EE5624DACD2C}"/>
              </c:ext>
            </c:extLst>
          </c:dPt>
          <c:dPt>
            <c:idx val="2"/>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4961-4AB8-8792-EE5624DACD2C}"/>
              </c:ext>
            </c:extLst>
          </c:dPt>
          <c:dPt>
            <c:idx val="3"/>
            <c:invertIfNegative val="0"/>
            <c:bubble3D val="0"/>
            <c:spPr>
              <a:solidFill>
                <a:schemeClr val="accent1">
                  <a:lumMod val="60000"/>
                  <a:lumOff val="40000"/>
                </a:schemeClr>
              </a:solidFill>
              <a:ln>
                <a:solidFill>
                  <a:schemeClr val="accent1">
                    <a:lumMod val="60000"/>
                    <a:lumOff val="40000"/>
                  </a:schemeClr>
                </a:solidFill>
              </a:ln>
              <a:effectLst/>
            </c:spPr>
            <c:extLst>
              <c:ext xmlns:c16="http://schemas.microsoft.com/office/drawing/2014/chart" uri="{C3380CC4-5D6E-409C-BE32-E72D297353CC}">
                <c16:uniqueId val="{00000007-4961-4AB8-8792-EE5624DACD2C}"/>
              </c:ext>
            </c:extLst>
          </c:dPt>
          <c:dPt>
            <c:idx val="4"/>
            <c:invertIfNegative val="0"/>
            <c:bubble3D val="0"/>
            <c:spPr>
              <a:solidFill>
                <a:schemeClr val="accent1">
                  <a:lumMod val="20000"/>
                  <a:lumOff val="80000"/>
                </a:schemeClr>
              </a:solidFill>
              <a:ln>
                <a:solidFill>
                  <a:schemeClr val="accent5">
                    <a:lumMod val="20000"/>
                    <a:lumOff val="80000"/>
                  </a:schemeClr>
                </a:solidFill>
              </a:ln>
              <a:effectLst/>
            </c:spPr>
            <c:extLst>
              <c:ext xmlns:c16="http://schemas.microsoft.com/office/drawing/2014/chart" uri="{C3380CC4-5D6E-409C-BE32-E72D297353CC}">
                <c16:uniqueId val="{00000009-4961-4AB8-8792-EE5624DACD2C}"/>
              </c:ext>
            </c:extLst>
          </c:dPt>
          <c:errBars>
            <c:errBarType val="both"/>
            <c:errValType val="cust"/>
            <c:noEndCap val="0"/>
            <c:plus>
              <c:numRef>
                <c:f>'PCRhis &gt;=2 persist '!$H$26:$H$30</c:f>
                <c:numCache>
                  <c:formatCode>General</c:formatCode>
                  <c:ptCount val="5"/>
                  <c:pt idx="0">
                    <c:v>12.060000000000002</c:v>
                  </c:pt>
                  <c:pt idx="1">
                    <c:v>8.68</c:v>
                  </c:pt>
                  <c:pt idx="2">
                    <c:v>10.57</c:v>
                  </c:pt>
                  <c:pt idx="3">
                    <c:v>8.9399999999999977</c:v>
                  </c:pt>
                  <c:pt idx="4">
                    <c:v>1.4299999999999997</c:v>
                  </c:pt>
                </c:numCache>
              </c:numRef>
            </c:plus>
            <c:minus>
              <c:numRef>
                <c:f>'PCRhis &gt;=2 persist '!$G$26:$G$30</c:f>
                <c:numCache>
                  <c:formatCode>General</c:formatCode>
                  <c:ptCount val="5"/>
                  <c:pt idx="0">
                    <c:v>11.949999999999996</c:v>
                  </c:pt>
                  <c:pt idx="1">
                    <c:v>8.5800000000000054</c:v>
                  </c:pt>
                  <c:pt idx="2">
                    <c:v>10.719999999999999</c:v>
                  </c:pt>
                  <c:pt idx="3">
                    <c:v>7.8100000000000023</c:v>
                  </c:pt>
                  <c:pt idx="4">
                    <c:v>1.3900000000000006</c:v>
                  </c:pt>
                </c:numCache>
              </c:numRef>
            </c:minus>
            <c:spPr>
              <a:noFill/>
              <a:ln w="9525" cap="flat" cmpd="sng" algn="ctr">
                <a:solidFill>
                  <a:schemeClr val="tx1">
                    <a:lumMod val="65000"/>
                    <a:lumOff val="35000"/>
                  </a:schemeClr>
                </a:solidFill>
                <a:round/>
              </a:ln>
              <a:effectLst/>
            </c:spPr>
          </c:errBars>
          <c:cat>
            <c:strRef>
              <c:f>'PCRhis &gt;=2 persist '!$B$26:$B$30</c:f>
              <c:strCache>
                <c:ptCount val="5"/>
                <c:pt idx="0">
                  <c:v>Infection 4-12 weeks ago n=171</c:v>
                </c:pt>
                <c:pt idx="1">
                  <c:v>Infection 13-56 weeks ago n=345</c:v>
                </c:pt>
                <c:pt idx="2">
                  <c:v>Infection &gt;56 weeks ago n=144</c:v>
                </c:pt>
                <c:pt idx="3">
                  <c:v>Unknown infection n=253 </c:v>
                </c:pt>
                <c:pt idx="4">
                  <c:v>No infection n=9765</c:v>
                </c:pt>
              </c:strCache>
            </c:strRef>
          </c:cat>
          <c:val>
            <c:numRef>
              <c:f>'PCRhis &gt;=2 persist '!$D$26:$D$30</c:f>
              <c:numCache>
                <c:formatCode>General</c:formatCode>
                <c:ptCount val="5"/>
                <c:pt idx="0">
                  <c:v>49.08</c:v>
                </c:pt>
                <c:pt idx="1">
                  <c:v>48.24</c:v>
                </c:pt>
                <c:pt idx="2">
                  <c:v>51.73</c:v>
                </c:pt>
                <c:pt idx="3">
                  <c:v>32.42</c:v>
                </c:pt>
                <c:pt idx="4">
                  <c:v>33.99</c:v>
                </c:pt>
              </c:numCache>
            </c:numRef>
          </c:val>
          <c:extLst>
            <c:ext xmlns:c15="http://schemas.microsoft.com/office/drawing/2012/chart" uri="{02D57815-91ED-43cb-92C2-25804820EDAC}">
              <c15:filteredSeriesTitle>
                <c15:tx>
                  <c:strRef>
                    <c:extLst>
                      <c:ext uri="{02D57815-91ED-43cb-92C2-25804820EDAC}">
                        <c15:formulaRef>
                          <c15:sqref>PCRhis!#REF!</c15:sqref>
                        </c15:formulaRef>
                      </c:ext>
                    </c:extLst>
                    <c:strCache>
                      <c:ptCount val="1"/>
                      <c:pt idx="0">
                        <c:v>#REF!</c:v>
                      </c:pt>
                    </c:strCache>
                  </c:strRef>
                </c15:tx>
              </c15:filteredSeriesTitle>
            </c:ext>
            <c:ext xmlns:c16="http://schemas.microsoft.com/office/drawing/2014/chart" uri="{C3380CC4-5D6E-409C-BE32-E72D297353CC}">
              <c16:uniqueId val="{0000000A-4961-4AB8-8792-EE5624DACD2C}"/>
            </c:ext>
          </c:extLst>
        </c:ser>
        <c:dLbls>
          <c:showLegendKey val="0"/>
          <c:showVal val="0"/>
          <c:showCatName val="0"/>
          <c:showSerName val="0"/>
          <c:showPercent val="0"/>
          <c:showBubbleSize val="0"/>
        </c:dLbls>
        <c:gapWidth val="219"/>
        <c:overlap val="-27"/>
        <c:axId val="431475448"/>
        <c:axId val="431475776"/>
      </c:barChart>
      <c:catAx>
        <c:axId val="43147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31475776"/>
        <c:crosses val="autoZero"/>
        <c:auto val="1"/>
        <c:lblAlgn val="ctr"/>
        <c:lblOffset val="100"/>
        <c:noMultiLvlLbl val="0"/>
      </c:catAx>
      <c:valAx>
        <c:axId val="431475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1475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'2persymp+agegrps'!$F$4</c:f>
              <c:strCache>
                <c:ptCount val="1"/>
                <c:pt idx="0">
                  <c:v>Known infection (&gt; 4 weeks) </c:v>
                </c:pt>
              </c:strCache>
            </c:strRef>
          </c:tx>
          <c:spPr>
            <a:solidFill>
              <a:schemeClr val="accent1"/>
            </a:solidFill>
            <a:ln>
              <a:noFill/>
            </a:ln>
            <a:effectLst/>
          </c:spPr>
          <c:invertIfNegative val="0"/>
          <c:errBars>
            <c:errBarType val="both"/>
            <c:errValType val="cust"/>
            <c:noEndCap val="0"/>
            <c:plus>
              <c:numRef>
                <c:f>'2persymp+agegrps'!$J$5:$J$9</c:f>
                <c:numCache>
                  <c:formatCode>General</c:formatCode>
                  <c:ptCount val="5"/>
                  <c:pt idx="0">
                    <c:v>6.230000000000004</c:v>
                  </c:pt>
                  <c:pt idx="1">
                    <c:v>10.979999999999997</c:v>
                  </c:pt>
                  <c:pt idx="2">
                    <c:v>10.36</c:v>
                  </c:pt>
                  <c:pt idx="3">
                    <c:v>9.7100000000000009</c:v>
                  </c:pt>
                  <c:pt idx="4">
                    <c:v>14.75</c:v>
                  </c:pt>
                </c:numCache>
              </c:numRef>
            </c:plus>
            <c:minus>
              <c:numRef>
                <c:f>'2persymp+agegrps'!$I$5:$I$9</c:f>
                <c:numCache>
                  <c:formatCode>General</c:formatCode>
                  <c:ptCount val="5"/>
                  <c:pt idx="0">
                    <c:v>6.1999999999999957</c:v>
                  </c:pt>
                  <c:pt idx="1">
                    <c:v>10.46</c:v>
                  </c:pt>
                  <c:pt idx="2">
                    <c:v>10.290000000000006</c:v>
                  </c:pt>
                  <c:pt idx="3">
                    <c:v>10.810000000000002</c:v>
                  </c:pt>
                  <c:pt idx="4">
                    <c:v>14.339999999999996</c:v>
                  </c:pt>
                </c:numCache>
              </c:numRef>
            </c:minus>
            <c:spPr>
              <a:noFill/>
              <a:ln w="9525" cap="flat" cmpd="sng" algn="ctr">
                <a:solidFill>
                  <a:schemeClr val="tx1">
                    <a:lumMod val="65000"/>
                    <a:lumOff val="35000"/>
                  </a:schemeClr>
                </a:solidFill>
                <a:round/>
              </a:ln>
              <a:effectLst/>
            </c:spPr>
          </c:errBars>
          <c:cat>
            <c:strRef>
              <c:f>'2persymp+agegrps'!$E$5:$E$9</c:f>
              <c:strCache>
                <c:ptCount val="5"/>
                <c:pt idx="0">
                  <c:v>Total n=10,678 (14-99 yol)</c:v>
                </c:pt>
                <c:pt idx="1">
                  <c:v>14-34 yol </c:v>
                </c:pt>
                <c:pt idx="2">
                  <c:v>35-54 yol </c:v>
                </c:pt>
                <c:pt idx="3">
                  <c:v>55-65 yol </c:v>
                </c:pt>
                <c:pt idx="4">
                  <c:v>66-99 yol </c:v>
                </c:pt>
              </c:strCache>
            </c:strRef>
          </c:cat>
          <c:val>
            <c:numRef>
              <c:f>'2persymp+agegrps'!$F$5:$F$9</c:f>
              <c:numCache>
                <c:formatCode>0.0</c:formatCode>
                <c:ptCount val="5"/>
                <c:pt idx="0">
                  <c:v>49.04</c:v>
                </c:pt>
                <c:pt idx="1">
                  <c:v>44.31</c:v>
                </c:pt>
                <c:pt idx="2">
                  <c:v>49.2</c:v>
                </c:pt>
                <c:pt idx="3">
                  <c:v>62.21</c:v>
                </c:pt>
                <c:pt idx="4">
                  <c:v>47.65</c:v>
                </c:pt>
              </c:numCache>
            </c:numRef>
          </c:val>
          <c:extLst>
            <c:ext xmlns:c16="http://schemas.microsoft.com/office/drawing/2014/chart" uri="{C3380CC4-5D6E-409C-BE32-E72D297353CC}">
              <c16:uniqueId val="{00000000-EFAD-4BF2-A1F1-DE3B42FA2B00}"/>
            </c:ext>
          </c:extLst>
        </c:ser>
        <c:ser>
          <c:idx val="1"/>
          <c:order val="1"/>
          <c:tx>
            <c:strRef>
              <c:f>'2persymp+agegrps'!$L$4</c:f>
              <c:strCache>
                <c:ptCount val="1"/>
                <c:pt idx="0">
                  <c:v>Unknown infection </c:v>
                </c:pt>
              </c:strCache>
            </c:strRef>
          </c:tx>
          <c:spPr>
            <a:solidFill>
              <a:schemeClr val="accent1">
                <a:lumMod val="60000"/>
                <a:lumOff val="40000"/>
              </a:schemeClr>
            </a:solidFill>
            <a:ln>
              <a:noFill/>
            </a:ln>
            <a:effectLst/>
          </c:spPr>
          <c:invertIfNegative val="0"/>
          <c:errBars>
            <c:errBarType val="both"/>
            <c:errValType val="cust"/>
            <c:noEndCap val="0"/>
            <c:plus>
              <c:numRef>
                <c:f>'2persymp+agegrps'!$P$5:$P$9</c:f>
                <c:numCache>
                  <c:formatCode>General</c:formatCode>
                  <c:ptCount val="5"/>
                  <c:pt idx="0">
                    <c:v>8.9399999999999977</c:v>
                  </c:pt>
                  <c:pt idx="1">
                    <c:v>16.990000000000002</c:v>
                  </c:pt>
                  <c:pt idx="2">
                    <c:v>15.389999999999997</c:v>
                  </c:pt>
                  <c:pt idx="3">
                    <c:v>19.229999999999997</c:v>
                  </c:pt>
                  <c:pt idx="4">
                    <c:v>14.949999999999996</c:v>
                  </c:pt>
                </c:numCache>
              </c:numRef>
            </c:plus>
            <c:minus>
              <c:numRef>
                <c:f>'2persymp+agegrps'!$O$5:$O$9</c:f>
                <c:numCache>
                  <c:formatCode>General</c:formatCode>
                  <c:ptCount val="5"/>
                  <c:pt idx="0">
                    <c:v>7.8100000000000023</c:v>
                  </c:pt>
                  <c:pt idx="1">
                    <c:v>14.240000000000002</c:v>
                  </c:pt>
                  <c:pt idx="2">
                    <c:v>10.16</c:v>
                  </c:pt>
                  <c:pt idx="3">
                    <c:v>18.100000000000001</c:v>
                  </c:pt>
                  <c:pt idx="4">
                    <c:v>12</c:v>
                  </c:pt>
                </c:numCache>
              </c:numRef>
            </c:minus>
            <c:spPr>
              <a:noFill/>
              <a:ln w="9525" cap="flat" cmpd="sng" algn="ctr">
                <a:solidFill>
                  <a:schemeClr val="tx1">
                    <a:lumMod val="65000"/>
                    <a:lumOff val="35000"/>
                  </a:schemeClr>
                </a:solidFill>
                <a:round/>
              </a:ln>
              <a:effectLst/>
            </c:spPr>
          </c:errBars>
          <c:cat>
            <c:strRef>
              <c:f>'2persymp+agegrps'!$E$5:$E$9</c:f>
              <c:strCache>
                <c:ptCount val="5"/>
                <c:pt idx="0">
                  <c:v>Total n=10,678 (14-99 yol)</c:v>
                </c:pt>
                <c:pt idx="1">
                  <c:v>14-34 yol </c:v>
                </c:pt>
                <c:pt idx="2">
                  <c:v>35-54 yol </c:v>
                </c:pt>
                <c:pt idx="3">
                  <c:v>55-65 yol </c:v>
                </c:pt>
                <c:pt idx="4">
                  <c:v>66-99 yol </c:v>
                </c:pt>
              </c:strCache>
            </c:strRef>
          </c:cat>
          <c:val>
            <c:numRef>
              <c:f>'2persymp+agegrps'!$L$5:$L$9</c:f>
              <c:numCache>
                <c:formatCode>0.0</c:formatCode>
                <c:ptCount val="5"/>
                <c:pt idx="0">
                  <c:v>32.42</c:v>
                </c:pt>
                <c:pt idx="1">
                  <c:v>36.82</c:v>
                </c:pt>
                <c:pt idx="2">
                  <c:v>21.62</c:v>
                </c:pt>
                <c:pt idx="3">
                  <c:v>45.99</c:v>
                </c:pt>
                <c:pt idx="4">
                  <c:v>32.03</c:v>
                </c:pt>
              </c:numCache>
            </c:numRef>
          </c:val>
          <c:extLst>
            <c:ext xmlns:c16="http://schemas.microsoft.com/office/drawing/2014/chart" uri="{C3380CC4-5D6E-409C-BE32-E72D297353CC}">
              <c16:uniqueId val="{00000001-EFAD-4BF2-A1F1-DE3B42FA2B00}"/>
            </c:ext>
          </c:extLst>
        </c:ser>
        <c:ser>
          <c:idx val="2"/>
          <c:order val="2"/>
          <c:tx>
            <c:strRef>
              <c:f>'2persymp+agegrps'!$R$4</c:f>
              <c:strCache>
                <c:ptCount val="1"/>
                <c:pt idx="0">
                  <c:v>No infection  </c:v>
                </c:pt>
              </c:strCache>
            </c:strRef>
          </c:tx>
          <c:spPr>
            <a:solidFill>
              <a:schemeClr val="accent1">
                <a:lumMod val="20000"/>
                <a:lumOff val="80000"/>
              </a:schemeClr>
            </a:solidFill>
            <a:ln>
              <a:noFill/>
            </a:ln>
            <a:effectLst/>
          </c:spPr>
          <c:invertIfNegative val="0"/>
          <c:errBars>
            <c:errBarType val="both"/>
            <c:errValType val="cust"/>
            <c:noEndCap val="0"/>
            <c:plus>
              <c:numRef>
                <c:f>'2persymp+agegrps'!$V$5:$V$9</c:f>
                <c:numCache>
                  <c:formatCode>General</c:formatCode>
                  <c:ptCount val="5"/>
                  <c:pt idx="0">
                    <c:v>1.4299999999999997</c:v>
                  </c:pt>
                  <c:pt idx="1">
                    <c:v>2.6899999999999977</c:v>
                  </c:pt>
                  <c:pt idx="2">
                    <c:v>2.5000000000000036</c:v>
                  </c:pt>
                  <c:pt idx="3">
                    <c:v>3.1699999999999946</c:v>
                  </c:pt>
                  <c:pt idx="4">
                    <c:v>2.8100000000000023</c:v>
                  </c:pt>
                </c:numCache>
              </c:numRef>
            </c:plus>
            <c:minus>
              <c:numRef>
                <c:f>'2persymp+agegrps'!$U$5:$U$9</c:f>
                <c:numCache>
                  <c:formatCode>General</c:formatCode>
                  <c:ptCount val="5"/>
                  <c:pt idx="0">
                    <c:v>1.3900000000000006</c:v>
                  </c:pt>
                  <c:pt idx="1">
                    <c:v>2.5300000000000011</c:v>
                  </c:pt>
                  <c:pt idx="2">
                    <c:v>2.379999999999999</c:v>
                  </c:pt>
                  <c:pt idx="3">
                    <c:v>3.0700000000000003</c:v>
                  </c:pt>
                  <c:pt idx="4">
                    <c:v>2.7800000000000011</c:v>
                  </c:pt>
                </c:numCache>
              </c:numRef>
            </c:minus>
            <c:spPr>
              <a:noFill/>
              <a:ln w="9525" cap="flat" cmpd="sng" algn="ctr">
                <a:solidFill>
                  <a:schemeClr val="tx1">
                    <a:lumMod val="65000"/>
                    <a:lumOff val="35000"/>
                  </a:schemeClr>
                </a:solidFill>
                <a:round/>
              </a:ln>
              <a:effectLst/>
            </c:spPr>
          </c:errBars>
          <c:cat>
            <c:strRef>
              <c:f>'2persymp+agegrps'!$E$5:$E$9</c:f>
              <c:strCache>
                <c:ptCount val="5"/>
                <c:pt idx="0">
                  <c:v>Total n=10,678 (14-99 yol)</c:v>
                </c:pt>
                <c:pt idx="1">
                  <c:v>14-34 yol </c:v>
                </c:pt>
                <c:pt idx="2">
                  <c:v>35-54 yol </c:v>
                </c:pt>
                <c:pt idx="3">
                  <c:v>55-65 yol </c:v>
                </c:pt>
                <c:pt idx="4">
                  <c:v>66-99 yol </c:v>
                </c:pt>
              </c:strCache>
            </c:strRef>
          </c:cat>
          <c:val>
            <c:numRef>
              <c:f>'2persymp+agegrps'!$R$5:$R$9</c:f>
              <c:numCache>
                <c:formatCode>0.0</c:formatCode>
                <c:ptCount val="5"/>
                <c:pt idx="0">
                  <c:v>33.99</c:v>
                </c:pt>
                <c:pt idx="1">
                  <c:v>26.46</c:v>
                </c:pt>
                <c:pt idx="2">
                  <c:v>30.63</c:v>
                </c:pt>
                <c:pt idx="3">
                  <c:v>38.200000000000003</c:v>
                </c:pt>
                <c:pt idx="4">
                  <c:v>44.53</c:v>
                </c:pt>
              </c:numCache>
            </c:numRef>
          </c:val>
          <c:extLst>
            <c:ext xmlns:c16="http://schemas.microsoft.com/office/drawing/2014/chart" uri="{C3380CC4-5D6E-409C-BE32-E72D297353CC}">
              <c16:uniqueId val="{00000002-EFAD-4BF2-A1F1-DE3B42FA2B00}"/>
            </c:ext>
          </c:extLst>
        </c:ser>
        <c:dLbls>
          <c:showLegendKey val="0"/>
          <c:showVal val="0"/>
          <c:showCatName val="0"/>
          <c:showSerName val="0"/>
          <c:showPercent val="0"/>
          <c:showBubbleSize val="0"/>
        </c:dLbls>
        <c:gapWidth val="150"/>
        <c:axId val="357250632"/>
        <c:axId val="357247352"/>
      </c:barChart>
      <c:catAx>
        <c:axId val="35725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357247352"/>
        <c:crosses val="autoZero"/>
        <c:auto val="1"/>
        <c:lblAlgn val="ctr"/>
        <c:lblOffset val="100"/>
        <c:noMultiLvlLbl val="0"/>
      </c:catAx>
      <c:valAx>
        <c:axId val="357247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357250632"/>
        <c:crosses val="autoZero"/>
        <c:crossBetween val="between"/>
      </c:valAx>
      <c:spPr>
        <a:noFill/>
        <a:ln>
          <a:noFill/>
        </a:ln>
        <a:effectLst/>
      </c:spPr>
    </c:plotArea>
    <c:legend>
      <c:legendPos val="r"/>
      <c:layout>
        <c:manualLayout>
          <c:xMode val="edge"/>
          <c:yMode val="edge"/>
          <c:x val="0.73605102253697074"/>
          <c:y val="0.22593963709447484"/>
          <c:w val="0.23528415920150916"/>
          <c:h val="0.519105877450581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6610470447466E-2"/>
          <c:y val="5.304745677885362E-2"/>
          <c:w val="0.63622694210864972"/>
          <c:h val="0.81600544676249132"/>
        </c:manualLayout>
      </c:layout>
      <c:barChart>
        <c:barDir val="col"/>
        <c:grouping val="clustered"/>
        <c:varyColors val="0"/>
        <c:ser>
          <c:idx val="0"/>
          <c:order val="0"/>
          <c:tx>
            <c:strRef>
              <c:f>'Sex+2persymp'!$F$23</c:f>
              <c:strCache>
                <c:ptCount val="1"/>
                <c:pt idx="0">
                  <c:v>Known infection (PCR+ &gt; 4 weeks) </c:v>
                </c:pt>
              </c:strCache>
            </c:strRef>
          </c:tx>
          <c:spPr>
            <a:solidFill>
              <a:schemeClr val="accent1"/>
            </a:solidFill>
            <a:ln>
              <a:noFill/>
            </a:ln>
            <a:effectLst/>
          </c:spPr>
          <c:invertIfNegative val="0"/>
          <c:errBars>
            <c:errBarType val="both"/>
            <c:errValType val="cust"/>
            <c:noEndCap val="0"/>
            <c:plus>
              <c:numRef>
                <c:f>'Sex+2persymp'!$J$24:$J$26</c:f>
                <c:numCache>
                  <c:formatCode>General</c:formatCode>
                  <c:ptCount val="3"/>
                  <c:pt idx="0">
                    <c:v>6.230000000000004</c:v>
                  </c:pt>
                  <c:pt idx="1">
                    <c:v>7.7299999999999969</c:v>
                  </c:pt>
                  <c:pt idx="2">
                    <c:v>8.68</c:v>
                  </c:pt>
                </c:numCache>
              </c:numRef>
            </c:plus>
            <c:minus>
              <c:numRef>
                <c:f>'Sex+2persymp'!$I$24:$I$26</c:f>
                <c:numCache>
                  <c:formatCode>General</c:formatCode>
                  <c:ptCount val="3"/>
                  <c:pt idx="0">
                    <c:v>6.1999999999999957</c:v>
                  </c:pt>
                  <c:pt idx="1">
                    <c:v>8.36</c:v>
                  </c:pt>
                  <c:pt idx="2">
                    <c:v>7.93</c:v>
                  </c:pt>
                </c:numCache>
              </c:numRef>
            </c:minus>
            <c:spPr>
              <a:noFill/>
              <a:ln w="9525" cap="flat" cmpd="sng" algn="ctr">
                <a:solidFill>
                  <a:schemeClr val="tx1">
                    <a:lumMod val="65000"/>
                    <a:lumOff val="35000"/>
                  </a:schemeClr>
                </a:solidFill>
                <a:round/>
              </a:ln>
              <a:effectLst/>
            </c:spPr>
          </c:errBars>
          <c:cat>
            <c:strRef>
              <c:f>'Sex+2persymp'!$E$24:$E$26</c:f>
              <c:strCache>
                <c:ptCount val="3"/>
                <c:pt idx="0">
                  <c:v>Total n=10,678</c:v>
                </c:pt>
                <c:pt idx="1">
                  <c:v>Women (51.2%)</c:v>
                </c:pt>
                <c:pt idx="2">
                  <c:v>Men (48.8%)</c:v>
                </c:pt>
              </c:strCache>
            </c:strRef>
          </c:cat>
          <c:val>
            <c:numRef>
              <c:f>'Sex+2persymp'!$F$24:$F$26</c:f>
              <c:numCache>
                <c:formatCode>0.0</c:formatCode>
                <c:ptCount val="3"/>
                <c:pt idx="0">
                  <c:v>49.04</c:v>
                </c:pt>
                <c:pt idx="1">
                  <c:v>61.63</c:v>
                </c:pt>
                <c:pt idx="2">
                  <c:v>37.22</c:v>
                </c:pt>
              </c:numCache>
            </c:numRef>
          </c:val>
          <c:extLst>
            <c:ext xmlns:c16="http://schemas.microsoft.com/office/drawing/2014/chart" uri="{C3380CC4-5D6E-409C-BE32-E72D297353CC}">
              <c16:uniqueId val="{00000000-6B72-4806-8615-2956332DE7D4}"/>
            </c:ext>
          </c:extLst>
        </c:ser>
        <c:ser>
          <c:idx val="1"/>
          <c:order val="1"/>
          <c:tx>
            <c:strRef>
              <c:f>'Sex+2persymp'!$L$23</c:f>
              <c:strCache>
                <c:ptCount val="1"/>
                <c:pt idx="0">
                  <c:v>Unknown infection</c:v>
                </c:pt>
              </c:strCache>
            </c:strRef>
          </c:tx>
          <c:spPr>
            <a:solidFill>
              <a:schemeClr val="accent1">
                <a:lumMod val="60000"/>
                <a:lumOff val="40000"/>
              </a:schemeClr>
            </a:solidFill>
            <a:ln>
              <a:noFill/>
            </a:ln>
            <a:effectLst/>
          </c:spPr>
          <c:invertIfNegative val="0"/>
          <c:errBars>
            <c:errBarType val="both"/>
            <c:errValType val="cust"/>
            <c:noEndCap val="0"/>
            <c:plus>
              <c:numRef>
                <c:f>'Sex+2persymp'!$P$24:$P$26</c:f>
                <c:numCache>
                  <c:formatCode>General</c:formatCode>
                  <c:ptCount val="3"/>
                  <c:pt idx="0">
                    <c:v>8.9399999999999977</c:v>
                  </c:pt>
                  <c:pt idx="1">
                    <c:v>11.480000000000004</c:v>
                  </c:pt>
                  <c:pt idx="2">
                    <c:v>13.230000000000004</c:v>
                  </c:pt>
                </c:numCache>
              </c:numRef>
            </c:plus>
            <c:minus>
              <c:numRef>
                <c:f>'Sex+2persymp'!$O$24:$O$26</c:f>
                <c:numCache>
                  <c:formatCode>General</c:formatCode>
                  <c:ptCount val="3"/>
                  <c:pt idx="0">
                    <c:v>7.8100000000000023</c:v>
                  </c:pt>
                  <c:pt idx="1">
                    <c:v>10.549999999999997</c:v>
                  </c:pt>
                  <c:pt idx="2">
                    <c:v>9.9799999999999969</c:v>
                  </c:pt>
                </c:numCache>
              </c:numRef>
            </c:minus>
            <c:spPr>
              <a:noFill/>
              <a:ln w="9525" cap="flat" cmpd="sng" algn="ctr">
                <a:solidFill>
                  <a:schemeClr val="tx1">
                    <a:lumMod val="65000"/>
                    <a:lumOff val="35000"/>
                  </a:schemeClr>
                </a:solidFill>
                <a:round/>
              </a:ln>
              <a:effectLst/>
            </c:spPr>
          </c:errBars>
          <c:cat>
            <c:strRef>
              <c:f>'Sex+2persymp'!$E$24:$E$26</c:f>
              <c:strCache>
                <c:ptCount val="3"/>
                <c:pt idx="0">
                  <c:v>Total n=10,678</c:v>
                </c:pt>
                <c:pt idx="1">
                  <c:v>Women (51.2%)</c:v>
                </c:pt>
                <c:pt idx="2">
                  <c:v>Men (48.8%)</c:v>
                </c:pt>
              </c:strCache>
            </c:strRef>
          </c:cat>
          <c:val>
            <c:numRef>
              <c:f>'Sex+2persymp'!$L$24:$L$26</c:f>
              <c:numCache>
                <c:formatCode>0.0</c:formatCode>
                <c:ptCount val="3"/>
                <c:pt idx="0">
                  <c:v>32.42</c:v>
                </c:pt>
                <c:pt idx="1">
                  <c:v>40.799999999999997</c:v>
                </c:pt>
                <c:pt idx="2">
                  <c:v>26.15</c:v>
                </c:pt>
              </c:numCache>
            </c:numRef>
          </c:val>
          <c:extLst>
            <c:ext xmlns:c16="http://schemas.microsoft.com/office/drawing/2014/chart" uri="{C3380CC4-5D6E-409C-BE32-E72D297353CC}">
              <c16:uniqueId val="{00000001-6B72-4806-8615-2956332DE7D4}"/>
            </c:ext>
          </c:extLst>
        </c:ser>
        <c:ser>
          <c:idx val="2"/>
          <c:order val="2"/>
          <c:tx>
            <c:strRef>
              <c:f>'Sex+2persymp'!$R$23</c:f>
              <c:strCache>
                <c:ptCount val="1"/>
                <c:pt idx="0">
                  <c:v>No infection</c:v>
                </c:pt>
              </c:strCache>
            </c:strRef>
          </c:tx>
          <c:spPr>
            <a:solidFill>
              <a:schemeClr val="accent1">
                <a:lumMod val="20000"/>
                <a:lumOff val="80000"/>
              </a:schemeClr>
            </a:solidFill>
            <a:ln>
              <a:noFill/>
            </a:ln>
            <a:effectLst/>
          </c:spPr>
          <c:invertIfNegative val="0"/>
          <c:errBars>
            <c:errBarType val="both"/>
            <c:errValType val="cust"/>
            <c:noEndCap val="0"/>
            <c:plus>
              <c:numRef>
                <c:f>'Sex+2persymp'!$V$24:$V$26</c:f>
                <c:numCache>
                  <c:formatCode>General</c:formatCode>
                  <c:ptCount val="3"/>
                  <c:pt idx="0">
                    <c:v>1.4299999999999997</c:v>
                  </c:pt>
                  <c:pt idx="1">
                    <c:v>1.9600000000000009</c:v>
                  </c:pt>
                  <c:pt idx="2">
                    <c:v>1.870000000000001</c:v>
                  </c:pt>
                </c:numCache>
              </c:numRef>
            </c:plus>
            <c:minus>
              <c:numRef>
                <c:f>'Sex+2persymp'!$U$24:$U$26</c:f>
                <c:numCache>
                  <c:formatCode>General</c:formatCode>
                  <c:ptCount val="3"/>
                  <c:pt idx="0">
                    <c:v>1.3900000000000006</c:v>
                  </c:pt>
                  <c:pt idx="1">
                    <c:v>1.9400000000000048</c:v>
                  </c:pt>
                  <c:pt idx="2">
                    <c:v>1.7800000000000011</c:v>
                  </c:pt>
                </c:numCache>
              </c:numRef>
            </c:minus>
            <c:spPr>
              <a:noFill/>
              <a:ln w="9525" cap="flat" cmpd="sng" algn="ctr">
                <a:solidFill>
                  <a:schemeClr val="tx1">
                    <a:lumMod val="65000"/>
                    <a:lumOff val="35000"/>
                  </a:schemeClr>
                </a:solidFill>
                <a:round/>
              </a:ln>
              <a:effectLst/>
            </c:spPr>
          </c:errBars>
          <c:cat>
            <c:strRef>
              <c:f>'Sex+2persymp'!$E$24:$E$26</c:f>
              <c:strCache>
                <c:ptCount val="3"/>
                <c:pt idx="0">
                  <c:v>Total n=10,678</c:v>
                </c:pt>
                <c:pt idx="1">
                  <c:v>Women (51.2%)</c:v>
                </c:pt>
                <c:pt idx="2">
                  <c:v>Men (48.8%)</c:v>
                </c:pt>
              </c:strCache>
            </c:strRef>
          </c:cat>
          <c:val>
            <c:numRef>
              <c:f>'Sex+2persymp'!$R$24:$R$26</c:f>
              <c:numCache>
                <c:formatCode>0.0</c:formatCode>
                <c:ptCount val="3"/>
                <c:pt idx="0">
                  <c:v>33.99</c:v>
                </c:pt>
                <c:pt idx="1">
                  <c:v>41.85</c:v>
                </c:pt>
                <c:pt idx="2">
                  <c:v>25.61</c:v>
                </c:pt>
              </c:numCache>
            </c:numRef>
          </c:val>
          <c:extLst>
            <c:ext xmlns:c16="http://schemas.microsoft.com/office/drawing/2014/chart" uri="{C3380CC4-5D6E-409C-BE32-E72D297353CC}">
              <c16:uniqueId val="{00000002-6B72-4806-8615-2956332DE7D4}"/>
            </c:ext>
          </c:extLst>
        </c:ser>
        <c:dLbls>
          <c:showLegendKey val="0"/>
          <c:showVal val="0"/>
          <c:showCatName val="0"/>
          <c:showSerName val="0"/>
          <c:showPercent val="0"/>
          <c:showBubbleSize val="0"/>
        </c:dLbls>
        <c:gapWidth val="150"/>
        <c:axId val="357250632"/>
        <c:axId val="357247352"/>
      </c:barChart>
      <c:catAx>
        <c:axId val="35725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357247352"/>
        <c:crosses val="autoZero"/>
        <c:auto val="1"/>
        <c:lblAlgn val="ctr"/>
        <c:lblOffset val="100"/>
        <c:noMultiLvlLbl val="0"/>
      </c:catAx>
      <c:valAx>
        <c:axId val="357247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357250632"/>
        <c:crosses val="autoZero"/>
        <c:crossBetween val="between"/>
      </c:valAx>
      <c:spPr>
        <a:noFill/>
        <a:ln>
          <a:noFill/>
        </a:ln>
        <a:effectLst/>
      </c:spPr>
    </c:plotArea>
    <c:legend>
      <c:legendPos val="r"/>
      <c:layout>
        <c:manualLayout>
          <c:xMode val="edge"/>
          <c:yMode val="edge"/>
          <c:x val="0.76350260390376679"/>
          <c:y val="0.18624859549548486"/>
          <c:w val="0.22544266237048893"/>
          <c:h val="0.5146693115715983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907C5-796E-40E4-AD9D-F7C92F6E2D7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5A6D539-4455-458C-831A-3BE15C9D1209}">
      <dgm:prSet custT="1"/>
      <dgm:spPr/>
      <dgm:t>
        <a:bodyPr/>
        <a:lstStyle/>
        <a:p>
          <a:r>
            <a:rPr lang="en-AU" sz="1400" b="0" dirty="0"/>
            <a:t>History of Probable or Confirmed SARS </a:t>
          </a:r>
          <a:r>
            <a:rPr lang="en-AU" sz="1400" dirty="0"/>
            <a:t>CoV-2 infection</a:t>
          </a:r>
          <a:endParaRPr lang="en-US" sz="1400" dirty="0"/>
        </a:p>
      </dgm:t>
    </dgm:pt>
    <dgm:pt modelId="{494C6B82-7135-48F7-BD78-DE7E7389B28C}" type="parTrans" cxnId="{B493C77E-9555-4BB4-B667-F95FB53CFB80}">
      <dgm:prSet/>
      <dgm:spPr/>
      <dgm:t>
        <a:bodyPr/>
        <a:lstStyle/>
        <a:p>
          <a:endParaRPr lang="en-US"/>
        </a:p>
      </dgm:t>
    </dgm:pt>
    <dgm:pt modelId="{E081943B-24DD-4A05-A0A9-C9875DAFE656}" type="sibTrans" cxnId="{B493C77E-9555-4BB4-B667-F95FB53CFB80}">
      <dgm:prSet/>
      <dgm:spPr/>
      <dgm:t>
        <a:bodyPr/>
        <a:lstStyle/>
        <a:p>
          <a:endParaRPr lang="en-US"/>
        </a:p>
      </dgm:t>
    </dgm:pt>
    <dgm:pt modelId="{503A1DC5-F152-4E87-8844-83FBD0282286}">
      <dgm:prSet custT="1"/>
      <dgm:spPr/>
      <dgm:t>
        <a:bodyPr/>
        <a:lstStyle/>
        <a:p>
          <a:r>
            <a:rPr lang="en-AU" sz="1400" b="0" dirty="0"/>
            <a:t>Symptoms may be new onset </a:t>
          </a:r>
          <a:r>
            <a:rPr lang="en-AU" sz="1400" dirty="0"/>
            <a:t>or persist from the initial illness</a:t>
          </a:r>
          <a:endParaRPr lang="en-US" sz="1400" dirty="0"/>
        </a:p>
      </dgm:t>
    </dgm:pt>
    <dgm:pt modelId="{C76EDC97-2BFB-4096-9A24-9CBC65A5E934}" type="parTrans" cxnId="{E64736F9-D329-4743-873D-5C55D6595C65}">
      <dgm:prSet/>
      <dgm:spPr/>
      <dgm:t>
        <a:bodyPr/>
        <a:lstStyle/>
        <a:p>
          <a:endParaRPr lang="en-US"/>
        </a:p>
      </dgm:t>
    </dgm:pt>
    <dgm:pt modelId="{9492E4D2-2F0C-499D-9984-3643DDCF327D}" type="sibTrans" cxnId="{E64736F9-D329-4743-873D-5C55D6595C65}">
      <dgm:prSet/>
      <dgm:spPr/>
      <dgm:t>
        <a:bodyPr/>
        <a:lstStyle/>
        <a:p>
          <a:endParaRPr lang="en-US"/>
        </a:p>
      </dgm:t>
    </dgm:pt>
    <dgm:pt modelId="{22A0AD32-1389-4072-BBAE-DDD979D2E16F}">
      <dgm:prSet custT="1"/>
      <dgm:spPr/>
      <dgm:t>
        <a:bodyPr/>
        <a:lstStyle/>
        <a:p>
          <a:r>
            <a:rPr lang="en-AU" sz="1400" dirty="0"/>
            <a:t>It can be diagnosed </a:t>
          </a:r>
          <a:r>
            <a:rPr lang="en-AU" sz="1400" b="1" dirty="0"/>
            <a:t>usually</a:t>
          </a:r>
          <a:r>
            <a:rPr lang="en-AU" sz="1400" dirty="0"/>
            <a:t> 3 months </a:t>
          </a:r>
          <a:br>
            <a:rPr lang="en-AU" sz="1400" dirty="0"/>
          </a:br>
          <a:r>
            <a:rPr lang="en-AU" sz="1400" dirty="0"/>
            <a:t>from the onset of COVID-19 </a:t>
          </a:r>
          <a:br>
            <a:rPr lang="en-AU" sz="1400" dirty="0"/>
          </a:br>
          <a:r>
            <a:rPr lang="en-US" sz="1400" dirty="0"/>
            <a:t>and </a:t>
          </a:r>
          <a:r>
            <a:rPr lang="en-AU" sz="1400" dirty="0"/>
            <a:t>lasts for at least 2 months</a:t>
          </a:r>
        </a:p>
        <a:p>
          <a:r>
            <a:rPr lang="en-AU" sz="1400" i="1" dirty="0"/>
            <a:t>NICE*-Guideline and </a:t>
          </a:r>
          <a:br>
            <a:rPr lang="en-AU" sz="1400" i="1" dirty="0"/>
          </a:br>
          <a:r>
            <a:rPr lang="en-AU" sz="1400" i="1" dirty="0"/>
            <a:t>S1-Leitlinie Post COVID/Long-COVID: </a:t>
          </a:r>
          <a:br>
            <a:rPr lang="en-AU" sz="1400" i="1" dirty="0"/>
          </a:br>
          <a:r>
            <a:rPr lang="en-AU" sz="1400" i="1" dirty="0">
              <a:solidFill>
                <a:srgbClr val="C00000"/>
              </a:solidFill>
            </a:rPr>
            <a:t>“Long COVID” ≥4 weeks </a:t>
          </a:r>
          <a:r>
            <a:rPr lang="en-AU" sz="1400" i="1" dirty="0"/>
            <a:t>after infection </a:t>
          </a:r>
          <a:br>
            <a:rPr lang="en-AU" sz="1400" i="1" dirty="0"/>
          </a:br>
          <a:r>
            <a:rPr lang="en-AU" sz="1400" i="1" dirty="0">
              <a:solidFill>
                <a:srgbClr val="C00000"/>
              </a:solidFill>
            </a:rPr>
            <a:t>”Post COVID” ≥ 12 weeks </a:t>
          </a:r>
          <a:r>
            <a:rPr lang="en-AU" sz="1400" i="1" dirty="0"/>
            <a:t>after infection </a:t>
          </a:r>
          <a:r>
            <a:rPr lang="en-AU" sz="1400" i="1" dirty="0">
              <a:solidFill>
                <a:srgbClr val="C00000"/>
              </a:solidFill>
            </a:rPr>
            <a:t> </a:t>
          </a:r>
          <a:endParaRPr lang="en-US" sz="1400" i="1" dirty="0">
            <a:solidFill>
              <a:srgbClr val="C00000"/>
            </a:solidFill>
          </a:endParaRPr>
        </a:p>
      </dgm:t>
    </dgm:pt>
    <dgm:pt modelId="{8809F63F-A868-4AE6-BB2B-A99D7BC71CC2}" type="parTrans" cxnId="{4E0910B8-D6D5-4AA2-A3D5-8573497D0575}">
      <dgm:prSet/>
      <dgm:spPr/>
      <dgm:t>
        <a:bodyPr/>
        <a:lstStyle/>
        <a:p>
          <a:endParaRPr lang="en-US"/>
        </a:p>
      </dgm:t>
    </dgm:pt>
    <dgm:pt modelId="{D2D3B9C2-9C81-4266-ADF0-1D63B97D6A9C}" type="sibTrans" cxnId="{4E0910B8-D6D5-4AA2-A3D5-8573497D0575}">
      <dgm:prSet/>
      <dgm:spPr/>
      <dgm:t>
        <a:bodyPr/>
        <a:lstStyle/>
        <a:p>
          <a:endParaRPr lang="en-US"/>
        </a:p>
      </dgm:t>
    </dgm:pt>
    <dgm:pt modelId="{AF7B2D31-7C76-47D3-8371-06CD84B5C720}">
      <dgm:prSet custT="1"/>
      <dgm:spPr/>
      <dgm:t>
        <a:bodyPr/>
        <a:lstStyle/>
        <a:p>
          <a:r>
            <a:rPr lang="en-AU" sz="1400"/>
            <a:t>Cannot be explained by an alternative diagnosis</a:t>
          </a:r>
          <a:endParaRPr lang="en-US" sz="1400"/>
        </a:p>
      </dgm:t>
    </dgm:pt>
    <dgm:pt modelId="{18811501-FA04-4682-B3C2-35BCA3CBC36F}" type="parTrans" cxnId="{6DDD737D-C902-4AB8-8466-ABEE25FC0356}">
      <dgm:prSet/>
      <dgm:spPr/>
      <dgm:t>
        <a:bodyPr/>
        <a:lstStyle/>
        <a:p>
          <a:endParaRPr lang="en-US"/>
        </a:p>
      </dgm:t>
    </dgm:pt>
    <dgm:pt modelId="{4966D435-DA05-4AFE-A2B6-636602D9D6DE}" type="sibTrans" cxnId="{6DDD737D-C902-4AB8-8466-ABEE25FC0356}">
      <dgm:prSet/>
      <dgm:spPr/>
      <dgm:t>
        <a:bodyPr/>
        <a:lstStyle/>
        <a:p>
          <a:endParaRPr lang="en-US"/>
        </a:p>
      </dgm:t>
    </dgm:pt>
    <dgm:pt modelId="{C2383248-53E6-4D88-8B0A-B30A9C40A61A}">
      <dgm:prSet custT="1"/>
      <dgm:spPr/>
      <dgm:t>
        <a:bodyPr/>
        <a:lstStyle/>
        <a:p>
          <a:r>
            <a:rPr lang="en-AU" sz="1400" b="1" dirty="0"/>
            <a:t>Common</a:t>
          </a:r>
          <a:r>
            <a:rPr lang="en-AU" sz="1400" dirty="0"/>
            <a:t> symptoms include fatigue, shortness of breath, cognitive dysfunction </a:t>
          </a:r>
          <a:r>
            <a:rPr lang="en-AU" sz="1400" b="1" dirty="0"/>
            <a:t>but also others</a:t>
          </a:r>
          <a:endParaRPr lang="en-US" sz="1400" b="1" dirty="0"/>
        </a:p>
      </dgm:t>
    </dgm:pt>
    <dgm:pt modelId="{D123677B-8C81-40F9-8F6F-C2AF60B9EC66}" type="parTrans" cxnId="{5B3FB4B8-A30D-4DB7-854D-09F4CCAB267C}">
      <dgm:prSet/>
      <dgm:spPr/>
      <dgm:t>
        <a:bodyPr/>
        <a:lstStyle/>
        <a:p>
          <a:endParaRPr lang="en-US"/>
        </a:p>
      </dgm:t>
    </dgm:pt>
    <dgm:pt modelId="{00D365A8-BFE5-4B53-9F1B-DFCF56E1F377}" type="sibTrans" cxnId="{5B3FB4B8-A30D-4DB7-854D-09F4CCAB267C}">
      <dgm:prSet/>
      <dgm:spPr/>
      <dgm:t>
        <a:bodyPr/>
        <a:lstStyle/>
        <a:p>
          <a:endParaRPr lang="en-US"/>
        </a:p>
      </dgm:t>
    </dgm:pt>
    <dgm:pt modelId="{113076F8-2F75-4F34-89AE-FD4E6DCE6B87}">
      <dgm:prSet custT="1"/>
      <dgm:spPr/>
      <dgm:t>
        <a:bodyPr/>
        <a:lstStyle/>
        <a:p>
          <a:r>
            <a:rPr lang="en-AU" sz="1400" b="1" dirty="0"/>
            <a:t>Generally</a:t>
          </a:r>
          <a:r>
            <a:rPr lang="en-AU" sz="1400" dirty="0"/>
            <a:t>, has an impact on everyday functioning</a:t>
          </a:r>
          <a:endParaRPr lang="en-US" sz="1400" dirty="0"/>
        </a:p>
      </dgm:t>
    </dgm:pt>
    <dgm:pt modelId="{F2FC04BB-2440-470A-A5B2-3394600340C4}" type="parTrans" cxnId="{CE12660D-FDAF-4602-AEDB-201D43930B87}">
      <dgm:prSet/>
      <dgm:spPr/>
      <dgm:t>
        <a:bodyPr/>
        <a:lstStyle/>
        <a:p>
          <a:endParaRPr lang="en-US"/>
        </a:p>
      </dgm:t>
    </dgm:pt>
    <dgm:pt modelId="{F501F235-C083-4864-A8E9-78EEF230D001}" type="sibTrans" cxnId="{CE12660D-FDAF-4602-AEDB-201D43930B87}">
      <dgm:prSet/>
      <dgm:spPr/>
      <dgm:t>
        <a:bodyPr/>
        <a:lstStyle/>
        <a:p>
          <a:endParaRPr lang="en-US"/>
        </a:p>
      </dgm:t>
    </dgm:pt>
    <dgm:pt modelId="{9A8276B8-88A3-4672-B48A-BB4649D390E1}" type="pres">
      <dgm:prSet presAssocID="{E54907C5-796E-40E4-AD9D-F7C92F6E2D78}" presName="compositeShape" presStyleCnt="0">
        <dgm:presLayoutVars>
          <dgm:chMax val="7"/>
          <dgm:dir/>
          <dgm:resizeHandles val="exact"/>
        </dgm:presLayoutVars>
      </dgm:prSet>
      <dgm:spPr/>
    </dgm:pt>
    <dgm:pt modelId="{EA9B8974-7539-40E7-97F1-0F6A5523FD70}" type="pres">
      <dgm:prSet presAssocID="{35A6D539-4455-458C-831A-3BE15C9D1209}" presName="circ1" presStyleLbl="vennNode1" presStyleIdx="0" presStyleCnt="6"/>
      <dgm:spPr/>
    </dgm:pt>
    <dgm:pt modelId="{5EA6DD0E-7F8A-4CC2-8255-4987D28C74F0}" type="pres">
      <dgm:prSet presAssocID="{35A6D539-4455-458C-831A-3BE15C9D1209}" presName="circ1Tx" presStyleLbl="revTx" presStyleIdx="0" presStyleCnt="0">
        <dgm:presLayoutVars>
          <dgm:chMax val="0"/>
          <dgm:chPref val="0"/>
          <dgm:bulletEnabled val="1"/>
        </dgm:presLayoutVars>
      </dgm:prSet>
      <dgm:spPr/>
    </dgm:pt>
    <dgm:pt modelId="{207D4CA4-E3CD-48F5-B9B1-8971D5E73793}" type="pres">
      <dgm:prSet presAssocID="{503A1DC5-F152-4E87-8844-83FBD0282286}" presName="circ2" presStyleLbl="vennNode1" presStyleIdx="1" presStyleCnt="6"/>
      <dgm:spPr/>
    </dgm:pt>
    <dgm:pt modelId="{4C099D5A-B039-4751-85ED-970389AE0695}" type="pres">
      <dgm:prSet presAssocID="{503A1DC5-F152-4E87-8844-83FBD0282286}" presName="circ2Tx" presStyleLbl="revTx" presStyleIdx="0" presStyleCnt="0" custLinFactNeighborX="-135" custLinFactNeighborY="-24456">
        <dgm:presLayoutVars>
          <dgm:chMax val="0"/>
          <dgm:chPref val="0"/>
          <dgm:bulletEnabled val="1"/>
        </dgm:presLayoutVars>
      </dgm:prSet>
      <dgm:spPr/>
    </dgm:pt>
    <dgm:pt modelId="{54FAEC5D-2477-4D28-9300-12C9171B78B0}" type="pres">
      <dgm:prSet presAssocID="{22A0AD32-1389-4072-BBAE-DDD979D2E16F}" presName="circ3" presStyleLbl="vennNode1" presStyleIdx="2" presStyleCnt="6"/>
      <dgm:spPr/>
    </dgm:pt>
    <dgm:pt modelId="{B2DA79C1-77D4-4B0C-B1B2-A8BB016CCEDD}" type="pres">
      <dgm:prSet presAssocID="{22A0AD32-1389-4072-BBAE-DDD979D2E16F}" presName="circ3Tx" presStyleLbl="revTx" presStyleIdx="0" presStyleCnt="0" custScaleX="272426" custLinFactNeighborX="58413" custLinFactNeighborY="-10897">
        <dgm:presLayoutVars>
          <dgm:chMax val="0"/>
          <dgm:chPref val="0"/>
          <dgm:bulletEnabled val="1"/>
        </dgm:presLayoutVars>
      </dgm:prSet>
      <dgm:spPr/>
    </dgm:pt>
    <dgm:pt modelId="{6CAC606E-DF4F-4C17-9090-FFD79B3F05D8}" type="pres">
      <dgm:prSet presAssocID="{AF7B2D31-7C76-47D3-8371-06CD84B5C720}" presName="circ4" presStyleLbl="vennNode1" presStyleIdx="3" presStyleCnt="6"/>
      <dgm:spPr/>
    </dgm:pt>
    <dgm:pt modelId="{0C697E0E-AB4D-49EA-8756-CFBD5E08CF2E}" type="pres">
      <dgm:prSet presAssocID="{AF7B2D31-7C76-47D3-8371-06CD84B5C720}" presName="circ4Tx" presStyleLbl="revTx" presStyleIdx="0" presStyleCnt="0">
        <dgm:presLayoutVars>
          <dgm:chMax val="0"/>
          <dgm:chPref val="0"/>
          <dgm:bulletEnabled val="1"/>
        </dgm:presLayoutVars>
      </dgm:prSet>
      <dgm:spPr/>
    </dgm:pt>
    <dgm:pt modelId="{8810F8B1-4E4F-4B91-A41B-CB6BACC7D0A6}" type="pres">
      <dgm:prSet presAssocID="{C2383248-53E6-4D88-8B0A-B30A9C40A61A}" presName="circ5" presStyleLbl="vennNode1" presStyleIdx="4" presStyleCnt="6"/>
      <dgm:spPr/>
    </dgm:pt>
    <dgm:pt modelId="{1FA408FD-EA40-4A28-9A04-5A953AC61F6A}" type="pres">
      <dgm:prSet presAssocID="{C2383248-53E6-4D88-8B0A-B30A9C40A61A}" presName="circ5Tx" presStyleLbl="revTx" presStyleIdx="0" presStyleCnt="0" custLinFactY="-29194" custLinFactNeighborX="-7059" custLinFactNeighborY="-100000">
        <dgm:presLayoutVars>
          <dgm:chMax val="0"/>
          <dgm:chPref val="0"/>
          <dgm:bulletEnabled val="1"/>
        </dgm:presLayoutVars>
      </dgm:prSet>
      <dgm:spPr/>
    </dgm:pt>
    <dgm:pt modelId="{60BE67F0-B049-4B02-AC67-C1DB25D0892A}" type="pres">
      <dgm:prSet presAssocID="{113076F8-2F75-4F34-89AE-FD4E6DCE6B87}" presName="circ6" presStyleLbl="vennNode1" presStyleIdx="5" presStyleCnt="6"/>
      <dgm:spPr/>
    </dgm:pt>
    <dgm:pt modelId="{374A4232-8173-454B-A375-E6635DBD6508}" type="pres">
      <dgm:prSet presAssocID="{113076F8-2F75-4F34-89AE-FD4E6DCE6B87}" presName="circ6Tx" presStyleLbl="revTx" presStyleIdx="0" presStyleCnt="0" custLinFactY="42032" custLinFactNeighborX="-4992" custLinFactNeighborY="100000">
        <dgm:presLayoutVars>
          <dgm:chMax val="0"/>
          <dgm:chPref val="0"/>
          <dgm:bulletEnabled val="1"/>
        </dgm:presLayoutVars>
      </dgm:prSet>
      <dgm:spPr/>
    </dgm:pt>
  </dgm:ptLst>
  <dgm:cxnLst>
    <dgm:cxn modelId="{CE12660D-FDAF-4602-AEDB-201D43930B87}" srcId="{E54907C5-796E-40E4-AD9D-F7C92F6E2D78}" destId="{113076F8-2F75-4F34-89AE-FD4E6DCE6B87}" srcOrd="5" destOrd="0" parTransId="{F2FC04BB-2440-470A-A5B2-3394600340C4}" sibTransId="{F501F235-C083-4864-A8E9-78EEF230D001}"/>
    <dgm:cxn modelId="{92C6BA19-8991-4C4B-8DC1-8E62E6955CCE}" type="presOf" srcId="{35A6D539-4455-458C-831A-3BE15C9D1209}" destId="{5EA6DD0E-7F8A-4CC2-8255-4987D28C74F0}" srcOrd="0" destOrd="0" presId="urn:microsoft.com/office/officeart/2005/8/layout/venn1"/>
    <dgm:cxn modelId="{3653CE24-BA8B-4C10-B44C-FCC0B5EF6FC8}" type="presOf" srcId="{C2383248-53E6-4D88-8B0A-B30A9C40A61A}" destId="{1FA408FD-EA40-4A28-9A04-5A953AC61F6A}" srcOrd="0" destOrd="0" presId="urn:microsoft.com/office/officeart/2005/8/layout/venn1"/>
    <dgm:cxn modelId="{2A79F635-68DE-499A-8ED2-836CEBF5CE8D}" type="presOf" srcId="{503A1DC5-F152-4E87-8844-83FBD0282286}" destId="{4C099D5A-B039-4751-85ED-970389AE0695}" srcOrd="0" destOrd="0" presId="urn:microsoft.com/office/officeart/2005/8/layout/venn1"/>
    <dgm:cxn modelId="{5CD8396D-821A-4869-92DE-C27C5F423274}" type="presOf" srcId="{22A0AD32-1389-4072-BBAE-DDD979D2E16F}" destId="{B2DA79C1-77D4-4B0C-B1B2-A8BB016CCEDD}" srcOrd="0" destOrd="0" presId="urn:microsoft.com/office/officeart/2005/8/layout/venn1"/>
    <dgm:cxn modelId="{6DDD737D-C902-4AB8-8466-ABEE25FC0356}" srcId="{E54907C5-796E-40E4-AD9D-F7C92F6E2D78}" destId="{AF7B2D31-7C76-47D3-8371-06CD84B5C720}" srcOrd="3" destOrd="0" parTransId="{18811501-FA04-4682-B3C2-35BCA3CBC36F}" sibTransId="{4966D435-DA05-4AFE-A2B6-636602D9D6DE}"/>
    <dgm:cxn modelId="{CE14B27D-A39F-46FA-9DFD-3D66CEF2ADE4}" type="presOf" srcId="{AF7B2D31-7C76-47D3-8371-06CD84B5C720}" destId="{0C697E0E-AB4D-49EA-8756-CFBD5E08CF2E}" srcOrd="0" destOrd="0" presId="urn:microsoft.com/office/officeart/2005/8/layout/venn1"/>
    <dgm:cxn modelId="{B493C77E-9555-4BB4-B667-F95FB53CFB80}" srcId="{E54907C5-796E-40E4-AD9D-F7C92F6E2D78}" destId="{35A6D539-4455-458C-831A-3BE15C9D1209}" srcOrd="0" destOrd="0" parTransId="{494C6B82-7135-48F7-BD78-DE7E7389B28C}" sibTransId="{E081943B-24DD-4A05-A0A9-C9875DAFE656}"/>
    <dgm:cxn modelId="{F4315AA4-8008-43F4-82A3-AFB96B1E1C6D}" type="presOf" srcId="{E54907C5-796E-40E4-AD9D-F7C92F6E2D78}" destId="{9A8276B8-88A3-4672-B48A-BB4649D390E1}" srcOrd="0" destOrd="0" presId="urn:microsoft.com/office/officeart/2005/8/layout/venn1"/>
    <dgm:cxn modelId="{4E0910B8-D6D5-4AA2-A3D5-8573497D0575}" srcId="{E54907C5-796E-40E4-AD9D-F7C92F6E2D78}" destId="{22A0AD32-1389-4072-BBAE-DDD979D2E16F}" srcOrd="2" destOrd="0" parTransId="{8809F63F-A868-4AE6-BB2B-A99D7BC71CC2}" sibTransId="{D2D3B9C2-9C81-4266-ADF0-1D63B97D6A9C}"/>
    <dgm:cxn modelId="{5B3FB4B8-A30D-4DB7-854D-09F4CCAB267C}" srcId="{E54907C5-796E-40E4-AD9D-F7C92F6E2D78}" destId="{C2383248-53E6-4D88-8B0A-B30A9C40A61A}" srcOrd="4" destOrd="0" parTransId="{D123677B-8C81-40F9-8F6F-C2AF60B9EC66}" sibTransId="{00D365A8-BFE5-4B53-9F1B-DFCF56E1F377}"/>
    <dgm:cxn modelId="{B80786DE-40AA-4939-8437-9F82CF12385D}" type="presOf" srcId="{113076F8-2F75-4F34-89AE-FD4E6DCE6B87}" destId="{374A4232-8173-454B-A375-E6635DBD6508}" srcOrd="0" destOrd="0" presId="urn:microsoft.com/office/officeart/2005/8/layout/venn1"/>
    <dgm:cxn modelId="{E64736F9-D329-4743-873D-5C55D6595C65}" srcId="{E54907C5-796E-40E4-AD9D-F7C92F6E2D78}" destId="{503A1DC5-F152-4E87-8844-83FBD0282286}" srcOrd="1" destOrd="0" parTransId="{C76EDC97-2BFB-4096-9A24-9CBC65A5E934}" sibTransId="{9492E4D2-2F0C-499D-9984-3643DDCF327D}"/>
    <dgm:cxn modelId="{D05FE645-64ED-40BF-B460-BE2BC96468C1}" type="presParOf" srcId="{9A8276B8-88A3-4672-B48A-BB4649D390E1}" destId="{EA9B8974-7539-40E7-97F1-0F6A5523FD70}" srcOrd="0" destOrd="0" presId="urn:microsoft.com/office/officeart/2005/8/layout/venn1"/>
    <dgm:cxn modelId="{AD9A52CD-7430-4304-99E2-CC0ECE856A99}" type="presParOf" srcId="{9A8276B8-88A3-4672-B48A-BB4649D390E1}" destId="{5EA6DD0E-7F8A-4CC2-8255-4987D28C74F0}" srcOrd="1" destOrd="0" presId="urn:microsoft.com/office/officeart/2005/8/layout/venn1"/>
    <dgm:cxn modelId="{A7DA8770-91F6-44D9-9392-7F8A40AC43C0}" type="presParOf" srcId="{9A8276B8-88A3-4672-B48A-BB4649D390E1}" destId="{207D4CA4-E3CD-48F5-B9B1-8971D5E73793}" srcOrd="2" destOrd="0" presId="urn:microsoft.com/office/officeart/2005/8/layout/venn1"/>
    <dgm:cxn modelId="{45EB7F67-07A7-4621-8915-77F86AEE232B}" type="presParOf" srcId="{9A8276B8-88A3-4672-B48A-BB4649D390E1}" destId="{4C099D5A-B039-4751-85ED-970389AE0695}" srcOrd="3" destOrd="0" presId="urn:microsoft.com/office/officeart/2005/8/layout/venn1"/>
    <dgm:cxn modelId="{45A62A12-0BD7-4762-9C87-2A56EE1C130A}" type="presParOf" srcId="{9A8276B8-88A3-4672-B48A-BB4649D390E1}" destId="{54FAEC5D-2477-4D28-9300-12C9171B78B0}" srcOrd="4" destOrd="0" presId="urn:microsoft.com/office/officeart/2005/8/layout/venn1"/>
    <dgm:cxn modelId="{0DCFAA74-89FA-4B9C-B28C-F0B42891A1B2}" type="presParOf" srcId="{9A8276B8-88A3-4672-B48A-BB4649D390E1}" destId="{B2DA79C1-77D4-4B0C-B1B2-A8BB016CCEDD}" srcOrd="5" destOrd="0" presId="urn:microsoft.com/office/officeart/2005/8/layout/venn1"/>
    <dgm:cxn modelId="{BC34C657-50C9-4CA7-8740-8A494504665F}" type="presParOf" srcId="{9A8276B8-88A3-4672-B48A-BB4649D390E1}" destId="{6CAC606E-DF4F-4C17-9090-FFD79B3F05D8}" srcOrd="6" destOrd="0" presId="urn:microsoft.com/office/officeart/2005/8/layout/venn1"/>
    <dgm:cxn modelId="{D6EA99FF-A3D3-47D2-A743-62F2D4388264}" type="presParOf" srcId="{9A8276B8-88A3-4672-B48A-BB4649D390E1}" destId="{0C697E0E-AB4D-49EA-8756-CFBD5E08CF2E}" srcOrd="7" destOrd="0" presId="urn:microsoft.com/office/officeart/2005/8/layout/venn1"/>
    <dgm:cxn modelId="{2ECB4982-51D8-4F05-A01B-D14E443C13B0}" type="presParOf" srcId="{9A8276B8-88A3-4672-B48A-BB4649D390E1}" destId="{8810F8B1-4E4F-4B91-A41B-CB6BACC7D0A6}" srcOrd="8" destOrd="0" presId="urn:microsoft.com/office/officeart/2005/8/layout/venn1"/>
    <dgm:cxn modelId="{F3B2ECE1-9C3E-4624-A012-2021C529D19F}" type="presParOf" srcId="{9A8276B8-88A3-4672-B48A-BB4649D390E1}" destId="{1FA408FD-EA40-4A28-9A04-5A953AC61F6A}" srcOrd="9" destOrd="0" presId="urn:microsoft.com/office/officeart/2005/8/layout/venn1"/>
    <dgm:cxn modelId="{E51BA8A1-A84B-4689-8921-BB180864E752}" type="presParOf" srcId="{9A8276B8-88A3-4672-B48A-BB4649D390E1}" destId="{60BE67F0-B049-4B02-AC67-C1DB25D0892A}" srcOrd="10" destOrd="0" presId="urn:microsoft.com/office/officeart/2005/8/layout/venn1"/>
    <dgm:cxn modelId="{460C9913-4FD2-4B22-9305-439917951356}" type="presParOf" srcId="{9A8276B8-88A3-4672-B48A-BB4649D390E1}" destId="{374A4232-8173-454B-A375-E6635DBD6508}"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586A4-47B6-44B0-92D1-180B20605295}" type="doc">
      <dgm:prSet loTypeId="urn:microsoft.com/office/officeart/2008/layout/BendingPictureCaption" loCatId="process" qsTypeId="urn:microsoft.com/office/officeart/2005/8/quickstyle/simple1" qsCatId="simple" csTypeId="urn:microsoft.com/office/officeart/2005/8/colors/accent1_1" csCatId="accent1" phldr="1"/>
      <dgm:spPr/>
      <dgm:t>
        <a:bodyPr/>
        <a:lstStyle/>
        <a:p>
          <a:endParaRPr lang="en-US"/>
        </a:p>
      </dgm:t>
    </dgm:pt>
    <dgm:pt modelId="{7FD11CAF-D50C-4D86-A9BE-8D4C8FBA0E3B}">
      <dgm:prSet phldrT="[Text]" custT="1"/>
      <dgm:spPr/>
      <dgm:t>
        <a:bodyPr/>
        <a:lstStyle/>
        <a:p>
          <a:r>
            <a:rPr lang="de-DE" sz="1200" dirty="0"/>
            <a:t>Sozio-</a:t>
          </a:r>
          <a:r>
            <a:rPr lang="de-DE" sz="1200" dirty="0" err="1"/>
            <a:t>oekonomischen</a:t>
          </a:r>
          <a:r>
            <a:rPr lang="de-DE" sz="1200" dirty="0"/>
            <a:t> Panel (SOEP) </a:t>
          </a:r>
          <a:r>
            <a:rPr lang="es-MX" sz="1200" dirty="0"/>
            <a:t>German Institute for </a:t>
          </a:r>
          <a:r>
            <a:rPr lang="es-MX" sz="1200" dirty="0" err="1"/>
            <a:t>Economic</a:t>
          </a:r>
          <a:r>
            <a:rPr lang="es-MX" sz="1200" dirty="0"/>
            <a:t> </a:t>
          </a:r>
          <a:r>
            <a:rPr lang="es-MX" sz="1200" dirty="0" err="1"/>
            <a:t>Research</a:t>
          </a:r>
          <a:r>
            <a:rPr lang="es-MX" sz="1200" dirty="0"/>
            <a:t>, </a:t>
          </a:r>
          <a:r>
            <a:rPr lang="de-DE" sz="1200" dirty="0"/>
            <a:t>„Leben in Deutschland“ </a:t>
          </a:r>
          <a:endParaRPr lang="en-US" sz="1200" dirty="0"/>
        </a:p>
      </dgm:t>
    </dgm:pt>
    <dgm:pt modelId="{0EAC1BC7-8E6A-4FF7-B1B0-71D071077757}" type="parTrans" cxnId="{98B11FAA-1D6E-41FC-B67E-70022EDFD4E4}">
      <dgm:prSet/>
      <dgm:spPr/>
      <dgm:t>
        <a:bodyPr/>
        <a:lstStyle/>
        <a:p>
          <a:endParaRPr lang="en-US"/>
        </a:p>
      </dgm:t>
    </dgm:pt>
    <dgm:pt modelId="{E8E17CD7-1FED-4C18-A889-3ABBBB432A88}" type="sibTrans" cxnId="{98B11FAA-1D6E-41FC-B67E-70022EDFD4E4}">
      <dgm:prSet/>
      <dgm:spPr/>
      <dgm:t>
        <a:bodyPr/>
        <a:lstStyle/>
        <a:p>
          <a:endParaRPr lang="en-US"/>
        </a:p>
      </dgm:t>
    </dgm:pt>
    <dgm:pt modelId="{A9A714E1-7462-49C5-85E2-94D1B0999C52}">
      <dgm:prSet phldrT="[Text]" custT="1"/>
      <dgm:spPr/>
      <dgm:t>
        <a:bodyPr/>
        <a:lstStyle/>
        <a:p>
          <a:r>
            <a:rPr lang="en-US" sz="1200" dirty="0"/>
            <a:t>Random sample of the resident population in Germany, 14 years and older</a:t>
          </a:r>
        </a:p>
      </dgm:t>
    </dgm:pt>
    <dgm:pt modelId="{AB5DD44C-09DE-4BA7-87AB-F64C0A5B6EC0}" type="parTrans" cxnId="{6BF10A02-2547-444F-BACF-C34FD9A02877}">
      <dgm:prSet/>
      <dgm:spPr/>
      <dgm:t>
        <a:bodyPr/>
        <a:lstStyle/>
        <a:p>
          <a:endParaRPr lang="en-US"/>
        </a:p>
      </dgm:t>
    </dgm:pt>
    <dgm:pt modelId="{E4D7F5EF-F1B5-4B34-B7F3-1647583518E9}" type="sibTrans" cxnId="{6BF10A02-2547-444F-BACF-C34FD9A02877}">
      <dgm:prSet/>
      <dgm:spPr/>
      <dgm:t>
        <a:bodyPr/>
        <a:lstStyle/>
        <a:p>
          <a:endParaRPr lang="en-US"/>
        </a:p>
      </dgm:t>
    </dgm:pt>
    <dgm:pt modelId="{1A12F189-5C29-4AD1-AA8D-AF7166DC74C6}">
      <dgm:prSet custT="1"/>
      <dgm:spPr/>
      <dgm:t>
        <a:bodyPr/>
        <a:lstStyle/>
        <a:p>
          <a:r>
            <a:rPr lang="en-US" sz="1200" dirty="0"/>
            <a:t>Self-collected dry blood sample for antibody determination (IgG-S and N antibodies, </a:t>
          </a:r>
          <a:r>
            <a:rPr lang="en-US" sz="1200" dirty="0" err="1"/>
            <a:t>Euroimmun</a:t>
          </a:r>
          <a:r>
            <a:rPr lang="en-US" sz="1200" dirty="0"/>
            <a:t>)</a:t>
          </a:r>
        </a:p>
      </dgm:t>
    </dgm:pt>
    <dgm:pt modelId="{E5709B2F-2BDE-41AF-B9B2-8E1E6A525431}" type="parTrans" cxnId="{95A62A8F-FC12-4137-917D-EF83F830C10E}">
      <dgm:prSet/>
      <dgm:spPr/>
      <dgm:t>
        <a:bodyPr/>
        <a:lstStyle/>
        <a:p>
          <a:endParaRPr lang="en-US"/>
        </a:p>
      </dgm:t>
    </dgm:pt>
    <dgm:pt modelId="{E1B8609C-E022-467D-97A5-EA8426004AAB}" type="sibTrans" cxnId="{95A62A8F-FC12-4137-917D-EF83F830C10E}">
      <dgm:prSet/>
      <dgm:spPr/>
      <dgm:t>
        <a:bodyPr/>
        <a:lstStyle/>
        <a:p>
          <a:endParaRPr lang="en-US"/>
        </a:p>
      </dgm:t>
    </dgm:pt>
    <dgm:pt modelId="{B94DA041-04D2-4A8B-BC6D-565A10631330}">
      <dgm:prSet custT="1"/>
      <dgm:spPr/>
      <dgm:t>
        <a:bodyPr/>
        <a:lstStyle/>
        <a:p>
          <a:r>
            <a:rPr lang="en-US" sz="1200" dirty="0"/>
            <a:t>Questionnaire on vaccination and infection status</a:t>
          </a:r>
          <a:br>
            <a:rPr lang="en-US" sz="1200" dirty="0"/>
          </a:br>
          <a:r>
            <a:rPr lang="en-US" sz="1200" dirty="0"/>
            <a:t>Response 54%</a:t>
          </a:r>
        </a:p>
      </dgm:t>
    </dgm:pt>
    <dgm:pt modelId="{F84E5598-67FE-4646-8DF2-3FF1ABB8689E}" type="parTrans" cxnId="{715504A0-ECDF-4C2D-A23F-51D79CDF0912}">
      <dgm:prSet/>
      <dgm:spPr/>
      <dgm:t>
        <a:bodyPr/>
        <a:lstStyle/>
        <a:p>
          <a:endParaRPr lang="en-US"/>
        </a:p>
      </dgm:t>
    </dgm:pt>
    <dgm:pt modelId="{EEEF1624-6E18-4290-A9C1-B93FF9449FFB}" type="sibTrans" cxnId="{715504A0-ECDF-4C2D-A23F-51D79CDF0912}">
      <dgm:prSet/>
      <dgm:spPr/>
      <dgm:t>
        <a:bodyPr/>
        <a:lstStyle/>
        <a:p>
          <a:endParaRPr lang="en-US"/>
        </a:p>
      </dgm:t>
    </dgm:pt>
    <dgm:pt modelId="{8C794152-5B1A-48D6-9562-22F5666EECFC}">
      <dgm:prSet custT="1"/>
      <dgm:spPr/>
      <dgm:t>
        <a:bodyPr/>
        <a:lstStyle/>
        <a:p>
          <a:r>
            <a:rPr lang="de-DE" sz="1200" dirty="0">
              <a:latin typeface="+mn-lt"/>
            </a:rPr>
            <a:t>November 2021 </a:t>
          </a:r>
          <a:r>
            <a:rPr lang="de-DE" sz="1200" dirty="0" err="1">
              <a:latin typeface="+mn-lt"/>
            </a:rPr>
            <a:t>to</a:t>
          </a:r>
          <a:r>
            <a:rPr lang="de-DE" sz="1200" dirty="0">
              <a:latin typeface="+mn-lt"/>
            </a:rPr>
            <a:t> </a:t>
          </a:r>
          <a:r>
            <a:rPr lang="de-DE" sz="1200" dirty="0" err="1">
              <a:latin typeface="+mn-lt"/>
            </a:rPr>
            <a:t>February</a:t>
          </a:r>
          <a:r>
            <a:rPr lang="de-DE" sz="1200" dirty="0">
              <a:latin typeface="+mn-lt"/>
            </a:rPr>
            <a:t> 2022</a:t>
          </a:r>
        </a:p>
        <a:p>
          <a:r>
            <a:rPr lang="de-DE" sz="1200" dirty="0">
              <a:latin typeface="+mn-lt"/>
            </a:rPr>
            <a:t>≈80% </a:t>
          </a:r>
          <a:r>
            <a:rPr lang="de-DE" sz="1200" dirty="0" err="1">
              <a:latin typeface="+mn-lt"/>
            </a:rPr>
            <a:t>of</a:t>
          </a:r>
          <a:r>
            <a:rPr lang="de-DE" sz="1200" dirty="0">
              <a:latin typeface="+mn-lt"/>
            </a:rPr>
            <a:t> </a:t>
          </a:r>
          <a:r>
            <a:rPr lang="de-DE" sz="1200" dirty="0" err="1">
              <a:latin typeface="+mn-lt"/>
            </a:rPr>
            <a:t>the</a:t>
          </a:r>
          <a:r>
            <a:rPr lang="de-DE" sz="1200" dirty="0">
              <a:latin typeface="+mn-lt"/>
            </a:rPr>
            <a:t> </a:t>
          </a:r>
          <a:r>
            <a:rPr lang="de-DE" sz="1200" dirty="0" err="1">
              <a:latin typeface="+mn-lt"/>
            </a:rPr>
            <a:t>survey</a:t>
          </a:r>
          <a:r>
            <a:rPr lang="de-DE" sz="1200" dirty="0">
              <a:latin typeface="+mn-lt"/>
            </a:rPr>
            <a:t> in 2021</a:t>
          </a:r>
          <a:endParaRPr lang="en-US" sz="1200" dirty="0">
            <a:latin typeface="+mn-lt"/>
          </a:endParaRPr>
        </a:p>
      </dgm:t>
    </dgm:pt>
    <dgm:pt modelId="{19BC002C-2B19-45CB-A23F-AE099D28D455}" type="parTrans" cxnId="{2BCEAB06-E4E4-41A7-9D36-EFFC0E43893C}">
      <dgm:prSet/>
      <dgm:spPr/>
      <dgm:t>
        <a:bodyPr/>
        <a:lstStyle/>
        <a:p>
          <a:endParaRPr lang="en-US"/>
        </a:p>
      </dgm:t>
    </dgm:pt>
    <dgm:pt modelId="{54ED281D-EBBB-4609-97C3-8D5462E185DD}" type="sibTrans" cxnId="{2BCEAB06-E4E4-41A7-9D36-EFFC0E43893C}">
      <dgm:prSet/>
      <dgm:spPr/>
      <dgm:t>
        <a:bodyPr/>
        <a:lstStyle/>
        <a:p>
          <a:endParaRPr lang="en-US"/>
        </a:p>
      </dgm:t>
    </dgm:pt>
    <dgm:pt modelId="{D2DE959D-114C-BA42-9352-2D8165D81A8A}" type="pres">
      <dgm:prSet presAssocID="{B04586A4-47B6-44B0-92D1-180B20605295}" presName="diagram" presStyleCnt="0">
        <dgm:presLayoutVars>
          <dgm:dir/>
        </dgm:presLayoutVars>
      </dgm:prSet>
      <dgm:spPr/>
    </dgm:pt>
    <dgm:pt modelId="{3828FE66-5436-9D45-8EC2-CC2B39218A78}" type="pres">
      <dgm:prSet presAssocID="{7FD11CAF-D50C-4D86-A9BE-8D4C8FBA0E3B}" presName="composite" presStyleCnt="0"/>
      <dgm:spPr/>
    </dgm:pt>
    <dgm:pt modelId="{91999D1F-8D1A-F446-BD48-1E7337879AC7}" type="pres">
      <dgm:prSet presAssocID="{7FD11CAF-D50C-4D86-A9BE-8D4C8FBA0E3B}" presName="Image" presStyleLbl="bgShp" presStyleIdx="0" presStyleCnt="5" custScaleX="142207" custScaleY="167185" custLinFactNeighborX="-5934" custLinFactNeighborY="-50384"/>
      <dgm:spPr>
        <a:blipFill rotWithShape="1">
          <a:blip xmlns:r="http://schemas.openxmlformats.org/officeDocument/2006/relationships" r:embed="rId1"/>
          <a:srcRect/>
          <a:stretch>
            <a:fillRect/>
          </a:stretch>
        </a:blipFill>
      </dgm:spPr>
    </dgm:pt>
    <dgm:pt modelId="{9DBE53DF-B6B7-BF45-A79A-21233441708D}" type="pres">
      <dgm:prSet presAssocID="{7FD11CAF-D50C-4D86-A9BE-8D4C8FBA0E3B}" presName="Parent" presStyleLbl="node0" presStyleIdx="0" presStyleCnt="5" custScaleX="261796" custScaleY="318869" custLinFactNeighborX="-27545" custLinFactNeighborY="84048">
        <dgm:presLayoutVars>
          <dgm:bulletEnabled val="1"/>
        </dgm:presLayoutVars>
      </dgm:prSet>
      <dgm:spPr/>
    </dgm:pt>
    <dgm:pt modelId="{45E0180C-7A1A-8A42-ACFB-6424B8E46C3C}" type="pres">
      <dgm:prSet presAssocID="{E8E17CD7-1FED-4C18-A889-3ABBBB432A88}" presName="sibTrans" presStyleCnt="0"/>
      <dgm:spPr/>
    </dgm:pt>
    <dgm:pt modelId="{5014AED7-F5AC-E641-B144-1973DB03FC56}" type="pres">
      <dgm:prSet presAssocID="{A9A714E1-7462-49C5-85E2-94D1B0999C52}" presName="composite" presStyleCnt="0"/>
      <dgm:spPr/>
    </dgm:pt>
    <dgm:pt modelId="{BFBA4D54-6157-0647-B126-BEA9BAFFD42A}" type="pres">
      <dgm:prSet presAssocID="{A9A714E1-7462-49C5-85E2-94D1B0999C52}" presName="Image" presStyleLbl="bgShp" presStyleIdx="1" presStyleCnt="5" custScaleX="99767" custScaleY="121029" custLinFactNeighborX="2232" custLinFactNeighborY="-40451"/>
      <dgm:spPr>
        <a:blipFill rotWithShape="1">
          <a:blip xmlns:r="http://schemas.openxmlformats.org/officeDocument/2006/relationships" r:embed="rId2"/>
          <a:srcRect/>
          <a:stretch>
            <a:fillRect l="-31000" r="-31000"/>
          </a:stretch>
        </a:blipFill>
      </dgm:spPr>
    </dgm:pt>
    <dgm:pt modelId="{27E9CBB5-368A-194C-966A-FE742ED1598B}" type="pres">
      <dgm:prSet presAssocID="{A9A714E1-7462-49C5-85E2-94D1B0999C52}" presName="Parent" presStyleLbl="node0" presStyleIdx="1" presStyleCnt="5" custScaleX="285096" custScaleY="328575" custLinFactY="26951" custLinFactNeighborX="-11703" custLinFactNeighborY="100000">
        <dgm:presLayoutVars>
          <dgm:bulletEnabled val="1"/>
        </dgm:presLayoutVars>
      </dgm:prSet>
      <dgm:spPr/>
    </dgm:pt>
    <dgm:pt modelId="{CBE4C455-26CB-044F-9EA2-A58BD2AF5650}" type="pres">
      <dgm:prSet presAssocID="{E4D7F5EF-F1B5-4B34-B7F3-1647583518E9}" presName="sibTrans" presStyleCnt="0"/>
      <dgm:spPr/>
    </dgm:pt>
    <dgm:pt modelId="{6C816755-5EBB-584C-8025-4EB6E405DD22}" type="pres">
      <dgm:prSet presAssocID="{B94DA041-04D2-4A8B-BC6D-565A10631330}" presName="composite" presStyleCnt="0"/>
      <dgm:spPr/>
    </dgm:pt>
    <dgm:pt modelId="{1CC34293-3B54-2041-9323-6D783DB3CB3C}" type="pres">
      <dgm:prSet presAssocID="{B94DA041-04D2-4A8B-BC6D-565A10631330}" presName="Image" presStyleLbl="bgShp" presStyleIdx="2" presStyleCnt="5" custScaleX="166206" custScaleY="173602" custLinFactNeighborX="1835" custLinFactNeighborY="-18641"/>
      <dgm:spPr>
        <a:blipFill dpi="0" rotWithShape="1">
          <a:blip xmlns:r="http://schemas.openxmlformats.org/officeDocument/2006/relationships" r:embed="rId3"/>
          <a:srcRect/>
          <a:stretch>
            <a:fillRect l="-1472" t="-7988" r="1472" b="-90012"/>
          </a:stretch>
        </a:blipFill>
      </dgm:spPr>
    </dgm:pt>
    <dgm:pt modelId="{C34807F5-BE0A-AF41-866A-8DC03EC8C42E}" type="pres">
      <dgm:prSet presAssocID="{B94DA041-04D2-4A8B-BC6D-565A10631330}" presName="Parent" presStyleLbl="node0" presStyleIdx="2" presStyleCnt="5" custScaleX="243585" custScaleY="332639" custLinFactNeighborX="5163" custLinFactNeighborY="77839">
        <dgm:presLayoutVars>
          <dgm:bulletEnabled val="1"/>
        </dgm:presLayoutVars>
      </dgm:prSet>
      <dgm:spPr/>
    </dgm:pt>
    <dgm:pt modelId="{DC60BF5C-6247-5F4B-BF7C-485EC68FA6B3}" type="pres">
      <dgm:prSet presAssocID="{EEEF1624-6E18-4290-A9C1-B93FF9449FFB}" presName="sibTrans" presStyleCnt="0"/>
      <dgm:spPr/>
    </dgm:pt>
    <dgm:pt modelId="{D3BD9838-5FA8-A045-9ECA-A8DD4CFDA252}" type="pres">
      <dgm:prSet presAssocID="{1A12F189-5C29-4AD1-AA8D-AF7166DC74C6}" presName="composite" presStyleCnt="0"/>
      <dgm:spPr/>
    </dgm:pt>
    <dgm:pt modelId="{5817B378-8874-E947-8F4E-1F8012413E23}" type="pres">
      <dgm:prSet presAssocID="{1A12F189-5C29-4AD1-AA8D-AF7166DC74C6}" presName="Image" presStyleLbl="bgShp" presStyleIdx="3" presStyleCnt="5" custScaleX="299806" custScaleY="263592" custLinFactNeighborX="-66488" custLinFactNeighborY="-30661"/>
      <dgm:spPr>
        <a:blipFill dpi="0" rotWithShape="1">
          <a:blip xmlns:r="http://schemas.openxmlformats.org/officeDocument/2006/relationships" r:embed="rId4"/>
          <a:srcRect/>
          <a:stretch>
            <a:fillRect t="35903" b="35903"/>
          </a:stretch>
        </a:blipFill>
      </dgm:spPr>
    </dgm:pt>
    <dgm:pt modelId="{F74E4703-D03C-5C4E-9773-149BDE33E992}" type="pres">
      <dgm:prSet presAssocID="{1A12F189-5C29-4AD1-AA8D-AF7166DC74C6}" presName="Parent" presStyleLbl="node0" presStyleIdx="3" presStyleCnt="5" custScaleX="347799" custScaleY="277273" custLinFactNeighborX="-92663" custLinFactNeighborY="66053">
        <dgm:presLayoutVars>
          <dgm:bulletEnabled val="1"/>
        </dgm:presLayoutVars>
      </dgm:prSet>
      <dgm:spPr/>
    </dgm:pt>
    <dgm:pt modelId="{38FD0E6F-A5F3-494A-BB73-9F06856244B0}" type="pres">
      <dgm:prSet presAssocID="{E1B8609C-E022-467D-97A5-EA8426004AAB}" presName="sibTrans" presStyleCnt="0"/>
      <dgm:spPr/>
    </dgm:pt>
    <dgm:pt modelId="{FDD61C04-92B8-E44E-8DFD-BE5DFE2CE944}" type="pres">
      <dgm:prSet presAssocID="{8C794152-5B1A-48D6-9562-22F5666EECFC}" presName="composite" presStyleCnt="0"/>
      <dgm:spPr/>
    </dgm:pt>
    <dgm:pt modelId="{AF8CA10B-2028-E346-BE8E-657112263EF0}" type="pres">
      <dgm:prSet presAssocID="{8C794152-5B1A-48D6-9562-22F5666EECFC}" presName="Image" presStyleLbl="bgShp" presStyleIdx="4" presStyleCnt="5" custScaleX="254785" custScaleY="255757" custLinFactNeighborX="88451" custLinFactNeighborY="10448"/>
      <dgm:spPr>
        <a:blipFill dpi="0" rotWithShape="1">
          <a:blip xmlns:r="http://schemas.openxmlformats.org/officeDocument/2006/relationships" r:embed="rId5"/>
          <a:srcRect/>
          <a:stretch>
            <a:fillRect t="4173" b="4173"/>
          </a:stretch>
        </a:blipFill>
      </dgm:spPr>
    </dgm:pt>
    <dgm:pt modelId="{699ADA5F-C628-F846-9313-3A594FFEC038}" type="pres">
      <dgm:prSet presAssocID="{8C794152-5B1A-48D6-9562-22F5666EECFC}" presName="Parent" presStyleLbl="node0" presStyleIdx="4" presStyleCnt="5" custScaleX="175442" custScaleY="394687" custLinFactX="-47712" custLinFactNeighborX="-100000" custLinFactNeighborY="45530">
        <dgm:presLayoutVars>
          <dgm:bulletEnabled val="1"/>
        </dgm:presLayoutVars>
      </dgm:prSet>
      <dgm:spPr/>
    </dgm:pt>
  </dgm:ptLst>
  <dgm:cxnLst>
    <dgm:cxn modelId="{6BF10A02-2547-444F-BACF-C34FD9A02877}" srcId="{B04586A4-47B6-44B0-92D1-180B20605295}" destId="{A9A714E1-7462-49C5-85E2-94D1B0999C52}" srcOrd="1" destOrd="0" parTransId="{AB5DD44C-09DE-4BA7-87AB-F64C0A5B6EC0}" sibTransId="{E4D7F5EF-F1B5-4B34-B7F3-1647583518E9}"/>
    <dgm:cxn modelId="{2BCEAB06-E4E4-41A7-9D36-EFFC0E43893C}" srcId="{B04586A4-47B6-44B0-92D1-180B20605295}" destId="{8C794152-5B1A-48D6-9562-22F5666EECFC}" srcOrd="4" destOrd="0" parTransId="{19BC002C-2B19-45CB-A23F-AE099D28D455}" sibTransId="{54ED281D-EBBB-4609-97C3-8D5462E185DD}"/>
    <dgm:cxn modelId="{BD8BA369-489E-EB41-B531-30FB5BA16073}" type="presOf" srcId="{1A12F189-5C29-4AD1-AA8D-AF7166DC74C6}" destId="{F74E4703-D03C-5C4E-9773-149BDE33E992}" srcOrd="0" destOrd="0" presId="urn:microsoft.com/office/officeart/2008/layout/BendingPictureCaption"/>
    <dgm:cxn modelId="{933DE37A-CBC4-FB4A-BA0F-99E62841751E}" type="presOf" srcId="{7FD11CAF-D50C-4D86-A9BE-8D4C8FBA0E3B}" destId="{9DBE53DF-B6B7-BF45-A79A-21233441708D}" srcOrd="0" destOrd="0" presId="urn:microsoft.com/office/officeart/2008/layout/BendingPictureCaption"/>
    <dgm:cxn modelId="{95A62A8F-FC12-4137-917D-EF83F830C10E}" srcId="{B04586A4-47B6-44B0-92D1-180B20605295}" destId="{1A12F189-5C29-4AD1-AA8D-AF7166DC74C6}" srcOrd="3" destOrd="0" parTransId="{E5709B2F-2BDE-41AF-B9B2-8E1E6A525431}" sibTransId="{E1B8609C-E022-467D-97A5-EA8426004AAB}"/>
    <dgm:cxn modelId="{A5864491-B137-7744-8851-E8A585C9DEB9}" type="presOf" srcId="{8C794152-5B1A-48D6-9562-22F5666EECFC}" destId="{699ADA5F-C628-F846-9313-3A594FFEC038}" srcOrd="0" destOrd="0" presId="urn:microsoft.com/office/officeart/2008/layout/BendingPictureCaption"/>
    <dgm:cxn modelId="{715504A0-ECDF-4C2D-A23F-51D79CDF0912}" srcId="{B04586A4-47B6-44B0-92D1-180B20605295}" destId="{B94DA041-04D2-4A8B-BC6D-565A10631330}" srcOrd="2" destOrd="0" parTransId="{F84E5598-67FE-4646-8DF2-3FF1ABB8689E}" sibTransId="{EEEF1624-6E18-4290-A9C1-B93FF9449FFB}"/>
    <dgm:cxn modelId="{98B11FAA-1D6E-41FC-B67E-70022EDFD4E4}" srcId="{B04586A4-47B6-44B0-92D1-180B20605295}" destId="{7FD11CAF-D50C-4D86-A9BE-8D4C8FBA0E3B}" srcOrd="0" destOrd="0" parTransId="{0EAC1BC7-8E6A-4FF7-B1B0-71D071077757}" sibTransId="{E8E17CD7-1FED-4C18-A889-3ABBBB432A88}"/>
    <dgm:cxn modelId="{3419EEB6-0988-D343-8C41-753AE440BE4A}" type="presOf" srcId="{A9A714E1-7462-49C5-85E2-94D1B0999C52}" destId="{27E9CBB5-368A-194C-966A-FE742ED1598B}" srcOrd="0" destOrd="0" presId="urn:microsoft.com/office/officeart/2008/layout/BendingPictureCaption"/>
    <dgm:cxn modelId="{02962FD6-9B36-1B48-B095-E0FAC54D536C}" type="presOf" srcId="{B04586A4-47B6-44B0-92D1-180B20605295}" destId="{D2DE959D-114C-BA42-9352-2D8165D81A8A}" srcOrd="0" destOrd="0" presId="urn:microsoft.com/office/officeart/2008/layout/BendingPictureCaption"/>
    <dgm:cxn modelId="{55A8CFF5-8C31-7D4B-B47C-5AA41625C168}" type="presOf" srcId="{B94DA041-04D2-4A8B-BC6D-565A10631330}" destId="{C34807F5-BE0A-AF41-866A-8DC03EC8C42E}" srcOrd="0" destOrd="0" presId="urn:microsoft.com/office/officeart/2008/layout/BendingPictureCaption"/>
    <dgm:cxn modelId="{5BD5FCD2-1F11-B342-8961-0816BEFF5402}" type="presParOf" srcId="{D2DE959D-114C-BA42-9352-2D8165D81A8A}" destId="{3828FE66-5436-9D45-8EC2-CC2B39218A78}" srcOrd="0" destOrd="0" presId="urn:microsoft.com/office/officeart/2008/layout/BendingPictureCaption"/>
    <dgm:cxn modelId="{4A383167-BA2D-D54F-9CFD-C3F040CE29F5}" type="presParOf" srcId="{3828FE66-5436-9D45-8EC2-CC2B39218A78}" destId="{91999D1F-8D1A-F446-BD48-1E7337879AC7}" srcOrd="0" destOrd="0" presId="urn:microsoft.com/office/officeart/2008/layout/BendingPictureCaption"/>
    <dgm:cxn modelId="{69E91966-ADBC-3546-B359-4823453C8377}" type="presParOf" srcId="{3828FE66-5436-9D45-8EC2-CC2B39218A78}" destId="{9DBE53DF-B6B7-BF45-A79A-21233441708D}" srcOrd="1" destOrd="0" presId="urn:microsoft.com/office/officeart/2008/layout/BendingPictureCaption"/>
    <dgm:cxn modelId="{939D3054-2153-7544-A6FB-8159C686C68C}" type="presParOf" srcId="{D2DE959D-114C-BA42-9352-2D8165D81A8A}" destId="{45E0180C-7A1A-8A42-ACFB-6424B8E46C3C}" srcOrd="1" destOrd="0" presId="urn:microsoft.com/office/officeart/2008/layout/BendingPictureCaption"/>
    <dgm:cxn modelId="{4605F422-7BA9-FA46-805C-61AC164938C3}" type="presParOf" srcId="{D2DE959D-114C-BA42-9352-2D8165D81A8A}" destId="{5014AED7-F5AC-E641-B144-1973DB03FC56}" srcOrd="2" destOrd="0" presId="urn:microsoft.com/office/officeart/2008/layout/BendingPictureCaption"/>
    <dgm:cxn modelId="{2782BE1E-E4CE-2748-8C09-2C34135951F4}" type="presParOf" srcId="{5014AED7-F5AC-E641-B144-1973DB03FC56}" destId="{BFBA4D54-6157-0647-B126-BEA9BAFFD42A}" srcOrd="0" destOrd="0" presId="urn:microsoft.com/office/officeart/2008/layout/BendingPictureCaption"/>
    <dgm:cxn modelId="{72F8FCA7-FB47-C94A-99DA-DF8AC614C727}" type="presParOf" srcId="{5014AED7-F5AC-E641-B144-1973DB03FC56}" destId="{27E9CBB5-368A-194C-966A-FE742ED1598B}" srcOrd="1" destOrd="0" presId="urn:microsoft.com/office/officeart/2008/layout/BendingPictureCaption"/>
    <dgm:cxn modelId="{945FF9BF-418C-4D4C-807E-D48F181A781D}" type="presParOf" srcId="{D2DE959D-114C-BA42-9352-2D8165D81A8A}" destId="{CBE4C455-26CB-044F-9EA2-A58BD2AF5650}" srcOrd="3" destOrd="0" presId="urn:microsoft.com/office/officeart/2008/layout/BendingPictureCaption"/>
    <dgm:cxn modelId="{034EC633-E4E0-DB4C-8079-B78B42A0F206}" type="presParOf" srcId="{D2DE959D-114C-BA42-9352-2D8165D81A8A}" destId="{6C816755-5EBB-584C-8025-4EB6E405DD22}" srcOrd="4" destOrd="0" presId="urn:microsoft.com/office/officeart/2008/layout/BendingPictureCaption"/>
    <dgm:cxn modelId="{08E332B7-FDFC-BF45-A90A-ACADAB09B159}" type="presParOf" srcId="{6C816755-5EBB-584C-8025-4EB6E405DD22}" destId="{1CC34293-3B54-2041-9323-6D783DB3CB3C}" srcOrd="0" destOrd="0" presId="urn:microsoft.com/office/officeart/2008/layout/BendingPictureCaption"/>
    <dgm:cxn modelId="{4B30CB64-654A-B34D-9807-B90DE8EE0679}" type="presParOf" srcId="{6C816755-5EBB-584C-8025-4EB6E405DD22}" destId="{C34807F5-BE0A-AF41-866A-8DC03EC8C42E}" srcOrd="1" destOrd="0" presId="urn:microsoft.com/office/officeart/2008/layout/BendingPictureCaption"/>
    <dgm:cxn modelId="{2E94634C-1D0E-8D42-AD16-9AF65B7B9137}" type="presParOf" srcId="{D2DE959D-114C-BA42-9352-2D8165D81A8A}" destId="{DC60BF5C-6247-5F4B-BF7C-485EC68FA6B3}" srcOrd="5" destOrd="0" presId="urn:microsoft.com/office/officeart/2008/layout/BendingPictureCaption"/>
    <dgm:cxn modelId="{499F29F3-FE7D-404F-BDD5-625C19C70DE3}" type="presParOf" srcId="{D2DE959D-114C-BA42-9352-2D8165D81A8A}" destId="{D3BD9838-5FA8-A045-9ECA-A8DD4CFDA252}" srcOrd="6" destOrd="0" presId="urn:microsoft.com/office/officeart/2008/layout/BendingPictureCaption"/>
    <dgm:cxn modelId="{DF72987B-4372-D041-9058-2DD8C18CC99F}" type="presParOf" srcId="{D3BD9838-5FA8-A045-9ECA-A8DD4CFDA252}" destId="{5817B378-8874-E947-8F4E-1F8012413E23}" srcOrd="0" destOrd="0" presId="urn:microsoft.com/office/officeart/2008/layout/BendingPictureCaption"/>
    <dgm:cxn modelId="{A80312DB-96ED-2741-9F82-47C592F89E13}" type="presParOf" srcId="{D3BD9838-5FA8-A045-9ECA-A8DD4CFDA252}" destId="{F74E4703-D03C-5C4E-9773-149BDE33E992}" srcOrd="1" destOrd="0" presId="urn:microsoft.com/office/officeart/2008/layout/BendingPictureCaption"/>
    <dgm:cxn modelId="{C4D8D5B0-0DB8-204B-AF2B-C6DBE6709CD2}" type="presParOf" srcId="{D2DE959D-114C-BA42-9352-2D8165D81A8A}" destId="{38FD0E6F-A5F3-494A-BB73-9F06856244B0}" srcOrd="7" destOrd="0" presId="urn:microsoft.com/office/officeart/2008/layout/BendingPictureCaption"/>
    <dgm:cxn modelId="{6F5439A0-A35F-9945-984E-F5724816D68F}" type="presParOf" srcId="{D2DE959D-114C-BA42-9352-2D8165D81A8A}" destId="{FDD61C04-92B8-E44E-8DFD-BE5DFE2CE944}" srcOrd="8" destOrd="0" presId="urn:microsoft.com/office/officeart/2008/layout/BendingPictureCaption"/>
    <dgm:cxn modelId="{643ED2D4-24E8-674C-BA83-6915A6DEAD9F}" type="presParOf" srcId="{FDD61C04-92B8-E44E-8DFD-BE5DFE2CE944}" destId="{AF8CA10B-2028-E346-BE8E-657112263EF0}" srcOrd="0" destOrd="0" presId="urn:microsoft.com/office/officeart/2008/layout/BendingPictureCaption"/>
    <dgm:cxn modelId="{78C1C5BF-89D1-F947-A0D3-47D91D9AF99F}" type="presParOf" srcId="{FDD61C04-92B8-E44E-8DFD-BE5DFE2CE944}" destId="{699ADA5F-C628-F846-9313-3A594FFEC038}"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3659A-419E-4F70-95B9-1979CDEB44B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25ED5DF-E567-48F9-BDB0-484220AB35C3}">
      <dgm:prSet custT="1"/>
      <dgm:spPr/>
      <dgm:t>
        <a:bodyPr/>
        <a:lstStyle/>
        <a:p>
          <a:r>
            <a:rPr lang="en-AU" sz="1800" dirty="0"/>
            <a:t>List of 19 </a:t>
          </a:r>
          <a:r>
            <a:rPr lang="en-AU" sz="1800" b="1" u="sng" dirty="0"/>
            <a:t>permanent or recurrent</a:t>
          </a:r>
          <a:r>
            <a:rPr lang="en-AU" sz="1800" b="0" u="none" dirty="0"/>
            <a:t> </a:t>
          </a:r>
          <a:r>
            <a:rPr lang="en-AU" sz="1800" dirty="0"/>
            <a:t>symptoms in the last 6 months</a:t>
          </a:r>
          <a:endParaRPr lang="en-US" sz="1800" dirty="0"/>
        </a:p>
      </dgm:t>
    </dgm:pt>
    <dgm:pt modelId="{3A8BB4B2-1A8C-4578-8721-E7755A8F52BB}" type="parTrans" cxnId="{57C2A79E-C255-4BCA-9A62-3606BCF1FA8A}">
      <dgm:prSet/>
      <dgm:spPr/>
      <dgm:t>
        <a:bodyPr/>
        <a:lstStyle/>
        <a:p>
          <a:endParaRPr lang="en-US"/>
        </a:p>
      </dgm:t>
    </dgm:pt>
    <dgm:pt modelId="{141489FD-2920-4D3D-8C0A-BFE43ACFE732}" type="sibTrans" cxnId="{57C2A79E-C255-4BCA-9A62-3606BCF1FA8A}">
      <dgm:prSet/>
      <dgm:spPr/>
      <dgm:t>
        <a:bodyPr/>
        <a:lstStyle/>
        <a:p>
          <a:endParaRPr lang="en-US"/>
        </a:p>
      </dgm:t>
    </dgm:pt>
    <dgm:pt modelId="{3519C5BA-F4BF-4ED3-B142-9233A0D55AAE}">
      <dgm:prSet custT="1"/>
      <dgm:spPr/>
      <dgm:t>
        <a:bodyPr/>
        <a:lstStyle/>
        <a:p>
          <a:r>
            <a:rPr lang="en-AU" sz="1800" dirty="0"/>
            <a:t>    Are they </a:t>
          </a:r>
          <a:r>
            <a:rPr lang="en-AU" sz="1800" b="1" dirty="0"/>
            <a:t>persistent</a:t>
          </a:r>
          <a:r>
            <a:rPr lang="en-AU" sz="1800" dirty="0"/>
            <a:t>?</a:t>
          </a:r>
          <a:endParaRPr lang="en-US" sz="1800" dirty="0"/>
        </a:p>
      </dgm:t>
    </dgm:pt>
    <dgm:pt modelId="{7725C87E-8F70-4DB4-A4CC-98E59B72274D}" type="parTrans" cxnId="{CD768F57-8AF4-441D-939F-11382BC5115E}">
      <dgm:prSet/>
      <dgm:spPr/>
      <dgm:t>
        <a:bodyPr/>
        <a:lstStyle/>
        <a:p>
          <a:endParaRPr lang="en-US"/>
        </a:p>
      </dgm:t>
    </dgm:pt>
    <dgm:pt modelId="{FD4BD24F-7B9F-433B-AA0C-0319359FB8FC}" type="sibTrans" cxnId="{CD768F57-8AF4-441D-939F-11382BC5115E}">
      <dgm:prSet/>
      <dgm:spPr/>
      <dgm:t>
        <a:bodyPr/>
        <a:lstStyle/>
        <a:p>
          <a:endParaRPr lang="en-US"/>
        </a:p>
      </dgm:t>
    </dgm:pt>
    <dgm:pt modelId="{990B6A04-0DA7-4876-BF35-36CE54A4C97E}">
      <dgm:prSet custT="1"/>
      <dgm:spPr/>
      <dgm:t>
        <a:bodyPr/>
        <a:lstStyle/>
        <a:p>
          <a:r>
            <a:rPr lang="en-AU" sz="1800" dirty="0"/>
            <a:t>Do they have an impact on everyday functioning? (restricted to participants &lt;66 </a:t>
          </a:r>
          <a:r>
            <a:rPr lang="en-AU" sz="1800" dirty="0" err="1"/>
            <a:t>yol</a:t>
          </a:r>
          <a:r>
            <a:rPr lang="en-AU" sz="1800" dirty="0"/>
            <a:t>)</a:t>
          </a:r>
          <a:endParaRPr lang="en-US" sz="1800" dirty="0"/>
        </a:p>
      </dgm:t>
    </dgm:pt>
    <dgm:pt modelId="{BD2A50B2-C0FB-45F6-B551-EACA4C05A055}" type="parTrans" cxnId="{E704E5F8-A5AC-4632-908E-F49454FF4A5B}">
      <dgm:prSet/>
      <dgm:spPr/>
      <dgm:t>
        <a:bodyPr/>
        <a:lstStyle/>
        <a:p>
          <a:endParaRPr lang="en-US"/>
        </a:p>
      </dgm:t>
    </dgm:pt>
    <dgm:pt modelId="{CCFCF6BF-94B7-4590-9BDA-24DE84B72F6B}" type="sibTrans" cxnId="{E704E5F8-A5AC-4632-908E-F49454FF4A5B}">
      <dgm:prSet/>
      <dgm:spPr/>
      <dgm:t>
        <a:bodyPr/>
        <a:lstStyle/>
        <a:p>
          <a:endParaRPr lang="en-US"/>
        </a:p>
      </dgm:t>
    </dgm:pt>
    <dgm:pt modelId="{800DAEC2-655C-4C12-9F6B-B5D2304C98D2}" type="pres">
      <dgm:prSet presAssocID="{6A53659A-419E-4F70-95B9-1979CDEB44B8}" presName="Name0" presStyleCnt="0">
        <dgm:presLayoutVars>
          <dgm:chMax val="5"/>
          <dgm:chPref val="5"/>
          <dgm:dir/>
          <dgm:animLvl val="lvl"/>
        </dgm:presLayoutVars>
      </dgm:prSet>
      <dgm:spPr/>
    </dgm:pt>
    <dgm:pt modelId="{5A041EA1-6DEE-4669-BB3B-E779A8897EEE}" type="pres">
      <dgm:prSet presAssocID="{725ED5DF-E567-48F9-BDB0-484220AB35C3}" presName="parentText1" presStyleLbl="node1" presStyleIdx="0" presStyleCnt="3" custScaleX="83273" custScaleY="79832" custLinFactNeighborX="5837" custLinFactNeighborY="-13242">
        <dgm:presLayoutVars>
          <dgm:chMax/>
          <dgm:chPref val="3"/>
          <dgm:bulletEnabled val="1"/>
        </dgm:presLayoutVars>
      </dgm:prSet>
      <dgm:spPr/>
    </dgm:pt>
    <dgm:pt modelId="{073835B4-4A4F-4589-88EB-F2801FCFDD22}" type="pres">
      <dgm:prSet presAssocID="{3519C5BA-F4BF-4ED3-B142-9233A0D55AAE}" presName="parentText2" presStyleLbl="node1" presStyleIdx="1" presStyleCnt="3" custScaleX="78261" custScaleY="86355" custLinFactNeighborX="12221" custLinFactNeighborY="-6748">
        <dgm:presLayoutVars>
          <dgm:chMax/>
          <dgm:chPref val="3"/>
          <dgm:bulletEnabled val="1"/>
        </dgm:presLayoutVars>
      </dgm:prSet>
      <dgm:spPr/>
    </dgm:pt>
    <dgm:pt modelId="{0FD22A55-C51C-4F9F-B3F1-D17614B794BC}" type="pres">
      <dgm:prSet presAssocID="{990B6A04-0DA7-4876-BF35-36CE54A4C97E}" presName="parentText3" presStyleLbl="node1" presStyleIdx="2" presStyleCnt="3" custScaleX="149412" custLinFactNeighborX="-11226" custLinFactNeighborY="6869">
        <dgm:presLayoutVars>
          <dgm:chMax/>
          <dgm:chPref val="3"/>
          <dgm:bulletEnabled val="1"/>
        </dgm:presLayoutVars>
      </dgm:prSet>
      <dgm:spPr/>
    </dgm:pt>
  </dgm:ptLst>
  <dgm:cxnLst>
    <dgm:cxn modelId="{58F82E64-CFC8-46D4-B186-109FA5F345C2}" type="presOf" srcId="{990B6A04-0DA7-4876-BF35-36CE54A4C97E}" destId="{0FD22A55-C51C-4F9F-B3F1-D17614B794BC}" srcOrd="0" destOrd="0" presId="urn:microsoft.com/office/officeart/2009/3/layout/IncreasingArrowsProcess"/>
    <dgm:cxn modelId="{7AC4714F-EA37-4B21-9583-223235508AF6}" type="presOf" srcId="{3519C5BA-F4BF-4ED3-B142-9233A0D55AAE}" destId="{073835B4-4A4F-4589-88EB-F2801FCFDD22}" srcOrd="0" destOrd="0" presId="urn:microsoft.com/office/officeart/2009/3/layout/IncreasingArrowsProcess"/>
    <dgm:cxn modelId="{CD768F57-8AF4-441D-939F-11382BC5115E}" srcId="{6A53659A-419E-4F70-95B9-1979CDEB44B8}" destId="{3519C5BA-F4BF-4ED3-B142-9233A0D55AAE}" srcOrd="1" destOrd="0" parTransId="{7725C87E-8F70-4DB4-A4CC-98E59B72274D}" sibTransId="{FD4BD24F-7B9F-433B-AA0C-0319359FB8FC}"/>
    <dgm:cxn modelId="{12480D86-49E3-4ABD-9CAA-782E9D733B51}" type="presOf" srcId="{6A53659A-419E-4F70-95B9-1979CDEB44B8}" destId="{800DAEC2-655C-4C12-9F6B-B5D2304C98D2}" srcOrd="0" destOrd="0" presId="urn:microsoft.com/office/officeart/2009/3/layout/IncreasingArrowsProcess"/>
    <dgm:cxn modelId="{57C2A79E-C255-4BCA-9A62-3606BCF1FA8A}" srcId="{6A53659A-419E-4F70-95B9-1979CDEB44B8}" destId="{725ED5DF-E567-48F9-BDB0-484220AB35C3}" srcOrd="0" destOrd="0" parTransId="{3A8BB4B2-1A8C-4578-8721-E7755A8F52BB}" sibTransId="{141489FD-2920-4D3D-8C0A-BFE43ACFE732}"/>
    <dgm:cxn modelId="{6109E9D6-37F2-47DC-8B73-3B737CB436F2}" type="presOf" srcId="{725ED5DF-E567-48F9-BDB0-484220AB35C3}" destId="{5A041EA1-6DEE-4669-BB3B-E779A8897EEE}" srcOrd="0" destOrd="0" presId="urn:microsoft.com/office/officeart/2009/3/layout/IncreasingArrowsProcess"/>
    <dgm:cxn modelId="{E704E5F8-A5AC-4632-908E-F49454FF4A5B}" srcId="{6A53659A-419E-4F70-95B9-1979CDEB44B8}" destId="{990B6A04-0DA7-4876-BF35-36CE54A4C97E}" srcOrd="2" destOrd="0" parTransId="{BD2A50B2-C0FB-45F6-B551-EACA4C05A055}" sibTransId="{CCFCF6BF-94B7-4590-9BDA-24DE84B72F6B}"/>
    <dgm:cxn modelId="{CF5ED2EF-3A34-4F14-BF1E-BDB4DB925773}" type="presParOf" srcId="{800DAEC2-655C-4C12-9F6B-B5D2304C98D2}" destId="{5A041EA1-6DEE-4669-BB3B-E779A8897EEE}" srcOrd="0" destOrd="0" presId="urn:microsoft.com/office/officeart/2009/3/layout/IncreasingArrowsProcess"/>
    <dgm:cxn modelId="{5465804C-50A9-4614-8780-80F38BE6A3B7}" type="presParOf" srcId="{800DAEC2-655C-4C12-9F6B-B5D2304C98D2}" destId="{073835B4-4A4F-4589-88EB-F2801FCFDD22}" srcOrd="1" destOrd="0" presId="urn:microsoft.com/office/officeart/2009/3/layout/IncreasingArrowsProcess"/>
    <dgm:cxn modelId="{EDE79638-A14C-4A50-A2BA-D07C781BB005}" type="presParOf" srcId="{800DAEC2-655C-4C12-9F6B-B5D2304C98D2}" destId="{0FD22A55-C51C-4F9F-B3F1-D17614B794BC}" srcOrd="2"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7FA1BE-0868-41AC-81D3-9A96BD6230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5EF4A616-AFCB-44B5-8CF5-01609BF301C9}">
      <dgm:prSet phldrT="[Text]"/>
      <dgm:spPr>
        <a:solidFill>
          <a:schemeClr val="accent2"/>
        </a:solidFill>
      </dgm:spPr>
      <dgm:t>
        <a:bodyPr/>
        <a:lstStyle/>
        <a:p>
          <a:r>
            <a:rPr lang="de-DE" dirty="0"/>
            <a:t>Schlafstörung</a:t>
          </a:r>
        </a:p>
      </dgm:t>
    </dgm:pt>
    <dgm:pt modelId="{8CFFC6FA-357C-4285-9870-9115C15E3DDF}" type="parTrans" cxnId="{A17E7EB5-BC19-4EE9-BE6C-7C0AD24D6903}">
      <dgm:prSet/>
      <dgm:spPr/>
      <dgm:t>
        <a:bodyPr/>
        <a:lstStyle/>
        <a:p>
          <a:endParaRPr lang="de-DE"/>
        </a:p>
      </dgm:t>
    </dgm:pt>
    <dgm:pt modelId="{33A69B2E-0437-4DFA-94FB-36AF89AA51CA}" type="sibTrans" cxnId="{A17E7EB5-BC19-4EE9-BE6C-7C0AD24D6903}">
      <dgm:prSet/>
      <dgm:spPr/>
      <dgm:t>
        <a:bodyPr/>
        <a:lstStyle/>
        <a:p>
          <a:endParaRPr lang="de-DE"/>
        </a:p>
      </dgm:t>
    </dgm:pt>
    <dgm:pt modelId="{774B03E2-7C63-4DA7-BE68-F5DCF109E395}">
      <dgm:prSet phldrT="[Text]"/>
      <dgm:spPr>
        <a:solidFill>
          <a:schemeClr val="accent2"/>
        </a:solidFill>
      </dgm:spPr>
      <dgm:t>
        <a:bodyPr/>
        <a:lstStyle/>
        <a:p>
          <a:r>
            <a:rPr lang="de-DE" dirty="0"/>
            <a:t>Schilddrüsenerkrankung </a:t>
          </a:r>
        </a:p>
      </dgm:t>
    </dgm:pt>
    <dgm:pt modelId="{4EBCA679-9288-4FF3-95AA-B9C562F15FB1}" type="parTrans" cxnId="{36ACF6F8-A3A1-4813-86D5-4DAC268DE211}">
      <dgm:prSet/>
      <dgm:spPr/>
      <dgm:t>
        <a:bodyPr/>
        <a:lstStyle/>
        <a:p>
          <a:endParaRPr lang="de-DE"/>
        </a:p>
      </dgm:t>
    </dgm:pt>
    <dgm:pt modelId="{1542B401-F589-4FD6-860D-41C0BD8E0C26}" type="sibTrans" cxnId="{36ACF6F8-A3A1-4813-86D5-4DAC268DE211}">
      <dgm:prSet/>
      <dgm:spPr/>
      <dgm:t>
        <a:bodyPr/>
        <a:lstStyle/>
        <a:p>
          <a:endParaRPr lang="de-DE"/>
        </a:p>
      </dgm:t>
    </dgm:pt>
    <dgm:pt modelId="{F2C625EF-84CE-4702-B7D4-9680A454B1BB}">
      <dgm:prSet phldrT="[Text]"/>
      <dgm:spPr>
        <a:solidFill>
          <a:schemeClr val="accent6">
            <a:lumMod val="50000"/>
          </a:schemeClr>
        </a:solidFill>
      </dgm:spPr>
      <dgm:t>
        <a:bodyPr/>
        <a:lstStyle/>
        <a:p>
          <a:r>
            <a:rPr lang="de-DE" dirty="0"/>
            <a:t>Diabetes</a:t>
          </a:r>
        </a:p>
      </dgm:t>
    </dgm:pt>
    <dgm:pt modelId="{792A4B3D-1219-4931-83EF-6C7D51FC96AE}" type="parTrans" cxnId="{13ECC26C-6F69-4258-A21D-884C4BA595E4}">
      <dgm:prSet/>
      <dgm:spPr/>
      <dgm:t>
        <a:bodyPr/>
        <a:lstStyle/>
        <a:p>
          <a:endParaRPr lang="de-DE"/>
        </a:p>
      </dgm:t>
    </dgm:pt>
    <dgm:pt modelId="{87B81EFC-EE0E-4CC8-AA44-E6733DBFA72B}" type="sibTrans" cxnId="{13ECC26C-6F69-4258-A21D-884C4BA595E4}">
      <dgm:prSet/>
      <dgm:spPr/>
      <dgm:t>
        <a:bodyPr/>
        <a:lstStyle/>
        <a:p>
          <a:endParaRPr lang="de-DE"/>
        </a:p>
      </dgm:t>
    </dgm:pt>
    <dgm:pt modelId="{A6637A53-49BB-4531-895B-130AC8455546}">
      <dgm:prSet phldrT="[Text]"/>
      <dgm:spPr>
        <a:solidFill>
          <a:schemeClr val="accent6">
            <a:lumMod val="75000"/>
          </a:schemeClr>
        </a:solidFill>
      </dgm:spPr>
      <dgm:t>
        <a:bodyPr/>
        <a:lstStyle/>
        <a:p>
          <a:r>
            <a:rPr lang="de-DE" dirty="0"/>
            <a:t>Asthma </a:t>
          </a:r>
        </a:p>
      </dgm:t>
    </dgm:pt>
    <dgm:pt modelId="{DFDF7C3A-72DA-4417-ADE6-1472C52A9B9C}" type="parTrans" cxnId="{59B93BED-86C9-405A-A833-5AF36F5FD858}">
      <dgm:prSet/>
      <dgm:spPr/>
      <dgm:t>
        <a:bodyPr/>
        <a:lstStyle/>
        <a:p>
          <a:endParaRPr lang="de-DE"/>
        </a:p>
      </dgm:t>
    </dgm:pt>
    <dgm:pt modelId="{183BAF7F-82D2-40D0-A1DB-812EEE060F71}" type="sibTrans" cxnId="{59B93BED-86C9-405A-A833-5AF36F5FD858}">
      <dgm:prSet/>
      <dgm:spPr/>
      <dgm:t>
        <a:bodyPr/>
        <a:lstStyle/>
        <a:p>
          <a:endParaRPr lang="de-DE"/>
        </a:p>
      </dgm:t>
    </dgm:pt>
    <dgm:pt modelId="{FDB58E92-A126-4FB2-BDFA-61305E05E94D}">
      <dgm:prSet phldrT="[Text]"/>
      <dgm:spPr>
        <a:solidFill>
          <a:schemeClr val="accent6">
            <a:lumMod val="60000"/>
            <a:lumOff val="40000"/>
          </a:schemeClr>
        </a:solidFill>
      </dgm:spPr>
      <dgm:t>
        <a:bodyPr/>
        <a:lstStyle/>
        <a:p>
          <a:r>
            <a:rPr lang="de-DE" dirty="0"/>
            <a:t>Herzkrankheit</a:t>
          </a:r>
        </a:p>
      </dgm:t>
    </dgm:pt>
    <dgm:pt modelId="{42AA3AD8-868B-480D-9377-A380A6FAD467}" type="parTrans" cxnId="{15A55549-495E-45BB-8993-8CBCB50BDB76}">
      <dgm:prSet/>
      <dgm:spPr/>
      <dgm:t>
        <a:bodyPr/>
        <a:lstStyle/>
        <a:p>
          <a:endParaRPr lang="de-DE"/>
        </a:p>
      </dgm:t>
    </dgm:pt>
    <dgm:pt modelId="{A5E8644F-D400-4642-9A8F-86788F96FDC7}" type="sibTrans" cxnId="{15A55549-495E-45BB-8993-8CBCB50BDB76}">
      <dgm:prSet/>
      <dgm:spPr/>
      <dgm:t>
        <a:bodyPr/>
        <a:lstStyle/>
        <a:p>
          <a:endParaRPr lang="de-DE"/>
        </a:p>
      </dgm:t>
    </dgm:pt>
    <dgm:pt modelId="{27832FC6-71BE-48A3-89AB-0A42FB50C81F}">
      <dgm:prSet phldrT="[Text]"/>
      <dgm:spPr>
        <a:solidFill>
          <a:schemeClr val="accent6"/>
        </a:solidFill>
      </dgm:spPr>
      <dgm:t>
        <a:bodyPr/>
        <a:lstStyle/>
        <a:p>
          <a:r>
            <a:rPr lang="de-DE" dirty="0"/>
            <a:t>Krebserkrankung</a:t>
          </a:r>
        </a:p>
      </dgm:t>
    </dgm:pt>
    <dgm:pt modelId="{89EA2BC0-3AC8-4B01-AAA4-1E18CDF488A6}" type="parTrans" cxnId="{971B609F-51C5-418B-9353-D82B86FA06AA}">
      <dgm:prSet/>
      <dgm:spPr/>
      <dgm:t>
        <a:bodyPr/>
        <a:lstStyle/>
        <a:p>
          <a:endParaRPr lang="de-DE"/>
        </a:p>
      </dgm:t>
    </dgm:pt>
    <dgm:pt modelId="{5680565F-2CF4-412A-8805-3DA3924D56C9}" type="sibTrans" cxnId="{971B609F-51C5-418B-9353-D82B86FA06AA}">
      <dgm:prSet/>
      <dgm:spPr/>
      <dgm:t>
        <a:bodyPr/>
        <a:lstStyle/>
        <a:p>
          <a:endParaRPr lang="de-DE"/>
        </a:p>
      </dgm:t>
    </dgm:pt>
    <dgm:pt modelId="{C9535FF9-C4E9-45CF-B61F-A9B730B44151}">
      <dgm:prSet phldrT="[Text]"/>
      <dgm:spPr>
        <a:solidFill>
          <a:schemeClr val="accent6">
            <a:lumMod val="60000"/>
            <a:lumOff val="40000"/>
          </a:schemeClr>
        </a:solidFill>
      </dgm:spPr>
      <dgm:t>
        <a:bodyPr/>
        <a:lstStyle/>
        <a:p>
          <a:r>
            <a:rPr lang="de-DE" dirty="0"/>
            <a:t>Schlaganfall</a:t>
          </a:r>
        </a:p>
      </dgm:t>
    </dgm:pt>
    <dgm:pt modelId="{47F1ADF8-4E4F-4EB3-8E40-327B236E4054}" type="parTrans" cxnId="{26BAD252-A39A-47CD-9FAD-4ACBA1A632A4}">
      <dgm:prSet/>
      <dgm:spPr/>
      <dgm:t>
        <a:bodyPr/>
        <a:lstStyle/>
        <a:p>
          <a:endParaRPr lang="de-DE"/>
        </a:p>
      </dgm:t>
    </dgm:pt>
    <dgm:pt modelId="{80C2DF43-5EAA-46E5-85EA-08A31C0F5D34}" type="sibTrans" cxnId="{26BAD252-A39A-47CD-9FAD-4ACBA1A632A4}">
      <dgm:prSet/>
      <dgm:spPr/>
      <dgm:t>
        <a:bodyPr/>
        <a:lstStyle/>
        <a:p>
          <a:endParaRPr lang="de-DE"/>
        </a:p>
      </dgm:t>
    </dgm:pt>
    <dgm:pt modelId="{89D9B05D-A459-4104-BBDA-C4DD7CF471AB}">
      <dgm:prSet phldrT="[Text]"/>
      <dgm:spPr>
        <a:solidFill>
          <a:schemeClr val="accent6"/>
        </a:solidFill>
      </dgm:spPr>
      <dgm:t>
        <a:bodyPr/>
        <a:lstStyle/>
        <a:p>
          <a:r>
            <a:rPr lang="de-DE" dirty="0"/>
            <a:t>Migräne</a:t>
          </a:r>
        </a:p>
      </dgm:t>
    </dgm:pt>
    <dgm:pt modelId="{66CBAC36-9F41-4D48-8A49-B6F49B71BF03}" type="parTrans" cxnId="{17C864A0-32E7-4D11-BE2B-0DF31010CAC6}">
      <dgm:prSet/>
      <dgm:spPr/>
      <dgm:t>
        <a:bodyPr/>
        <a:lstStyle/>
        <a:p>
          <a:endParaRPr lang="de-DE"/>
        </a:p>
      </dgm:t>
    </dgm:pt>
    <dgm:pt modelId="{7AF51E35-2544-41FE-96A2-D43A27E5AAE1}" type="sibTrans" cxnId="{17C864A0-32E7-4D11-BE2B-0DF31010CAC6}">
      <dgm:prSet/>
      <dgm:spPr/>
      <dgm:t>
        <a:bodyPr/>
        <a:lstStyle/>
        <a:p>
          <a:endParaRPr lang="de-DE"/>
        </a:p>
      </dgm:t>
    </dgm:pt>
    <dgm:pt modelId="{6A440334-7183-49A8-A662-ED565415B3D8}">
      <dgm:prSet phldrT="[Text]"/>
      <dgm:spPr>
        <a:solidFill>
          <a:schemeClr val="accent6">
            <a:lumMod val="60000"/>
            <a:lumOff val="40000"/>
          </a:schemeClr>
        </a:solidFill>
      </dgm:spPr>
      <dgm:t>
        <a:bodyPr/>
        <a:lstStyle/>
        <a:p>
          <a:r>
            <a:rPr lang="de-DE" dirty="0"/>
            <a:t>Bluthochdruck </a:t>
          </a:r>
        </a:p>
      </dgm:t>
    </dgm:pt>
    <dgm:pt modelId="{EFA60223-EBBB-4FC1-AB4E-931B6B5786B4}" type="parTrans" cxnId="{FF749F7D-D34A-4002-8B7B-CFEAB9C1421F}">
      <dgm:prSet/>
      <dgm:spPr/>
      <dgm:t>
        <a:bodyPr/>
        <a:lstStyle/>
        <a:p>
          <a:endParaRPr lang="de-DE"/>
        </a:p>
      </dgm:t>
    </dgm:pt>
    <dgm:pt modelId="{D75CE25E-5D89-43E0-8058-6964FEDDD493}" type="sibTrans" cxnId="{FF749F7D-D34A-4002-8B7B-CFEAB9C1421F}">
      <dgm:prSet/>
      <dgm:spPr/>
      <dgm:t>
        <a:bodyPr/>
        <a:lstStyle/>
        <a:p>
          <a:endParaRPr lang="de-DE"/>
        </a:p>
      </dgm:t>
    </dgm:pt>
    <dgm:pt modelId="{FA1ACCF1-9257-4521-B3EE-9C30E94AA5C3}">
      <dgm:prSet phldrT="[Text]"/>
      <dgm:spPr>
        <a:solidFill>
          <a:schemeClr val="accent6"/>
        </a:solidFill>
      </dgm:spPr>
      <dgm:t>
        <a:bodyPr/>
        <a:lstStyle/>
        <a:p>
          <a:r>
            <a:rPr lang="de-DE" dirty="0"/>
            <a:t>Depressive Erkrankung</a:t>
          </a:r>
        </a:p>
      </dgm:t>
    </dgm:pt>
    <dgm:pt modelId="{3C59CFAF-53A9-43AF-96F7-9EDAFAEC13BE}" type="parTrans" cxnId="{B2B64DDE-4E17-46D6-A8EB-3D67C4E1B000}">
      <dgm:prSet/>
      <dgm:spPr/>
      <dgm:t>
        <a:bodyPr/>
        <a:lstStyle/>
        <a:p>
          <a:endParaRPr lang="de-DE"/>
        </a:p>
      </dgm:t>
    </dgm:pt>
    <dgm:pt modelId="{D689D8C4-F012-453A-AE6C-F6D8DD77CBD4}" type="sibTrans" cxnId="{B2B64DDE-4E17-46D6-A8EB-3D67C4E1B000}">
      <dgm:prSet/>
      <dgm:spPr/>
      <dgm:t>
        <a:bodyPr/>
        <a:lstStyle/>
        <a:p>
          <a:endParaRPr lang="de-DE"/>
        </a:p>
      </dgm:t>
    </dgm:pt>
    <dgm:pt modelId="{67E0A57E-B583-4641-ACED-564535C62571}">
      <dgm:prSet phldrT="[Text]"/>
      <dgm:spPr>
        <a:solidFill>
          <a:schemeClr val="accent6"/>
        </a:solidFill>
      </dgm:spPr>
      <dgm:t>
        <a:bodyPr/>
        <a:lstStyle/>
        <a:p>
          <a:r>
            <a:rPr lang="de-DE" dirty="0"/>
            <a:t>Demenzerkrankung</a:t>
          </a:r>
        </a:p>
      </dgm:t>
    </dgm:pt>
    <dgm:pt modelId="{1946B9BC-307B-495F-B743-8988EAC850AD}" type="parTrans" cxnId="{9339CE52-D801-48E2-A26E-1BD4F65D0B57}">
      <dgm:prSet/>
      <dgm:spPr/>
      <dgm:t>
        <a:bodyPr/>
        <a:lstStyle/>
        <a:p>
          <a:endParaRPr lang="de-DE"/>
        </a:p>
      </dgm:t>
    </dgm:pt>
    <dgm:pt modelId="{116B51F7-74E4-4404-927A-303EDB4B9ADD}" type="sibTrans" cxnId="{9339CE52-D801-48E2-A26E-1BD4F65D0B57}">
      <dgm:prSet/>
      <dgm:spPr/>
      <dgm:t>
        <a:bodyPr/>
        <a:lstStyle/>
        <a:p>
          <a:endParaRPr lang="de-DE"/>
        </a:p>
      </dgm:t>
    </dgm:pt>
    <dgm:pt modelId="{0DD0DEC1-8003-4643-8F45-4A82D05A5D94}">
      <dgm:prSet phldrT="[Text]"/>
      <dgm:spPr>
        <a:solidFill>
          <a:schemeClr val="accent6"/>
        </a:solidFill>
      </dgm:spPr>
      <dgm:t>
        <a:bodyPr/>
        <a:lstStyle/>
        <a:p>
          <a:r>
            <a:rPr lang="de-DE" dirty="0"/>
            <a:t>Gelenkerkrankungen (Arthrose, Rheuma)</a:t>
          </a:r>
        </a:p>
      </dgm:t>
    </dgm:pt>
    <dgm:pt modelId="{3B3CD4FA-15EC-409F-93DF-E231B21ADC70}" type="parTrans" cxnId="{CDDAE292-F495-474A-A9CA-B296C270BAEC}">
      <dgm:prSet/>
      <dgm:spPr/>
      <dgm:t>
        <a:bodyPr/>
        <a:lstStyle/>
        <a:p>
          <a:endParaRPr lang="de-DE"/>
        </a:p>
      </dgm:t>
    </dgm:pt>
    <dgm:pt modelId="{BFC7A2CC-1FB4-42BA-A8A6-C807EB254C2A}" type="sibTrans" cxnId="{CDDAE292-F495-474A-A9CA-B296C270BAEC}">
      <dgm:prSet/>
      <dgm:spPr/>
      <dgm:t>
        <a:bodyPr/>
        <a:lstStyle/>
        <a:p>
          <a:endParaRPr lang="de-DE"/>
        </a:p>
      </dgm:t>
    </dgm:pt>
    <dgm:pt modelId="{A7B4F108-A507-4998-AA10-9A180710D1FE}">
      <dgm:prSet phldrT="[Text]"/>
      <dgm:spPr>
        <a:solidFill>
          <a:schemeClr val="accent2"/>
        </a:solidFill>
      </dgm:spPr>
      <dgm:t>
        <a:bodyPr/>
        <a:lstStyle/>
        <a:p>
          <a:r>
            <a:rPr lang="de-DE" dirty="0"/>
            <a:t>Chronische Rückenbeschwerden</a:t>
          </a:r>
        </a:p>
      </dgm:t>
    </dgm:pt>
    <dgm:pt modelId="{1E7FFCAF-6DF9-4A46-965F-30A851E47FCD}" type="parTrans" cxnId="{C73D6C80-3C46-4ACD-8DE4-A1CC438058DE}">
      <dgm:prSet/>
      <dgm:spPr/>
      <dgm:t>
        <a:bodyPr/>
        <a:lstStyle/>
        <a:p>
          <a:endParaRPr lang="de-DE"/>
        </a:p>
      </dgm:t>
    </dgm:pt>
    <dgm:pt modelId="{7E754DA2-6BF0-4095-85D4-633CC5D21DEB}" type="sibTrans" cxnId="{C73D6C80-3C46-4ACD-8DE4-A1CC438058DE}">
      <dgm:prSet/>
      <dgm:spPr/>
      <dgm:t>
        <a:bodyPr/>
        <a:lstStyle/>
        <a:p>
          <a:endParaRPr lang="de-DE"/>
        </a:p>
      </dgm:t>
    </dgm:pt>
    <dgm:pt modelId="{349BB48E-1226-447D-9F08-59E499BDD1A4}">
      <dgm:prSet phldrT="[Text]"/>
      <dgm:spPr>
        <a:solidFill>
          <a:schemeClr val="accent2"/>
        </a:solidFill>
      </dgm:spPr>
      <dgm:t>
        <a:bodyPr/>
        <a:lstStyle/>
        <a:p>
          <a:r>
            <a:rPr lang="de-DE" dirty="0" err="1"/>
            <a:t>Ausgebranntsein</a:t>
          </a:r>
          <a:r>
            <a:rPr lang="de-DE" dirty="0"/>
            <a:t> (Burnout)</a:t>
          </a:r>
        </a:p>
      </dgm:t>
    </dgm:pt>
    <dgm:pt modelId="{F0D0AD37-23AF-45CD-B2E1-7C1EE989AF67}" type="parTrans" cxnId="{9D2D399C-3A34-4301-BAB3-9194A9EE1B13}">
      <dgm:prSet/>
      <dgm:spPr/>
      <dgm:t>
        <a:bodyPr/>
        <a:lstStyle/>
        <a:p>
          <a:endParaRPr lang="de-DE"/>
        </a:p>
      </dgm:t>
    </dgm:pt>
    <dgm:pt modelId="{76F2B9EA-8AFC-44B5-9A32-A45EA07F6184}" type="sibTrans" cxnId="{9D2D399C-3A34-4301-BAB3-9194A9EE1B13}">
      <dgm:prSet/>
      <dgm:spPr/>
      <dgm:t>
        <a:bodyPr/>
        <a:lstStyle/>
        <a:p>
          <a:endParaRPr lang="de-DE"/>
        </a:p>
      </dgm:t>
    </dgm:pt>
    <dgm:pt modelId="{2E91563E-6194-4610-8C1B-9FCE6E4D78A7}">
      <dgm:prSet phldrT="[Text]"/>
      <dgm:spPr>
        <a:solidFill>
          <a:schemeClr val="accent2"/>
        </a:solidFill>
      </dgm:spPr>
      <dgm:t>
        <a:bodyPr/>
        <a:lstStyle/>
        <a:p>
          <a:r>
            <a:rPr lang="de-DE" dirty="0"/>
            <a:t>Sonstige Krankheit</a:t>
          </a:r>
        </a:p>
      </dgm:t>
    </dgm:pt>
    <dgm:pt modelId="{A56BAB74-97A7-45A9-A533-9F22A57F5BC7}" type="parTrans" cxnId="{777986F2-4E9A-4A78-9022-F23BB3D7806E}">
      <dgm:prSet/>
      <dgm:spPr/>
      <dgm:t>
        <a:bodyPr/>
        <a:lstStyle/>
        <a:p>
          <a:endParaRPr lang="de-DE"/>
        </a:p>
      </dgm:t>
    </dgm:pt>
    <dgm:pt modelId="{38CA094A-3691-49FA-931F-FF35F3F3C32E}" type="sibTrans" cxnId="{777986F2-4E9A-4A78-9022-F23BB3D7806E}">
      <dgm:prSet/>
      <dgm:spPr/>
      <dgm:t>
        <a:bodyPr/>
        <a:lstStyle/>
        <a:p>
          <a:endParaRPr lang="de-DE"/>
        </a:p>
      </dgm:t>
    </dgm:pt>
    <dgm:pt modelId="{24DE5807-4AE7-420C-8D09-8B606C7D7E42}" type="pres">
      <dgm:prSet presAssocID="{CF7FA1BE-0868-41AC-81D3-9A96BD623046}" presName="diagram" presStyleCnt="0">
        <dgm:presLayoutVars>
          <dgm:dir/>
          <dgm:resizeHandles val="exact"/>
        </dgm:presLayoutVars>
      </dgm:prSet>
      <dgm:spPr/>
    </dgm:pt>
    <dgm:pt modelId="{E53C470E-FAFC-4503-8E4B-46E881627FFE}" type="pres">
      <dgm:prSet presAssocID="{5EF4A616-AFCB-44B5-8CF5-01609BF301C9}" presName="node" presStyleLbl="node1" presStyleIdx="0" presStyleCnt="15">
        <dgm:presLayoutVars>
          <dgm:bulletEnabled val="1"/>
        </dgm:presLayoutVars>
      </dgm:prSet>
      <dgm:spPr/>
    </dgm:pt>
    <dgm:pt modelId="{00836C1E-AA78-488C-81DC-172E666753CF}" type="pres">
      <dgm:prSet presAssocID="{33A69B2E-0437-4DFA-94FB-36AF89AA51CA}" presName="sibTrans" presStyleCnt="0"/>
      <dgm:spPr/>
    </dgm:pt>
    <dgm:pt modelId="{B996D89F-34D0-4C87-8169-81C34F2915FF}" type="pres">
      <dgm:prSet presAssocID="{774B03E2-7C63-4DA7-BE68-F5DCF109E395}" presName="node" presStyleLbl="node1" presStyleIdx="1" presStyleCnt="15">
        <dgm:presLayoutVars>
          <dgm:bulletEnabled val="1"/>
        </dgm:presLayoutVars>
      </dgm:prSet>
      <dgm:spPr/>
    </dgm:pt>
    <dgm:pt modelId="{D53064D9-0644-4BF2-842E-E3B05A52D17A}" type="pres">
      <dgm:prSet presAssocID="{1542B401-F589-4FD6-860D-41C0BD8E0C26}" presName="sibTrans" presStyleCnt="0"/>
      <dgm:spPr/>
    </dgm:pt>
    <dgm:pt modelId="{51E5029E-A3FD-4372-8436-31354FB6B469}" type="pres">
      <dgm:prSet presAssocID="{F2C625EF-84CE-4702-B7D4-9680A454B1BB}" presName="node" presStyleLbl="node1" presStyleIdx="2" presStyleCnt="15">
        <dgm:presLayoutVars>
          <dgm:bulletEnabled val="1"/>
        </dgm:presLayoutVars>
      </dgm:prSet>
      <dgm:spPr/>
    </dgm:pt>
    <dgm:pt modelId="{281C91B3-0AA6-4348-BB3E-0AAEEE103B63}" type="pres">
      <dgm:prSet presAssocID="{87B81EFC-EE0E-4CC8-AA44-E6733DBFA72B}" presName="sibTrans" presStyleCnt="0"/>
      <dgm:spPr/>
    </dgm:pt>
    <dgm:pt modelId="{B7879026-A5A0-4A25-BC48-F57C6613A11C}" type="pres">
      <dgm:prSet presAssocID="{A6637A53-49BB-4531-895B-130AC8455546}" presName="node" presStyleLbl="node1" presStyleIdx="3" presStyleCnt="15">
        <dgm:presLayoutVars>
          <dgm:bulletEnabled val="1"/>
        </dgm:presLayoutVars>
      </dgm:prSet>
      <dgm:spPr/>
    </dgm:pt>
    <dgm:pt modelId="{E5F3AA0E-C03B-452E-85B1-E52017CA5674}" type="pres">
      <dgm:prSet presAssocID="{183BAF7F-82D2-40D0-A1DB-812EEE060F71}" presName="sibTrans" presStyleCnt="0"/>
      <dgm:spPr/>
    </dgm:pt>
    <dgm:pt modelId="{56A83B61-8F5D-4AD1-A1D3-DE3FD7AFF600}" type="pres">
      <dgm:prSet presAssocID="{FDB58E92-A126-4FB2-BDFA-61305E05E94D}" presName="node" presStyleLbl="node1" presStyleIdx="4" presStyleCnt="15">
        <dgm:presLayoutVars>
          <dgm:bulletEnabled val="1"/>
        </dgm:presLayoutVars>
      </dgm:prSet>
      <dgm:spPr/>
    </dgm:pt>
    <dgm:pt modelId="{6B86A6EC-D026-451A-8030-229754D3F095}" type="pres">
      <dgm:prSet presAssocID="{A5E8644F-D400-4642-9A8F-86788F96FDC7}" presName="sibTrans" presStyleCnt="0"/>
      <dgm:spPr/>
    </dgm:pt>
    <dgm:pt modelId="{FCB69DCB-A675-44A5-8E9F-3FC7A0F116FD}" type="pres">
      <dgm:prSet presAssocID="{27832FC6-71BE-48A3-89AB-0A42FB50C81F}" presName="node" presStyleLbl="node1" presStyleIdx="5" presStyleCnt="15">
        <dgm:presLayoutVars>
          <dgm:bulletEnabled val="1"/>
        </dgm:presLayoutVars>
      </dgm:prSet>
      <dgm:spPr/>
    </dgm:pt>
    <dgm:pt modelId="{656F21F8-3B33-441E-A9F4-0C9A0CF5B644}" type="pres">
      <dgm:prSet presAssocID="{5680565F-2CF4-412A-8805-3DA3924D56C9}" presName="sibTrans" presStyleCnt="0"/>
      <dgm:spPr/>
    </dgm:pt>
    <dgm:pt modelId="{D04012DC-ABD1-4954-8B69-77E721983A47}" type="pres">
      <dgm:prSet presAssocID="{C9535FF9-C4E9-45CF-B61F-A9B730B44151}" presName="node" presStyleLbl="node1" presStyleIdx="6" presStyleCnt="15" custLinFactNeighborX="1879" custLinFactNeighborY="985">
        <dgm:presLayoutVars>
          <dgm:bulletEnabled val="1"/>
        </dgm:presLayoutVars>
      </dgm:prSet>
      <dgm:spPr/>
    </dgm:pt>
    <dgm:pt modelId="{27D2369B-D7D4-4A6E-9502-BE01711C988C}" type="pres">
      <dgm:prSet presAssocID="{80C2DF43-5EAA-46E5-85EA-08A31C0F5D34}" presName="sibTrans" presStyleCnt="0"/>
      <dgm:spPr/>
    </dgm:pt>
    <dgm:pt modelId="{18C097BF-C45E-4B2E-99A9-C04D2CCCC256}" type="pres">
      <dgm:prSet presAssocID="{89D9B05D-A459-4104-BBDA-C4DD7CF471AB}" presName="node" presStyleLbl="node1" presStyleIdx="7" presStyleCnt="15">
        <dgm:presLayoutVars>
          <dgm:bulletEnabled val="1"/>
        </dgm:presLayoutVars>
      </dgm:prSet>
      <dgm:spPr/>
    </dgm:pt>
    <dgm:pt modelId="{5CE1D9D4-7FCF-4A6A-862D-800D0D612837}" type="pres">
      <dgm:prSet presAssocID="{7AF51E35-2544-41FE-96A2-D43A27E5AAE1}" presName="sibTrans" presStyleCnt="0"/>
      <dgm:spPr/>
    </dgm:pt>
    <dgm:pt modelId="{811A6E28-2E33-4406-AB63-41CBA50001A8}" type="pres">
      <dgm:prSet presAssocID="{6A440334-7183-49A8-A662-ED565415B3D8}" presName="node" presStyleLbl="node1" presStyleIdx="8" presStyleCnt="15">
        <dgm:presLayoutVars>
          <dgm:bulletEnabled val="1"/>
        </dgm:presLayoutVars>
      </dgm:prSet>
      <dgm:spPr/>
    </dgm:pt>
    <dgm:pt modelId="{3672E275-2429-49AF-8966-43F417FFFC60}" type="pres">
      <dgm:prSet presAssocID="{D75CE25E-5D89-43E0-8058-6964FEDDD493}" presName="sibTrans" presStyleCnt="0"/>
      <dgm:spPr/>
    </dgm:pt>
    <dgm:pt modelId="{B8107600-6BD3-4F62-A03F-76D7B90D2036}" type="pres">
      <dgm:prSet presAssocID="{FA1ACCF1-9257-4521-B3EE-9C30E94AA5C3}" presName="node" presStyleLbl="node1" presStyleIdx="9" presStyleCnt="15">
        <dgm:presLayoutVars>
          <dgm:bulletEnabled val="1"/>
        </dgm:presLayoutVars>
      </dgm:prSet>
      <dgm:spPr/>
    </dgm:pt>
    <dgm:pt modelId="{FB9A40F5-22CB-4D4D-B88B-1884997FC211}" type="pres">
      <dgm:prSet presAssocID="{D689D8C4-F012-453A-AE6C-F6D8DD77CBD4}" presName="sibTrans" presStyleCnt="0"/>
      <dgm:spPr/>
    </dgm:pt>
    <dgm:pt modelId="{FC13C10E-07C6-497F-B99F-301CFB02E839}" type="pres">
      <dgm:prSet presAssocID="{67E0A57E-B583-4641-ACED-564535C62571}" presName="node" presStyleLbl="node1" presStyleIdx="10" presStyleCnt="15">
        <dgm:presLayoutVars>
          <dgm:bulletEnabled val="1"/>
        </dgm:presLayoutVars>
      </dgm:prSet>
      <dgm:spPr/>
    </dgm:pt>
    <dgm:pt modelId="{8171D30F-8E7A-4AEB-96F9-BACCA0D4F346}" type="pres">
      <dgm:prSet presAssocID="{116B51F7-74E4-4404-927A-303EDB4B9ADD}" presName="sibTrans" presStyleCnt="0"/>
      <dgm:spPr/>
    </dgm:pt>
    <dgm:pt modelId="{13428822-BDBB-4E69-B1CE-9BDCEDAFE1FC}" type="pres">
      <dgm:prSet presAssocID="{0DD0DEC1-8003-4643-8F45-4A82D05A5D94}" presName="node" presStyleLbl="node1" presStyleIdx="11" presStyleCnt="15">
        <dgm:presLayoutVars>
          <dgm:bulletEnabled val="1"/>
        </dgm:presLayoutVars>
      </dgm:prSet>
      <dgm:spPr/>
    </dgm:pt>
    <dgm:pt modelId="{C5321B3B-26A1-4A28-98AF-FFE24D726A12}" type="pres">
      <dgm:prSet presAssocID="{BFC7A2CC-1FB4-42BA-A8A6-C807EB254C2A}" presName="sibTrans" presStyleCnt="0"/>
      <dgm:spPr/>
    </dgm:pt>
    <dgm:pt modelId="{3FB89FA2-3750-4774-A1C8-E6C6FBF38475}" type="pres">
      <dgm:prSet presAssocID="{A7B4F108-A507-4998-AA10-9A180710D1FE}" presName="node" presStyleLbl="node1" presStyleIdx="12" presStyleCnt="15">
        <dgm:presLayoutVars>
          <dgm:bulletEnabled val="1"/>
        </dgm:presLayoutVars>
      </dgm:prSet>
      <dgm:spPr/>
    </dgm:pt>
    <dgm:pt modelId="{DDE834CA-CE30-4F7B-BF56-C9A6EE631847}" type="pres">
      <dgm:prSet presAssocID="{7E754DA2-6BF0-4095-85D4-633CC5D21DEB}" presName="sibTrans" presStyleCnt="0"/>
      <dgm:spPr/>
    </dgm:pt>
    <dgm:pt modelId="{24AE6FF6-E4A9-42EF-B4A1-62B825463143}" type="pres">
      <dgm:prSet presAssocID="{349BB48E-1226-447D-9F08-59E499BDD1A4}" presName="node" presStyleLbl="node1" presStyleIdx="13" presStyleCnt="15">
        <dgm:presLayoutVars>
          <dgm:bulletEnabled val="1"/>
        </dgm:presLayoutVars>
      </dgm:prSet>
      <dgm:spPr/>
    </dgm:pt>
    <dgm:pt modelId="{817BBC9A-1FAC-47C4-B30B-96F1953ECB5F}" type="pres">
      <dgm:prSet presAssocID="{76F2B9EA-8AFC-44B5-9A32-A45EA07F6184}" presName="sibTrans" presStyleCnt="0"/>
      <dgm:spPr/>
    </dgm:pt>
    <dgm:pt modelId="{9AA56BB4-AE00-460A-B2D0-0201CEA2840B}" type="pres">
      <dgm:prSet presAssocID="{2E91563E-6194-4610-8C1B-9FCE6E4D78A7}" presName="node" presStyleLbl="node1" presStyleIdx="14" presStyleCnt="15">
        <dgm:presLayoutVars>
          <dgm:bulletEnabled val="1"/>
        </dgm:presLayoutVars>
      </dgm:prSet>
      <dgm:spPr/>
    </dgm:pt>
  </dgm:ptLst>
  <dgm:cxnLst>
    <dgm:cxn modelId="{89028B06-44FA-49B7-807D-F1A653B83508}" type="presOf" srcId="{CF7FA1BE-0868-41AC-81D3-9A96BD623046}" destId="{24DE5807-4AE7-420C-8D09-8B606C7D7E42}" srcOrd="0" destOrd="0" presId="urn:microsoft.com/office/officeart/2005/8/layout/default"/>
    <dgm:cxn modelId="{DEE36707-9CDA-4A7E-AD20-BF97AC6CD20A}" type="presOf" srcId="{A7B4F108-A507-4998-AA10-9A180710D1FE}" destId="{3FB89FA2-3750-4774-A1C8-E6C6FBF38475}" srcOrd="0" destOrd="0" presId="urn:microsoft.com/office/officeart/2005/8/layout/default"/>
    <dgm:cxn modelId="{BC469231-B3B2-4A6B-B7D6-D9F8B4294B71}" type="presOf" srcId="{C9535FF9-C4E9-45CF-B61F-A9B730B44151}" destId="{D04012DC-ABD1-4954-8B69-77E721983A47}" srcOrd="0" destOrd="0" presId="urn:microsoft.com/office/officeart/2005/8/layout/default"/>
    <dgm:cxn modelId="{EAEF3E39-B2BB-439C-8FAF-023FCCFFC2F9}" type="presOf" srcId="{774B03E2-7C63-4DA7-BE68-F5DCF109E395}" destId="{B996D89F-34D0-4C87-8169-81C34F2915FF}" srcOrd="0" destOrd="0" presId="urn:microsoft.com/office/officeart/2005/8/layout/default"/>
    <dgm:cxn modelId="{2A90F041-339A-4596-A7A5-0CADDDE2E881}" type="presOf" srcId="{349BB48E-1226-447D-9F08-59E499BDD1A4}" destId="{24AE6FF6-E4A9-42EF-B4A1-62B825463143}" srcOrd="0" destOrd="0" presId="urn:microsoft.com/office/officeart/2005/8/layout/default"/>
    <dgm:cxn modelId="{ACB6AA48-DF6D-4005-A38C-46EE60796787}" type="presOf" srcId="{67E0A57E-B583-4641-ACED-564535C62571}" destId="{FC13C10E-07C6-497F-B99F-301CFB02E839}" srcOrd="0" destOrd="0" presId="urn:microsoft.com/office/officeart/2005/8/layout/default"/>
    <dgm:cxn modelId="{15A55549-495E-45BB-8993-8CBCB50BDB76}" srcId="{CF7FA1BE-0868-41AC-81D3-9A96BD623046}" destId="{FDB58E92-A126-4FB2-BDFA-61305E05E94D}" srcOrd="4" destOrd="0" parTransId="{42AA3AD8-868B-480D-9377-A380A6FAD467}" sibTransId="{A5E8644F-D400-4642-9A8F-86788F96FDC7}"/>
    <dgm:cxn modelId="{1127056C-2F00-486E-A4F7-41A15F5D0EAA}" type="presOf" srcId="{0DD0DEC1-8003-4643-8F45-4A82D05A5D94}" destId="{13428822-BDBB-4E69-B1CE-9BDCEDAFE1FC}" srcOrd="0" destOrd="0" presId="urn:microsoft.com/office/officeart/2005/8/layout/default"/>
    <dgm:cxn modelId="{13ECC26C-6F69-4258-A21D-884C4BA595E4}" srcId="{CF7FA1BE-0868-41AC-81D3-9A96BD623046}" destId="{F2C625EF-84CE-4702-B7D4-9680A454B1BB}" srcOrd="2" destOrd="0" parTransId="{792A4B3D-1219-4931-83EF-6C7D51FC96AE}" sibTransId="{87B81EFC-EE0E-4CC8-AA44-E6733DBFA72B}"/>
    <dgm:cxn modelId="{3A0C224E-7BC6-4787-AA7C-0BDE97964965}" type="presOf" srcId="{2E91563E-6194-4610-8C1B-9FCE6E4D78A7}" destId="{9AA56BB4-AE00-460A-B2D0-0201CEA2840B}" srcOrd="0" destOrd="0" presId="urn:microsoft.com/office/officeart/2005/8/layout/default"/>
    <dgm:cxn modelId="{25A15A52-BB36-4144-85AE-A14EF0100B09}" type="presOf" srcId="{FA1ACCF1-9257-4521-B3EE-9C30E94AA5C3}" destId="{B8107600-6BD3-4F62-A03F-76D7B90D2036}" srcOrd="0" destOrd="0" presId="urn:microsoft.com/office/officeart/2005/8/layout/default"/>
    <dgm:cxn modelId="{9339CE52-D801-48E2-A26E-1BD4F65D0B57}" srcId="{CF7FA1BE-0868-41AC-81D3-9A96BD623046}" destId="{67E0A57E-B583-4641-ACED-564535C62571}" srcOrd="10" destOrd="0" parTransId="{1946B9BC-307B-495F-B743-8988EAC850AD}" sibTransId="{116B51F7-74E4-4404-927A-303EDB4B9ADD}"/>
    <dgm:cxn modelId="{26BAD252-A39A-47CD-9FAD-4ACBA1A632A4}" srcId="{CF7FA1BE-0868-41AC-81D3-9A96BD623046}" destId="{C9535FF9-C4E9-45CF-B61F-A9B730B44151}" srcOrd="6" destOrd="0" parTransId="{47F1ADF8-4E4F-4EB3-8E40-327B236E4054}" sibTransId="{80C2DF43-5EAA-46E5-85EA-08A31C0F5D34}"/>
    <dgm:cxn modelId="{FF749F7D-D34A-4002-8B7B-CFEAB9C1421F}" srcId="{CF7FA1BE-0868-41AC-81D3-9A96BD623046}" destId="{6A440334-7183-49A8-A662-ED565415B3D8}" srcOrd="8" destOrd="0" parTransId="{EFA60223-EBBB-4FC1-AB4E-931B6B5786B4}" sibTransId="{D75CE25E-5D89-43E0-8058-6964FEDDD493}"/>
    <dgm:cxn modelId="{C73D6C80-3C46-4ACD-8DE4-A1CC438058DE}" srcId="{CF7FA1BE-0868-41AC-81D3-9A96BD623046}" destId="{A7B4F108-A507-4998-AA10-9A180710D1FE}" srcOrd="12" destOrd="0" parTransId="{1E7FFCAF-6DF9-4A46-965F-30A851E47FCD}" sibTransId="{7E754DA2-6BF0-4095-85D4-633CC5D21DEB}"/>
    <dgm:cxn modelId="{0D2EBA85-5BA1-4EE1-836E-B7CE3D646597}" type="presOf" srcId="{5EF4A616-AFCB-44B5-8CF5-01609BF301C9}" destId="{E53C470E-FAFC-4503-8E4B-46E881627FFE}" srcOrd="0" destOrd="0" presId="urn:microsoft.com/office/officeart/2005/8/layout/default"/>
    <dgm:cxn modelId="{3F4D9B87-CB85-42B0-AF0F-BD2C8B1B8B2B}" type="presOf" srcId="{A6637A53-49BB-4531-895B-130AC8455546}" destId="{B7879026-A5A0-4A25-BC48-F57C6613A11C}" srcOrd="0" destOrd="0" presId="urn:microsoft.com/office/officeart/2005/8/layout/default"/>
    <dgm:cxn modelId="{CDDAE292-F495-474A-A9CA-B296C270BAEC}" srcId="{CF7FA1BE-0868-41AC-81D3-9A96BD623046}" destId="{0DD0DEC1-8003-4643-8F45-4A82D05A5D94}" srcOrd="11" destOrd="0" parTransId="{3B3CD4FA-15EC-409F-93DF-E231B21ADC70}" sibTransId="{BFC7A2CC-1FB4-42BA-A8A6-C807EB254C2A}"/>
    <dgm:cxn modelId="{9D2D399C-3A34-4301-BAB3-9194A9EE1B13}" srcId="{CF7FA1BE-0868-41AC-81D3-9A96BD623046}" destId="{349BB48E-1226-447D-9F08-59E499BDD1A4}" srcOrd="13" destOrd="0" parTransId="{F0D0AD37-23AF-45CD-B2E1-7C1EE989AF67}" sibTransId="{76F2B9EA-8AFC-44B5-9A32-A45EA07F6184}"/>
    <dgm:cxn modelId="{971B609F-51C5-418B-9353-D82B86FA06AA}" srcId="{CF7FA1BE-0868-41AC-81D3-9A96BD623046}" destId="{27832FC6-71BE-48A3-89AB-0A42FB50C81F}" srcOrd="5" destOrd="0" parTransId="{89EA2BC0-3AC8-4B01-AAA4-1E18CDF488A6}" sibTransId="{5680565F-2CF4-412A-8805-3DA3924D56C9}"/>
    <dgm:cxn modelId="{17C864A0-32E7-4D11-BE2B-0DF31010CAC6}" srcId="{CF7FA1BE-0868-41AC-81D3-9A96BD623046}" destId="{89D9B05D-A459-4104-BBDA-C4DD7CF471AB}" srcOrd="7" destOrd="0" parTransId="{66CBAC36-9F41-4D48-8A49-B6F49B71BF03}" sibTransId="{7AF51E35-2544-41FE-96A2-D43A27E5AAE1}"/>
    <dgm:cxn modelId="{A01A4CA8-1284-46E5-B47F-158A7B8168AD}" type="presOf" srcId="{F2C625EF-84CE-4702-B7D4-9680A454B1BB}" destId="{51E5029E-A3FD-4372-8436-31354FB6B469}" srcOrd="0" destOrd="0" presId="urn:microsoft.com/office/officeart/2005/8/layout/default"/>
    <dgm:cxn modelId="{A17E7EB5-BC19-4EE9-BE6C-7C0AD24D6903}" srcId="{CF7FA1BE-0868-41AC-81D3-9A96BD623046}" destId="{5EF4A616-AFCB-44B5-8CF5-01609BF301C9}" srcOrd="0" destOrd="0" parTransId="{8CFFC6FA-357C-4285-9870-9115C15E3DDF}" sibTransId="{33A69B2E-0437-4DFA-94FB-36AF89AA51CA}"/>
    <dgm:cxn modelId="{E67A11BD-EF16-4261-84AD-9EB4B36BE6A1}" type="presOf" srcId="{27832FC6-71BE-48A3-89AB-0A42FB50C81F}" destId="{FCB69DCB-A675-44A5-8E9F-3FC7A0F116FD}" srcOrd="0" destOrd="0" presId="urn:microsoft.com/office/officeart/2005/8/layout/default"/>
    <dgm:cxn modelId="{812B0ABE-19CE-40B5-8696-FB8AED3244EC}" type="presOf" srcId="{89D9B05D-A459-4104-BBDA-C4DD7CF471AB}" destId="{18C097BF-C45E-4B2E-99A9-C04D2CCCC256}" srcOrd="0" destOrd="0" presId="urn:microsoft.com/office/officeart/2005/8/layout/default"/>
    <dgm:cxn modelId="{64390ACC-CA62-4054-97F1-348B2A4A8217}" type="presOf" srcId="{6A440334-7183-49A8-A662-ED565415B3D8}" destId="{811A6E28-2E33-4406-AB63-41CBA50001A8}" srcOrd="0" destOrd="0" presId="urn:microsoft.com/office/officeart/2005/8/layout/default"/>
    <dgm:cxn modelId="{B2B64DDE-4E17-46D6-A8EB-3D67C4E1B000}" srcId="{CF7FA1BE-0868-41AC-81D3-9A96BD623046}" destId="{FA1ACCF1-9257-4521-B3EE-9C30E94AA5C3}" srcOrd="9" destOrd="0" parTransId="{3C59CFAF-53A9-43AF-96F7-9EDAFAEC13BE}" sibTransId="{D689D8C4-F012-453A-AE6C-F6D8DD77CBD4}"/>
    <dgm:cxn modelId="{59B93BED-86C9-405A-A833-5AF36F5FD858}" srcId="{CF7FA1BE-0868-41AC-81D3-9A96BD623046}" destId="{A6637A53-49BB-4531-895B-130AC8455546}" srcOrd="3" destOrd="0" parTransId="{DFDF7C3A-72DA-4417-ADE6-1472C52A9B9C}" sibTransId="{183BAF7F-82D2-40D0-A1DB-812EEE060F71}"/>
    <dgm:cxn modelId="{777986F2-4E9A-4A78-9022-F23BB3D7806E}" srcId="{CF7FA1BE-0868-41AC-81D3-9A96BD623046}" destId="{2E91563E-6194-4610-8C1B-9FCE6E4D78A7}" srcOrd="14" destOrd="0" parTransId="{A56BAB74-97A7-45A9-A533-9F22A57F5BC7}" sibTransId="{38CA094A-3691-49FA-931F-FF35F3F3C32E}"/>
    <dgm:cxn modelId="{27CF3CF8-08CE-48BF-BDA0-AC37F2ADCDF7}" type="presOf" srcId="{FDB58E92-A126-4FB2-BDFA-61305E05E94D}" destId="{56A83B61-8F5D-4AD1-A1D3-DE3FD7AFF600}" srcOrd="0" destOrd="0" presId="urn:microsoft.com/office/officeart/2005/8/layout/default"/>
    <dgm:cxn modelId="{36ACF6F8-A3A1-4813-86D5-4DAC268DE211}" srcId="{CF7FA1BE-0868-41AC-81D3-9A96BD623046}" destId="{774B03E2-7C63-4DA7-BE68-F5DCF109E395}" srcOrd="1" destOrd="0" parTransId="{4EBCA679-9288-4FF3-95AA-B9C562F15FB1}" sibTransId="{1542B401-F589-4FD6-860D-41C0BD8E0C26}"/>
    <dgm:cxn modelId="{A6B5A2BB-0A66-4FD1-BE94-8B1D0EE18139}" type="presParOf" srcId="{24DE5807-4AE7-420C-8D09-8B606C7D7E42}" destId="{E53C470E-FAFC-4503-8E4B-46E881627FFE}" srcOrd="0" destOrd="0" presId="urn:microsoft.com/office/officeart/2005/8/layout/default"/>
    <dgm:cxn modelId="{9716F2C0-B756-4D93-9152-DB71806EB8EC}" type="presParOf" srcId="{24DE5807-4AE7-420C-8D09-8B606C7D7E42}" destId="{00836C1E-AA78-488C-81DC-172E666753CF}" srcOrd="1" destOrd="0" presId="urn:microsoft.com/office/officeart/2005/8/layout/default"/>
    <dgm:cxn modelId="{5E5DF753-28CB-48F7-9ABF-23CB2267DD9E}" type="presParOf" srcId="{24DE5807-4AE7-420C-8D09-8B606C7D7E42}" destId="{B996D89F-34D0-4C87-8169-81C34F2915FF}" srcOrd="2" destOrd="0" presId="urn:microsoft.com/office/officeart/2005/8/layout/default"/>
    <dgm:cxn modelId="{2C5B50B3-F6D4-4853-8861-80765A7838E9}" type="presParOf" srcId="{24DE5807-4AE7-420C-8D09-8B606C7D7E42}" destId="{D53064D9-0644-4BF2-842E-E3B05A52D17A}" srcOrd="3" destOrd="0" presId="urn:microsoft.com/office/officeart/2005/8/layout/default"/>
    <dgm:cxn modelId="{654927FD-C2A3-4A7B-BEAF-88D09F4BE5EC}" type="presParOf" srcId="{24DE5807-4AE7-420C-8D09-8B606C7D7E42}" destId="{51E5029E-A3FD-4372-8436-31354FB6B469}" srcOrd="4" destOrd="0" presId="urn:microsoft.com/office/officeart/2005/8/layout/default"/>
    <dgm:cxn modelId="{120A3AE9-FFB5-49F3-AD8C-7B37F19AF83F}" type="presParOf" srcId="{24DE5807-4AE7-420C-8D09-8B606C7D7E42}" destId="{281C91B3-0AA6-4348-BB3E-0AAEEE103B63}" srcOrd="5" destOrd="0" presId="urn:microsoft.com/office/officeart/2005/8/layout/default"/>
    <dgm:cxn modelId="{E02EEFAE-9D94-4E53-B7A7-C133EFAA622E}" type="presParOf" srcId="{24DE5807-4AE7-420C-8D09-8B606C7D7E42}" destId="{B7879026-A5A0-4A25-BC48-F57C6613A11C}" srcOrd="6" destOrd="0" presId="urn:microsoft.com/office/officeart/2005/8/layout/default"/>
    <dgm:cxn modelId="{3F65EC90-EBEF-44EF-9786-4C7670461AE0}" type="presParOf" srcId="{24DE5807-4AE7-420C-8D09-8B606C7D7E42}" destId="{E5F3AA0E-C03B-452E-85B1-E52017CA5674}" srcOrd="7" destOrd="0" presId="urn:microsoft.com/office/officeart/2005/8/layout/default"/>
    <dgm:cxn modelId="{1ED28897-615E-494F-B2D6-5F7F1C171A7B}" type="presParOf" srcId="{24DE5807-4AE7-420C-8D09-8B606C7D7E42}" destId="{56A83B61-8F5D-4AD1-A1D3-DE3FD7AFF600}" srcOrd="8" destOrd="0" presId="urn:microsoft.com/office/officeart/2005/8/layout/default"/>
    <dgm:cxn modelId="{A222D928-E1F2-48E6-8CF4-11FAE7673B07}" type="presParOf" srcId="{24DE5807-4AE7-420C-8D09-8B606C7D7E42}" destId="{6B86A6EC-D026-451A-8030-229754D3F095}" srcOrd="9" destOrd="0" presId="urn:microsoft.com/office/officeart/2005/8/layout/default"/>
    <dgm:cxn modelId="{F4358C32-871A-4FAE-8337-CB773E5F5C89}" type="presParOf" srcId="{24DE5807-4AE7-420C-8D09-8B606C7D7E42}" destId="{FCB69DCB-A675-44A5-8E9F-3FC7A0F116FD}" srcOrd="10" destOrd="0" presId="urn:microsoft.com/office/officeart/2005/8/layout/default"/>
    <dgm:cxn modelId="{109EF10E-12C9-4F73-94EB-8E6C36CCD05E}" type="presParOf" srcId="{24DE5807-4AE7-420C-8D09-8B606C7D7E42}" destId="{656F21F8-3B33-441E-A9F4-0C9A0CF5B644}" srcOrd="11" destOrd="0" presId="urn:microsoft.com/office/officeart/2005/8/layout/default"/>
    <dgm:cxn modelId="{A30395BF-51E4-4B32-BD4F-B384AC3EB917}" type="presParOf" srcId="{24DE5807-4AE7-420C-8D09-8B606C7D7E42}" destId="{D04012DC-ABD1-4954-8B69-77E721983A47}" srcOrd="12" destOrd="0" presId="urn:microsoft.com/office/officeart/2005/8/layout/default"/>
    <dgm:cxn modelId="{B46E9BAA-EC18-4052-ACCF-F11D5B781E8A}" type="presParOf" srcId="{24DE5807-4AE7-420C-8D09-8B606C7D7E42}" destId="{27D2369B-D7D4-4A6E-9502-BE01711C988C}" srcOrd="13" destOrd="0" presId="urn:microsoft.com/office/officeart/2005/8/layout/default"/>
    <dgm:cxn modelId="{E865F79F-6A0D-4901-B435-476B86AA4F1C}" type="presParOf" srcId="{24DE5807-4AE7-420C-8D09-8B606C7D7E42}" destId="{18C097BF-C45E-4B2E-99A9-C04D2CCCC256}" srcOrd="14" destOrd="0" presId="urn:microsoft.com/office/officeart/2005/8/layout/default"/>
    <dgm:cxn modelId="{8D17CAA6-6BE4-4DC1-9C4C-3F4E11AE8289}" type="presParOf" srcId="{24DE5807-4AE7-420C-8D09-8B606C7D7E42}" destId="{5CE1D9D4-7FCF-4A6A-862D-800D0D612837}" srcOrd="15" destOrd="0" presId="urn:microsoft.com/office/officeart/2005/8/layout/default"/>
    <dgm:cxn modelId="{51FE2D7A-A2D0-43A3-860D-7A625039D0C2}" type="presParOf" srcId="{24DE5807-4AE7-420C-8D09-8B606C7D7E42}" destId="{811A6E28-2E33-4406-AB63-41CBA50001A8}" srcOrd="16" destOrd="0" presId="urn:microsoft.com/office/officeart/2005/8/layout/default"/>
    <dgm:cxn modelId="{4064C15E-868B-4486-B3DF-4016050769F4}" type="presParOf" srcId="{24DE5807-4AE7-420C-8D09-8B606C7D7E42}" destId="{3672E275-2429-49AF-8966-43F417FFFC60}" srcOrd="17" destOrd="0" presId="urn:microsoft.com/office/officeart/2005/8/layout/default"/>
    <dgm:cxn modelId="{01683278-224C-4B1E-A4AA-CB650FBA3014}" type="presParOf" srcId="{24DE5807-4AE7-420C-8D09-8B606C7D7E42}" destId="{B8107600-6BD3-4F62-A03F-76D7B90D2036}" srcOrd="18" destOrd="0" presId="urn:microsoft.com/office/officeart/2005/8/layout/default"/>
    <dgm:cxn modelId="{01294032-9DBB-47AE-AA5F-8CDA2D8F8914}" type="presParOf" srcId="{24DE5807-4AE7-420C-8D09-8B606C7D7E42}" destId="{FB9A40F5-22CB-4D4D-B88B-1884997FC211}" srcOrd="19" destOrd="0" presId="urn:microsoft.com/office/officeart/2005/8/layout/default"/>
    <dgm:cxn modelId="{0C1195A9-A366-4952-8725-FED237252546}" type="presParOf" srcId="{24DE5807-4AE7-420C-8D09-8B606C7D7E42}" destId="{FC13C10E-07C6-497F-B99F-301CFB02E839}" srcOrd="20" destOrd="0" presId="urn:microsoft.com/office/officeart/2005/8/layout/default"/>
    <dgm:cxn modelId="{2007C7A4-2143-45B7-AFDC-4AB82ED0177A}" type="presParOf" srcId="{24DE5807-4AE7-420C-8D09-8B606C7D7E42}" destId="{8171D30F-8E7A-4AEB-96F9-BACCA0D4F346}" srcOrd="21" destOrd="0" presId="urn:microsoft.com/office/officeart/2005/8/layout/default"/>
    <dgm:cxn modelId="{DDEE3BD5-1835-488D-A751-447F1A8F00EE}" type="presParOf" srcId="{24DE5807-4AE7-420C-8D09-8B606C7D7E42}" destId="{13428822-BDBB-4E69-B1CE-9BDCEDAFE1FC}" srcOrd="22" destOrd="0" presId="urn:microsoft.com/office/officeart/2005/8/layout/default"/>
    <dgm:cxn modelId="{601B2E5D-E503-43C8-8AF8-363A683CD99A}" type="presParOf" srcId="{24DE5807-4AE7-420C-8D09-8B606C7D7E42}" destId="{C5321B3B-26A1-4A28-98AF-FFE24D726A12}" srcOrd="23" destOrd="0" presId="urn:microsoft.com/office/officeart/2005/8/layout/default"/>
    <dgm:cxn modelId="{BAF0D4BD-F4EB-48A4-8847-4CEB2DEA1842}" type="presParOf" srcId="{24DE5807-4AE7-420C-8D09-8B606C7D7E42}" destId="{3FB89FA2-3750-4774-A1C8-E6C6FBF38475}" srcOrd="24" destOrd="0" presId="urn:microsoft.com/office/officeart/2005/8/layout/default"/>
    <dgm:cxn modelId="{E4C97B99-8FC5-42FE-B112-DD50D02F5D46}" type="presParOf" srcId="{24DE5807-4AE7-420C-8D09-8B606C7D7E42}" destId="{DDE834CA-CE30-4F7B-BF56-C9A6EE631847}" srcOrd="25" destOrd="0" presId="urn:microsoft.com/office/officeart/2005/8/layout/default"/>
    <dgm:cxn modelId="{E836A1DE-9242-44A3-8306-60F1035D52E2}" type="presParOf" srcId="{24DE5807-4AE7-420C-8D09-8B606C7D7E42}" destId="{24AE6FF6-E4A9-42EF-B4A1-62B825463143}" srcOrd="26" destOrd="0" presId="urn:microsoft.com/office/officeart/2005/8/layout/default"/>
    <dgm:cxn modelId="{CDF0E7E6-6011-4F40-892D-77FBB2417EDC}" type="presParOf" srcId="{24DE5807-4AE7-420C-8D09-8B606C7D7E42}" destId="{817BBC9A-1FAC-47C4-B30B-96F1953ECB5F}" srcOrd="27" destOrd="0" presId="urn:microsoft.com/office/officeart/2005/8/layout/default"/>
    <dgm:cxn modelId="{AE1DC9F2-349F-4D78-B27A-A09143E7E47E}" type="presParOf" srcId="{24DE5807-4AE7-420C-8D09-8B606C7D7E42}" destId="{9AA56BB4-AE00-460A-B2D0-0201CEA2840B}"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B8974-7539-40E7-97F1-0F6A5523FD70}">
      <dsp:nvSpPr>
        <dsp:cNvPr id="0" name=""/>
        <dsp:cNvSpPr/>
      </dsp:nvSpPr>
      <dsp:spPr>
        <a:xfrm>
          <a:off x="2655765" y="790702"/>
          <a:ext cx="1059308" cy="10593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EA6DD0E-7F8A-4CC2-8255-4987D28C74F0}">
      <dsp:nvSpPr>
        <dsp:cNvPr id="0" name=""/>
        <dsp:cNvSpPr/>
      </dsp:nvSpPr>
      <dsp:spPr>
        <a:xfrm>
          <a:off x="2523352" y="0"/>
          <a:ext cx="1324135" cy="7213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b="0" kern="1200" dirty="0"/>
            <a:t>History of Probable or Confirmed SARS </a:t>
          </a:r>
          <a:r>
            <a:rPr lang="en-AU" sz="1400" kern="1200" dirty="0"/>
            <a:t>CoV-2 infection</a:t>
          </a:r>
          <a:endParaRPr lang="en-US" sz="1400" kern="1200" dirty="0"/>
        </a:p>
      </dsp:txBody>
      <dsp:txXfrm>
        <a:off x="2523352" y="0"/>
        <a:ext cx="1324135" cy="721318"/>
      </dsp:txXfrm>
    </dsp:sp>
    <dsp:sp modelId="{207D4CA4-E3CD-48F5-B9B1-8971D5E73793}">
      <dsp:nvSpPr>
        <dsp:cNvPr id="0" name=""/>
        <dsp:cNvSpPr/>
      </dsp:nvSpPr>
      <dsp:spPr>
        <a:xfrm>
          <a:off x="2999599" y="989237"/>
          <a:ext cx="1059308" cy="10593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C099D5A-B039-4751-85ED-970389AE0695}">
      <dsp:nvSpPr>
        <dsp:cNvPr id="0" name=""/>
        <dsp:cNvSpPr/>
      </dsp:nvSpPr>
      <dsp:spPr>
        <a:xfrm>
          <a:off x="4135779" y="493764"/>
          <a:ext cx="1254839" cy="7900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b="0" kern="1200" dirty="0"/>
            <a:t>Symptoms may be new onset </a:t>
          </a:r>
          <a:r>
            <a:rPr lang="en-AU" sz="1400" kern="1200" dirty="0"/>
            <a:t>or persist from the initial illness</a:t>
          </a:r>
          <a:endParaRPr lang="en-US" sz="1400" kern="1200" dirty="0"/>
        </a:p>
      </dsp:txBody>
      <dsp:txXfrm>
        <a:off x="4135779" y="493764"/>
        <a:ext cx="1254839" cy="790015"/>
      </dsp:txXfrm>
    </dsp:sp>
    <dsp:sp modelId="{54FAEC5D-2477-4D28-9300-12C9171B78B0}">
      <dsp:nvSpPr>
        <dsp:cNvPr id="0" name=""/>
        <dsp:cNvSpPr/>
      </dsp:nvSpPr>
      <dsp:spPr>
        <a:xfrm>
          <a:off x="2999599" y="1386306"/>
          <a:ext cx="1059308" cy="10593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DA79C1-77D4-4B0C-B1B2-A8BB016CCEDD}">
      <dsp:nvSpPr>
        <dsp:cNvPr id="0" name=""/>
        <dsp:cNvSpPr/>
      </dsp:nvSpPr>
      <dsp:spPr>
        <a:xfrm>
          <a:off x="3788627" y="1768930"/>
          <a:ext cx="3418507" cy="882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kern="1200" dirty="0"/>
            <a:t>It can be diagnosed </a:t>
          </a:r>
          <a:r>
            <a:rPr lang="en-AU" sz="1400" b="1" kern="1200" dirty="0"/>
            <a:t>usually</a:t>
          </a:r>
          <a:r>
            <a:rPr lang="en-AU" sz="1400" kern="1200" dirty="0"/>
            <a:t> 3 months </a:t>
          </a:r>
          <a:br>
            <a:rPr lang="en-AU" sz="1400" kern="1200" dirty="0"/>
          </a:br>
          <a:r>
            <a:rPr lang="en-AU" sz="1400" kern="1200" dirty="0"/>
            <a:t>from the onset of COVID-19 </a:t>
          </a:r>
          <a:br>
            <a:rPr lang="en-AU" sz="1400" kern="1200" dirty="0"/>
          </a:br>
          <a:r>
            <a:rPr lang="en-US" sz="1400" kern="1200" dirty="0"/>
            <a:t>and </a:t>
          </a:r>
          <a:r>
            <a:rPr lang="en-AU" sz="1400" kern="1200" dirty="0"/>
            <a:t>lasts for at least 2 months</a:t>
          </a:r>
        </a:p>
        <a:p>
          <a:pPr marL="0" lvl="0" indent="0" algn="ctr" defTabSz="622300">
            <a:lnSpc>
              <a:spcPct val="90000"/>
            </a:lnSpc>
            <a:spcBef>
              <a:spcPct val="0"/>
            </a:spcBef>
            <a:spcAft>
              <a:spcPct val="35000"/>
            </a:spcAft>
            <a:buNone/>
          </a:pPr>
          <a:r>
            <a:rPr lang="en-AU" sz="1400" i="1" kern="1200" dirty="0"/>
            <a:t>NICE*-Guideline and </a:t>
          </a:r>
          <a:br>
            <a:rPr lang="en-AU" sz="1400" i="1" kern="1200" dirty="0"/>
          </a:br>
          <a:r>
            <a:rPr lang="en-AU" sz="1400" i="1" kern="1200" dirty="0"/>
            <a:t>S1-Leitlinie Post COVID/Long-COVID: </a:t>
          </a:r>
          <a:br>
            <a:rPr lang="en-AU" sz="1400" i="1" kern="1200" dirty="0"/>
          </a:br>
          <a:r>
            <a:rPr lang="en-AU" sz="1400" i="1" kern="1200" dirty="0">
              <a:solidFill>
                <a:srgbClr val="C00000"/>
              </a:solidFill>
            </a:rPr>
            <a:t>“Long COVID” ≥4 weeks </a:t>
          </a:r>
          <a:r>
            <a:rPr lang="en-AU" sz="1400" i="1" kern="1200" dirty="0"/>
            <a:t>after infection </a:t>
          </a:r>
          <a:br>
            <a:rPr lang="en-AU" sz="1400" i="1" kern="1200" dirty="0"/>
          </a:br>
          <a:r>
            <a:rPr lang="en-AU" sz="1400" i="1" kern="1200" dirty="0">
              <a:solidFill>
                <a:srgbClr val="C00000"/>
              </a:solidFill>
            </a:rPr>
            <a:t>”Post COVID” ≥ 12 weeks </a:t>
          </a:r>
          <a:r>
            <a:rPr lang="en-AU" sz="1400" i="1" kern="1200" dirty="0"/>
            <a:t>after infection </a:t>
          </a:r>
          <a:r>
            <a:rPr lang="en-AU" sz="1400" i="1" kern="1200" dirty="0">
              <a:solidFill>
                <a:srgbClr val="C00000"/>
              </a:solidFill>
            </a:rPr>
            <a:t> </a:t>
          </a:r>
          <a:endParaRPr lang="en-US" sz="1400" i="1" kern="1200" dirty="0">
            <a:solidFill>
              <a:srgbClr val="C00000"/>
            </a:solidFill>
          </a:endParaRPr>
        </a:p>
      </dsp:txBody>
      <dsp:txXfrm>
        <a:off x="3788627" y="1768930"/>
        <a:ext cx="3418507" cy="882756"/>
      </dsp:txXfrm>
    </dsp:sp>
    <dsp:sp modelId="{6CAC606E-DF4F-4C17-9090-FFD79B3F05D8}">
      <dsp:nvSpPr>
        <dsp:cNvPr id="0" name=""/>
        <dsp:cNvSpPr/>
      </dsp:nvSpPr>
      <dsp:spPr>
        <a:xfrm>
          <a:off x="2655765" y="1585184"/>
          <a:ext cx="1059308" cy="10593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C697E0E-AB4D-49EA-8756-CFBD5E08CF2E}">
      <dsp:nvSpPr>
        <dsp:cNvPr id="0" name=""/>
        <dsp:cNvSpPr/>
      </dsp:nvSpPr>
      <dsp:spPr>
        <a:xfrm>
          <a:off x="2523352" y="2713533"/>
          <a:ext cx="1324135" cy="7213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kern="1200"/>
            <a:t>Cannot be explained by an alternative diagnosis</a:t>
          </a:r>
          <a:endParaRPr lang="en-US" sz="1400" kern="1200"/>
        </a:p>
      </dsp:txBody>
      <dsp:txXfrm>
        <a:off x="2523352" y="2713533"/>
        <a:ext cx="1324135" cy="721318"/>
      </dsp:txXfrm>
    </dsp:sp>
    <dsp:sp modelId="{8810F8B1-4E4F-4B91-A41B-CB6BACC7D0A6}">
      <dsp:nvSpPr>
        <dsp:cNvPr id="0" name=""/>
        <dsp:cNvSpPr/>
      </dsp:nvSpPr>
      <dsp:spPr>
        <a:xfrm>
          <a:off x="2311931" y="1386306"/>
          <a:ext cx="1059308" cy="10593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FA408FD-EA40-4A28-9A04-5A953AC61F6A}">
      <dsp:nvSpPr>
        <dsp:cNvPr id="0" name=""/>
        <dsp:cNvSpPr/>
      </dsp:nvSpPr>
      <dsp:spPr>
        <a:xfrm>
          <a:off x="889948" y="724655"/>
          <a:ext cx="1254839" cy="882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b="1" kern="1200" dirty="0"/>
            <a:t>Common</a:t>
          </a:r>
          <a:r>
            <a:rPr lang="en-AU" sz="1400" kern="1200" dirty="0"/>
            <a:t> symptoms include fatigue, shortness of breath, cognitive dysfunction </a:t>
          </a:r>
          <a:r>
            <a:rPr lang="en-AU" sz="1400" b="1" kern="1200" dirty="0"/>
            <a:t>but also others</a:t>
          </a:r>
          <a:endParaRPr lang="en-US" sz="1400" b="1" kern="1200" dirty="0"/>
        </a:p>
      </dsp:txBody>
      <dsp:txXfrm>
        <a:off x="889948" y="724655"/>
        <a:ext cx="1254839" cy="882756"/>
      </dsp:txXfrm>
    </dsp:sp>
    <dsp:sp modelId="{60BE67F0-B049-4B02-AC67-C1DB25D0892A}">
      <dsp:nvSpPr>
        <dsp:cNvPr id="0" name=""/>
        <dsp:cNvSpPr/>
      </dsp:nvSpPr>
      <dsp:spPr>
        <a:xfrm>
          <a:off x="2311931" y="989237"/>
          <a:ext cx="1059308" cy="10593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4A4232-8173-454B-A375-E6635DBD6508}">
      <dsp:nvSpPr>
        <dsp:cNvPr id="0" name=""/>
        <dsp:cNvSpPr/>
      </dsp:nvSpPr>
      <dsp:spPr>
        <a:xfrm>
          <a:off x="915885" y="1940767"/>
          <a:ext cx="1254839" cy="882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b="1" kern="1200" dirty="0"/>
            <a:t>Generally</a:t>
          </a:r>
          <a:r>
            <a:rPr lang="en-AU" sz="1400" kern="1200" dirty="0"/>
            <a:t>, has an impact on everyday functioning</a:t>
          </a:r>
          <a:endParaRPr lang="en-US" sz="1400" kern="1200" dirty="0"/>
        </a:p>
      </dsp:txBody>
      <dsp:txXfrm>
        <a:off x="915885" y="1940767"/>
        <a:ext cx="1254839" cy="882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99D1F-8D1A-F446-BD48-1E7337879AC7}">
      <dsp:nvSpPr>
        <dsp:cNvPr id="0" name=""/>
        <dsp:cNvSpPr/>
      </dsp:nvSpPr>
      <dsp:spPr>
        <a:xfrm>
          <a:off x="907860" y="0"/>
          <a:ext cx="1439918" cy="1250997"/>
        </a:xfrm>
        <a:prstGeom prst="rect">
          <a:avLst/>
        </a:prstGeom>
        <a:blipFill rotWithShape="1">
          <a:blip xmlns:r="http://schemas.openxmlformats.org/officeDocument/2006/relationships" r:embed="rId1"/>
          <a:srcRect/>
          <a:stretch>
            <a:fillRect/>
          </a:stretch>
        </a:blipFill>
        <a:ln>
          <a:noFill/>
        </a:ln>
        <a:effectLst/>
      </dsp:spPr>
      <dsp:style>
        <a:lnRef idx="0">
          <a:scrgbClr r="0" g="0" b="0"/>
        </a:lnRef>
        <a:fillRef idx="1">
          <a:scrgbClr r="0" g="0" b="0"/>
        </a:fillRef>
        <a:effectRef idx="0">
          <a:scrgbClr r="0" g="0" b="0"/>
        </a:effectRef>
        <a:fontRef idx="minor"/>
      </dsp:style>
    </dsp:sp>
    <dsp:sp modelId="{9DBE53DF-B6B7-BF45-A79A-21233441708D}">
      <dsp:nvSpPr>
        <dsp:cNvPr id="0" name=""/>
        <dsp:cNvSpPr/>
      </dsp:nvSpPr>
      <dsp:spPr>
        <a:xfrm>
          <a:off x="440109" y="878815"/>
          <a:ext cx="2284216" cy="66860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de-DE" sz="1200" kern="1200" dirty="0"/>
            <a:t>Sozio-</a:t>
          </a:r>
          <a:r>
            <a:rPr lang="de-DE" sz="1200" kern="1200" dirty="0" err="1"/>
            <a:t>oekonomischen</a:t>
          </a:r>
          <a:r>
            <a:rPr lang="de-DE" sz="1200" kern="1200" dirty="0"/>
            <a:t> Panel (SOEP) </a:t>
          </a:r>
          <a:r>
            <a:rPr lang="es-MX" sz="1200" kern="1200" dirty="0"/>
            <a:t>German Institute for </a:t>
          </a:r>
          <a:r>
            <a:rPr lang="es-MX" sz="1200" kern="1200" dirty="0" err="1"/>
            <a:t>Economic</a:t>
          </a:r>
          <a:r>
            <a:rPr lang="es-MX" sz="1200" kern="1200" dirty="0"/>
            <a:t> </a:t>
          </a:r>
          <a:r>
            <a:rPr lang="es-MX" sz="1200" kern="1200" dirty="0" err="1"/>
            <a:t>Research</a:t>
          </a:r>
          <a:r>
            <a:rPr lang="es-MX" sz="1200" kern="1200" dirty="0"/>
            <a:t>, </a:t>
          </a:r>
          <a:r>
            <a:rPr lang="de-DE" sz="1200" kern="1200" dirty="0"/>
            <a:t>„Leben in Deutschland“ </a:t>
          </a:r>
          <a:endParaRPr lang="en-US" sz="1200" kern="1200" dirty="0"/>
        </a:p>
      </dsp:txBody>
      <dsp:txXfrm>
        <a:off x="440109" y="878815"/>
        <a:ext cx="2284216" cy="668606"/>
      </dsp:txXfrm>
    </dsp:sp>
    <dsp:sp modelId="{BFBA4D54-6157-0647-B126-BEA9BAFFD42A}">
      <dsp:nvSpPr>
        <dsp:cNvPr id="0" name=""/>
        <dsp:cNvSpPr/>
      </dsp:nvSpPr>
      <dsp:spPr>
        <a:xfrm>
          <a:off x="3793671" y="0"/>
          <a:ext cx="1010192" cy="905625"/>
        </a:xfrm>
        <a:prstGeom prst="rect">
          <a:avLst/>
        </a:prstGeom>
        <a:blipFill rotWithShape="1">
          <a:blip xmlns:r="http://schemas.openxmlformats.org/officeDocument/2006/relationships" r:embed="rId2"/>
          <a:srcRect/>
          <a:stretch>
            <a:fillRect l="-31000" r="-31000"/>
          </a:stretch>
        </a:blipFill>
        <a:ln>
          <a:noFill/>
        </a:ln>
        <a:effectLst/>
      </dsp:spPr>
      <dsp:style>
        <a:lnRef idx="0">
          <a:scrgbClr r="0" g="0" b="0"/>
        </a:lnRef>
        <a:fillRef idx="1">
          <a:scrgbClr r="0" g="0" b="0"/>
        </a:fillRef>
        <a:effectRef idx="0">
          <a:scrgbClr r="0" g="0" b="0"/>
        </a:effectRef>
        <a:fontRef idx="minor"/>
      </dsp:style>
    </dsp:sp>
    <dsp:sp modelId="{27E9CBB5-368A-194C-966A-FE742ED1598B}">
      <dsp:nvSpPr>
        <dsp:cNvPr id="0" name=""/>
        <dsp:cNvSpPr/>
      </dsp:nvSpPr>
      <dsp:spPr>
        <a:xfrm>
          <a:off x="3064948" y="867167"/>
          <a:ext cx="2487512" cy="688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Random sample of the resident population in Germany, 14 years and older</a:t>
          </a:r>
        </a:p>
      </dsp:txBody>
      <dsp:txXfrm>
        <a:off x="3064948" y="867167"/>
        <a:ext cx="2487512" cy="688957"/>
      </dsp:txXfrm>
    </dsp:sp>
    <dsp:sp modelId="{1CC34293-3B54-2041-9323-6D783DB3CB3C}">
      <dsp:nvSpPr>
        <dsp:cNvPr id="0" name=""/>
        <dsp:cNvSpPr/>
      </dsp:nvSpPr>
      <dsp:spPr>
        <a:xfrm>
          <a:off x="5962103" y="0"/>
          <a:ext cx="1682921" cy="1299014"/>
        </a:xfrm>
        <a:prstGeom prst="rect">
          <a:avLst/>
        </a:prstGeom>
        <a:blipFill dpi="0" rotWithShape="1">
          <a:blip xmlns:r="http://schemas.openxmlformats.org/officeDocument/2006/relationships" r:embed="rId3"/>
          <a:srcRect/>
          <a:stretch>
            <a:fillRect l="-1472" t="-7988" r="1472" b="-90012"/>
          </a:stretch>
        </a:blipFill>
        <a:ln>
          <a:noFill/>
        </a:ln>
        <a:effectLst/>
      </dsp:spPr>
      <dsp:style>
        <a:lnRef idx="0">
          <a:scrgbClr r="0" g="0" b="0"/>
        </a:lnRef>
        <a:fillRef idx="1">
          <a:scrgbClr r="0" g="0" b="0"/>
        </a:fillRef>
        <a:effectRef idx="0">
          <a:scrgbClr r="0" g="0" b="0"/>
        </a:effectRef>
        <a:fontRef idx="minor"/>
      </dsp:style>
    </dsp:sp>
    <dsp:sp modelId="{C34807F5-BE0A-AF41-866A-8DC03EC8C42E}">
      <dsp:nvSpPr>
        <dsp:cNvPr id="0" name=""/>
        <dsp:cNvSpPr/>
      </dsp:nvSpPr>
      <dsp:spPr>
        <a:xfrm>
          <a:off x="5902018" y="856145"/>
          <a:ext cx="2125322" cy="69747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Questionnaire on vaccination and infection status</a:t>
          </a:r>
          <a:br>
            <a:rPr lang="en-US" sz="1200" kern="1200" dirty="0"/>
          </a:br>
          <a:r>
            <a:rPr lang="en-US" sz="1200" kern="1200" dirty="0"/>
            <a:t>Response 54%</a:t>
          </a:r>
        </a:p>
      </dsp:txBody>
      <dsp:txXfrm>
        <a:off x="5902018" y="856145"/>
        <a:ext cx="2125322" cy="697479"/>
      </dsp:txXfrm>
    </dsp:sp>
    <dsp:sp modelId="{5817B378-8874-E947-8F4E-1F8012413E23}">
      <dsp:nvSpPr>
        <dsp:cNvPr id="0" name=""/>
        <dsp:cNvSpPr/>
      </dsp:nvSpPr>
      <dsp:spPr>
        <a:xfrm>
          <a:off x="682131" y="1268702"/>
          <a:ext cx="3035689" cy="1972384"/>
        </a:xfrm>
        <a:prstGeom prst="rect">
          <a:avLst/>
        </a:prstGeom>
        <a:blipFill dpi="0" rotWithShape="1">
          <a:blip xmlns:r="http://schemas.openxmlformats.org/officeDocument/2006/relationships" r:embed="rId4"/>
          <a:srcRect/>
          <a:stretch>
            <a:fillRect t="35903" b="35903"/>
          </a:stretch>
        </a:blipFill>
        <a:ln>
          <a:noFill/>
        </a:ln>
        <a:effectLst/>
      </dsp:spPr>
      <dsp:style>
        <a:lnRef idx="0">
          <a:scrgbClr r="0" g="0" b="0"/>
        </a:lnRef>
        <a:fillRef idx="1">
          <a:scrgbClr r="0" g="0" b="0"/>
        </a:fillRef>
        <a:effectRef idx="0">
          <a:scrgbClr r="0" g="0" b="0"/>
        </a:effectRef>
        <a:fontRef idx="minor"/>
      </dsp:style>
    </dsp:sp>
    <dsp:sp modelId="{F74E4703-D03C-5C4E-9773-149BDE33E992}">
      <dsp:nvSpPr>
        <dsp:cNvPr id="0" name=""/>
        <dsp:cNvSpPr/>
      </dsp:nvSpPr>
      <dsp:spPr>
        <a:xfrm>
          <a:off x="682044" y="2675428"/>
          <a:ext cx="3034607" cy="581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Self-collected dry blood sample for antibody determination (IgG-S and N antibodies, </a:t>
          </a:r>
          <a:r>
            <a:rPr lang="en-US" sz="1200" kern="1200" dirty="0" err="1"/>
            <a:t>Euroimmun</a:t>
          </a:r>
          <a:r>
            <a:rPr lang="en-US" sz="1200" kern="1200" dirty="0"/>
            <a:t>)</a:t>
          </a:r>
        </a:p>
      </dsp:txBody>
      <dsp:txXfrm>
        <a:off x="682044" y="2675428"/>
        <a:ext cx="3034607" cy="581387"/>
      </dsp:txXfrm>
    </dsp:sp>
    <dsp:sp modelId="{AF8CA10B-2028-E346-BE8E-657112263EF0}">
      <dsp:nvSpPr>
        <dsp:cNvPr id="0" name=""/>
        <dsp:cNvSpPr/>
      </dsp:nvSpPr>
      <dsp:spPr>
        <a:xfrm>
          <a:off x="5623163" y="1605620"/>
          <a:ext cx="2579828" cy="1913757"/>
        </a:xfrm>
        <a:prstGeom prst="rect">
          <a:avLst/>
        </a:prstGeom>
        <a:blipFill dpi="0" rotWithShape="1">
          <a:blip xmlns:r="http://schemas.openxmlformats.org/officeDocument/2006/relationships" r:embed="rId5"/>
          <a:srcRect/>
          <a:stretch>
            <a:fillRect t="4173" b="4173"/>
          </a:stretch>
        </a:blipFill>
        <a:ln>
          <a:noFill/>
        </a:ln>
        <a:effectLst/>
      </dsp:spPr>
      <dsp:style>
        <a:lnRef idx="0">
          <a:scrgbClr r="0" g="0" b="0"/>
        </a:lnRef>
        <a:fillRef idx="1">
          <a:scrgbClr r="0" g="0" b="0"/>
        </a:fillRef>
        <a:effectRef idx="0">
          <a:scrgbClr r="0" g="0" b="0"/>
        </a:effectRef>
        <a:fontRef idx="minor"/>
      </dsp:style>
    </dsp:sp>
    <dsp:sp modelId="{699ADA5F-C628-F846-9313-3A594FFEC038}">
      <dsp:nvSpPr>
        <dsp:cNvPr id="0" name=""/>
        <dsp:cNvSpPr/>
      </dsp:nvSpPr>
      <dsp:spPr>
        <a:xfrm>
          <a:off x="4097919" y="2509298"/>
          <a:ext cx="1530762" cy="82758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de-DE" sz="1200" kern="1200" dirty="0">
              <a:latin typeface="+mn-lt"/>
            </a:rPr>
            <a:t>November 2021 </a:t>
          </a:r>
          <a:r>
            <a:rPr lang="de-DE" sz="1200" kern="1200" dirty="0" err="1">
              <a:latin typeface="+mn-lt"/>
            </a:rPr>
            <a:t>to</a:t>
          </a:r>
          <a:r>
            <a:rPr lang="de-DE" sz="1200" kern="1200" dirty="0">
              <a:latin typeface="+mn-lt"/>
            </a:rPr>
            <a:t> </a:t>
          </a:r>
          <a:r>
            <a:rPr lang="de-DE" sz="1200" kern="1200" dirty="0" err="1">
              <a:latin typeface="+mn-lt"/>
            </a:rPr>
            <a:t>February</a:t>
          </a:r>
          <a:r>
            <a:rPr lang="de-DE" sz="1200" kern="1200" dirty="0">
              <a:latin typeface="+mn-lt"/>
            </a:rPr>
            <a:t> 2022</a:t>
          </a:r>
        </a:p>
        <a:p>
          <a:pPr marL="0" lvl="0" indent="0" algn="ctr" defTabSz="533400">
            <a:lnSpc>
              <a:spcPct val="90000"/>
            </a:lnSpc>
            <a:spcBef>
              <a:spcPct val="0"/>
            </a:spcBef>
            <a:spcAft>
              <a:spcPct val="5000"/>
            </a:spcAft>
            <a:buNone/>
          </a:pPr>
          <a:r>
            <a:rPr lang="de-DE" sz="1200" kern="1200" dirty="0">
              <a:latin typeface="+mn-lt"/>
            </a:rPr>
            <a:t>≈80% </a:t>
          </a:r>
          <a:r>
            <a:rPr lang="de-DE" sz="1200" kern="1200" dirty="0" err="1">
              <a:latin typeface="+mn-lt"/>
            </a:rPr>
            <a:t>of</a:t>
          </a:r>
          <a:r>
            <a:rPr lang="de-DE" sz="1200" kern="1200" dirty="0">
              <a:latin typeface="+mn-lt"/>
            </a:rPr>
            <a:t> </a:t>
          </a:r>
          <a:r>
            <a:rPr lang="de-DE" sz="1200" kern="1200" dirty="0" err="1">
              <a:latin typeface="+mn-lt"/>
            </a:rPr>
            <a:t>the</a:t>
          </a:r>
          <a:r>
            <a:rPr lang="de-DE" sz="1200" kern="1200" dirty="0">
              <a:latin typeface="+mn-lt"/>
            </a:rPr>
            <a:t> </a:t>
          </a:r>
          <a:r>
            <a:rPr lang="de-DE" sz="1200" kern="1200" dirty="0" err="1">
              <a:latin typeface="+mn-lt"/>
            </a:rPr>
            <a:t>survey</a:t>
          </a:r>
          <a:r>
            <a:rPr lang="de-DE" sz="1200" kern="1200" dirty="0">
              <a:latin typeface="+mn-lt"/>
            </a:rPr>
            <a:t> in 2021</a:t>
          </a:r>
          <a:endParaRPr lang="en-US" sz="1200" kern="1200" dirty="0">
            <a:latin typeface="+mn-lt"/>
          </a:endParaRPr>
        </a:p>
      </dsp:txBody>
      <dsp:txXfrm>
        <a:off x="4097919" y="2509298"/>
        <a:ext cx="1530762" cy="827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41EA1-6DEE-4669-BB3B-E779A8897EEE}">
      <dsp:nvSpPr>
        <dsp:cNvPr id="0" name=""/>
        <dsp:cNvSpPr/>
      </dsp:nvSpPr>
      <dsp:spPr>
        <a:xfrm>
          <a:off x="462356" y="0"/>
          <a:ext cx="7298653" cy="101903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2641" numCol="1" spcCol="1270" anchor="ctr" anchorCtr="0">
          <a:noAutofit/>
        </a:bodyPr>
        <a:lstStyle/>
        <a:p>
          <a:pPr marL="0" lvl="0" indent="0" algn="l" defTabSz="800100">
            <a:lnSpc>
              <a:spcPct val="90000"/>
            </a:lnSpc>
            <a:spcBef>
              <a:spcPct val="0"/>
            </a:spcBef>
            <a:spcAft>
              <a:spcPct val="35000"/>
            </a:spcAft>
            <a:buNone/>
          </a:pPr>
          <a:r>
            <a:rPr lang="en-AU" sz="1800" kern="1200" dirty="0"/>
            <a:t>List of 19 </a:t>
          </a:r>
          <a:r>
            <a:rPr lang="en-AU" sz="1800" b="1" u="sng" kern="1200" dirty="0"/>
            <a:t>permanent or recurrent</a:t>
          </a:r>
          <a:r>
            <a:rPr lang="en-AU" sz="1800" b="0" u="none" kern="1200" dirty="0"/>
            <a:t> </a:t>
          </a:r>
          <a:r>
            <a:rPr lang="en-AU" sz="1800" kern="1200" dirty="0"/>
            <a:t>symptoms in the last 6 months</a:t>
          </a:r>
          <a:endParaRPr lang="en-US" sz="1800" kern="1200" dirty="0"/>
        </a:p>
      </dsp:txBody>
      <dsp:txXfrm>
        <a:off x="462356" y="254760"/>
        <a:ext cx="7043894" cy="509519"/>
      </dsp:txXfrm>
    </dsp:sp>
    <dsp:sp modelId="{073835B4-4A4F-4589-88EB-F2801FCFDD22}">
      <dsp:nvSpPr>
        <dsp:cNvPr id="0" name=""/>
        <dsp:cNvSpPr/>
      </dsp:nvSpPr>
      <dsp:spPr>
        <a:xfrm>
          <a:off x="3317741" y="459494"/>
          <a:ext cx="4746680" cy="1102303"/>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2641" numCol="1" spcCol="1270" anchor="ctr" anchorCtr="0">
          <a:noAutofit/>
        </a:bodyPr>
        <a:lstStyle/>
        <a:p>
          <a:pPr marL="0" lvl="0" indent="0" algn="l" defTabSz="800100">
            <a:lnSpc>
              <a:spcPct val="90000"/>
            </a:lnSpc>
            <a:spcBef>
              <a:spcPct val="0"/>
            </a:spcBef>
            <a:spcAft>
              <a:spcPct val="35000"/>
            </a:spcAft>
            <a:buNone/>
          </a:pPr>
          <a:r>
            <a:rPr lang="en-AU" sz="1800" kern="1200" dirty="0"/>
            <a:t>    Are they </a:t>
          </a:r>
          <a:r>
            <a:rPr lang="en-AU" sz="1800" b="1" kern="1200" dirty="0"/>
            <a:t>persistent</a:t>
          </a:r>
          <a:r>
            <a:rPr lang="en-AU" sz="1800" kern="1200" dirty="0"/>
            <a:t>?</a:t>
          </a:r>
          <a:endParaRPr lang="en-US" sz="1800" kern="1200" dirty="0"/>
        </a:p>
      </dsp:txBody>
      <dsp:txXfrm>
        <a:off x="3317741" y="735070"/>
        <a:ext cx="4471104" cy="551151"/>
      </dsp:txXfrm>
    </dsp:sp>
    <dsp:sp modelId="{0FD22A55-C51C-4F9F-B3F1-D17614B794BC}">
      <dsp:nvSpPr>
        <dsp:cNvPr id="0" name=""/>
        <dsp:cNvSpPr/>
      </dsp:nvSpPr>
      <dsp:spPr>
        <a:xfrm>
          <a:off x="3407447" y="971717"/>
          <a:ext cx="5028694" cy="127647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2641" numCol="1" spcCol="1270" anchor="ctr" anchorCtr="0">
          <a:noAutofit/>
        </a:bodyPr>
        <a:lstStyle/>
        <a:p>
          <a:pPr marL="0" lvl="0" indent="0" algn="l" defTabSz="800100">
            <a:lnSpc>
              <a:spcPct val="90000"/>
            </a:lnSpc>
            <a:spcBef>
              <a:spcPct val="0"/>
            </a:spcBef>
            <a:spcAft>
              <a:spcPct val="35000"/>
            </a:spcAft>
            <a:buNone/>
          </a:pPr>
          <a:r>
            <a:rPr lang="en-AU" sz="1800" kern="1200" dirty="0"/>
            <a:t>Do they have an impact on everyday functioning? (restricted to participants &lt;66 </a:t>
          </a:r>
          <a:r>
            <a:rPr lang="en-AU" sz="1800" kern="1200" dirty="0" err="1"/>
            <a:t>yol</a:t>
          </a:r>
          <a:r>
            <a:rPr lang="en-AU" sz="1800" kern="1200" dirty="0"/>
            <a:t>)</a:t>
          </a:r>
          <a:endParaRPr lang="en-US" sz="1800" kern="1200" dirty="0"/>
        </a:p>
      </dsp:txBody>
      <dsp:txXfrm>
        <a:off x="3407447" y="1290837"/>
        <a:ext cx="4709575" cy="638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C470E-FAFC-4503-8E4B-46E881627FFE}">
      <dsp:nvSpPr>
        <dsp:cNvPr id="0" name=""/>
        <dsp:cNvSpPr/>
      </dsp:nvSpPr>
      <dsp:spPr>
        <a:xfrm>
          <a:off x="2695" y="172250"/>
          <a:ext cx="1459501" cy="8757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Schlafstörung</a:t>
          </a:r>
        </a:p>
      </dsp:txBody>
      <dsp:txXfrm>
        <a:off x="2695" y="172250"/>
        <a:ext cx="1459501" cy="875700"/>
      </dsp:txXfrm>
    </dsp:sp>
    <dsp:sp modelId="{B996D89F-34D0-4C87-8169-81C34F2915FF}">
      <dsp:nvSpPr>
        <dsp:cNvPr id="0" name=""/>
        <dsp:cNvSpPr/>
      </dsp:nvSpPr>
      <dsp:spPr>
        <a:xfrm>
          <a:off x="1608147" y="172250"/>
          <a:ext cx="1459501" cy="8757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Schilddrüsenerkrankung </a:t>
          </a:r>
        </a:p>
      </dsp:txBody>
      <dsp:txXfrm>
        <a:off x="1608147" y="172250"/>
        <a:ext cx="1459501" cy="875700"/>
      </dsp:txXfrm>
    </dsp:sp>
    <dsp:sp modelId="{51E5029E-A3FD-4372-8436-31354FB6B469}">
      <dsp:nvSpPr>
        <dsp:cNvPr id="0" name=""/>
        <dsp:cNvSpPr/>
      </dsp:nvSpPr>
      <dsp:spPr>
        <a:xfrm>
          <a:off x="3213599" y="172250"/>
          <a:ext cx="1459501" cy="87570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Diabetes</a:t>
          </a:r>
        </a:p>
      </dsp:txBody>
      <dsp:txXfrm>
        <a:off x="3213599" y="172250"/>
        <a:ext cx="1459501" cy="875700"/>
      </dsp:txXfrm>
    </dsp:sp>
    <dsp:sp modelId="{B7879026-A5A0-4A25-BC48-F57C6613A11C}">
      <dsp:nvSpPr>
        <dsp:cNvPr id="0" name=""/>
        <dsp:cNvSpPr/>
      </dsp:nvSpPr>
      <dsp:spPr>
        <a:xfrm>
          <a:off x="4819050" y="172250"/>
          <a:ext cx="1459501" cy="87570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Asthma </a:t>
          </a:r>
        </a:p>
      </dsp:txBody>
      <dsp:txXfrm>
        <a:off x="4819050" y="172250"/>
        <a:ext cx="1459501" cy="875700"/>
      </dsp:txXfrm>
    </dsp:sp>
    <dsp:sp modelId="{56A83B61-8F5D-4AD1-A1D3-DE3FD7AFF600}">
      <dsp:nvSpPr>
        <dsp:cNvPr id="0" name=""/>
        <dsp:cNvSpPr/>
      </dsp:nvSpPr>
      <dsp:spPr>
        <a:xfrm>
          <a:off x="6424502" y="172250"/>
          <a:ext cx="1459501" cy="87570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Herzkrankheit</a:t>
          </a:r>
        </a:p>
      </dsp:txBody>
      <dsp:txXfrm>
        <a:off x="6424502" y="172250"/>
        <a:ext cx="1459501" cy="875700"/>
      </dsp:txXfrm>
    </dsp:sp>
    <dsp:sp modelId="{FCB69DCB-A675-44A5-8E9F-3FC7A0F116FD}">
      <dsp:nvSpPr>
        <dsp:cNvPr id="0" name=""/>
        <dsp:cNvSpPr/>
      </dsp:nvSpPr>
      <dsp:spPr>
        <a:xfrm>
          <a:off x="2695" y="1193901"/>
          <a:ext cx="1459501" cy="8757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Krebserkrankung</a:t>
          </a:r>
        </a:p>
      </dsp:txBody>
      <dsp:txXfrm>
        <a:off x="2695" y="1193901"/>
        <a:ext cx="1459501" cy="875700"/>
      </dsp:txXfrm>
    </dsp:sp>
    <dsp:sp modelId="{D04012DC-ABD1-4954-8B69-77E721983A47}">
      <dsp:nvSpPr>
        <dsp:cNvPr id="0" name=""/>
        <dsp:cNvSpPr/>
      </dsp:nvSpPr>
      <dsp:spPr>
        <a:xfrm>
          <a:off x="1635571" y="1202527"/>
          <a:ext cx="1459501" cy="87570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Schlaganfall</a:t>
          </a:r>
        </a:p>
      </dsp:txBody>
      <dsp:txXfrm>
        <a:off x="1635571" y="1202527"/>
        <a:ext cx="1459501" cy="875700"/>
      </dsp:txXfrm>
    </dsp:sp>
    <dsp:sp modelId="{18C097BF-C45E-4B2E-99A9-C04D2CCCC256}">
      <dsp:nvSpPr>
        <dsp:cNvPr id="0" name=""/>
        <dsp:cNvSpPr/>
      </dsp:nvSpPr>
      <dsp:spPr>
        <a:xfrm>
          <a:off x="3213599" y="1193901"/>
          <a:ext cx="1459501" cy="8757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Migräne</a:t>
          </a:r>
        </a:p>
      </dsp:txBody>
      <dsp:txXfrm>
        <a:off x="3213599" y="1193901"/>
        <a:ext cx="1459501" cy="875700"/>
      </dsp:txXfrm>
    </dsp:sp>
    <dsp:sp modelId="{811A6E28-2E33-4406-AB63-41CBA50001A8}">
      <dsp:nvSpPr>
        <dsp:cNvPr id="0" name=""/>
        <dsp:cNvSpPr/>
      </dsp:nvSpPr>
      <dsp:spPr>
        <a:xfrm>
          <a:off x="4819050" y="1193901"/>
          <a:ext cx="1459501" cy="87570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Bluthochdruck </a:t>
          </a:r>
        </a:p>
      </dsp:txBody>
      <dsp:txXfrm>
        <a:off x="4819050" y="1193901"/>
        <a:ext cx="1459501" cy="875700"/>
      </dsp:txXfrm>
    </dsp:sp>
    <dsp:sp modelId="{B8107600-6BD3-4F62-A03F-76D7B90D2036}">
      <dsp:nvSpPr>
        <dsp:cNvPr id="0" name=""/>
        <dsp:cNvSpPr/>
      </dsp:nvSpPr>
      <dsp:spPr>
        <a:xfrm>
          <a:off x="6424502" y="1193901"/>
          <a:ext cx="1459501" cy="8757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Depressive Erkrankung</a:t>
          </a:r>
        </a:p>
      </dsp:txBody>
      <dsp:txXfrm>
        <a:off x="6424502" y="1193901"/>
        <a:ext cx="1459501" cy="875700"/>
      </dsp:txXfrm>
    </dsp:sp>
    <dsp:sp modelId="{FC13C10E-07C6-497F-B99F-301CFB02E839}">
      <dsp:nvSpPr>
        <dsp:cNvPr id="0" name=""/>
        <dsp:cNvSpPr/>
      </dsp:nvSpPr>
      <dsp:spPr>
        <a:xfrm>
          <a:off x="2695" y="2215552"/>
          <a:ext cx="1459501" cy="8757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Demenzerkrankung</a:t>
          </a:r>
        </a:p>
      </dsp:txBody>
      <dsp:txXfrm>
        <a:off x="2695" y="2215552"/>
        <a:ext cx="1459501" cy="875700"/>
      </dsp:txXfrm>
    </dsp:sp>
    <dsp:sp modelId="{13428822-BDBB-4E69-B1CE-9BDCEDAFE1FC}">
      <dsp:nvSpPr>
        <dsp:cNvPr id="0" name=""/>
        <dsp:cNvSpPr/>
      </dsp:nvSpPr>
      <dsp:spPr>
        <a:xfrm>
          <a:off x="1608147" y="2215552"/>
          <a:ext cx="1459501" cy="8757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Gelenkerkrankungen (Arthrose, Rheuma)</a:t>
          </a:r>
        </a:p>
      </dsp:txBody>
      <dsp:txXfrm>
        <a:off x="1608147" y="2215552"/>
        <a:ext cx="1459501" cy="875700"/>
      </dsp:txXfrm>
    </dsp:sp>
    <dsp:sp modelId="{3FB89FA2-3750-4774-A1C8-E6C6FBF38475}">
      <dsp:nvSpPr>
        <dsp:cNvPr id="0" name=""/>
        <dsp:cNvSpPr/>
      </dsp:nvSpPr>
      <dsp:spPr>
        <a:xfrm>
          <a:off x="3213599" y="2215552"/>
          <a:ext cx="1459501" cy="8757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Chronische Rückenbeschwerden</a:t>
          </a:r>
        </a:p>
      </dsp:txBody>
      <dsp:txXfrm>
        <a:off x="3213599" y="2215552"/>
        <a:ext cx="1459501" cy="875700"/>
      </dsp:txXfrm>
    </dsp:sp>
    <dsp:sp modelId="{24AE6FF6-E4A9-42EF-B4A1-62B825463143}">
      <dsp:nvSpPr>
        <dsp:cNvPr id="0" name=""/>
        <dsp:cNvSpPr/>
      </dsp:nvSpPr>
      <dsp:spPr>
        <a:xfrm>
          <a:off x="4819050" y="2215552"/>
          <a:ext cx="1459501" cy="8757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err="1"/>
            <a:t>Ausgebranntsein</a:t>
          </a:r>
          <a:r>
            <a:rPr lang="de-DE" sz="1100" kern="1200" dirty="0"/>
            <a:t> (Burnout)</a:t>
          </a:r>
        </a:p>
      </dsp:txBody>
      <dsp:txXfrm>
        <a:off x="4819050" y="2215552"/>
        <a:ext cx="1459501" cy="875700"/>
      </dsp:txXfrm>
    </dsp:sp>
    <dsp:sp modelId="{9AA56BB4-AE00-460A-B2D0-0201CEA2840B}">
      <dsp:nvSpPr>
        <dsp:cNvPr id="0" name=""/>
        <dsp:cNvSpPr/>
      </dsp:nvSpPr>
      <dsp:spPr>
        <a:xfrm>
          <a:off x="6424502" y="2215552"/>
          <a:ext cx="1459501" cy="8757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Sonstige Krankheit</a:t>
          </a:r>
        </a:p>
      </dsp:txBody>
      <dsp:txXfrm>
        <a:off x="6424502" y="2215552"/>
        <a:ext cx="1459501" cy="8757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26.10.2022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26.10.2022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8745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144931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study supports findings (</a:t>
            </a:r>
            <a:r>
              <a:rPr lang="de-DE" dirty="0"/>
              <a:t>Huang Y et al. 2021; </a:t>
            </a:r>
            <a:r>
              <a:rPr lang="de-DE" dirty="0" err="1"/>
              <a:t>Malkova</a:t>
            </a:r>
            <a:r>
              <a:rPr lang="de-DE" dirty="0"/>
              <a:t> A et al. 2021)</a:t>
            </a:r>
            <a:r>
              <a:rPr lang="en-US" dirty="0">
                <a:solidFill>
                  <a:srgbClr val="FF0000"/>
                </a:solidFill>
              </a:rPr>
              <a:t> </a:t>
            </a:r>
            <a:r>
              <a:rPr lang="en-US" dirty="0"/>
              <a:t>showing that there is a risk of Long COVID (with functional limitation) =&gt; Slide 8  even after milder and unrecognized SARS-CoV-2 infection.</a:t>
            </a: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Literatur: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Strahm C, </a:t>
            </a:r>
            <a:r>
              <a:rPr lang="de-DE" dirty="0" err="1"/>
              <a:t>Seneghini</a:t>
            </a:r>
            <a:r>
              <a:rPr lang="de-DE" dirty="0"/>
              <a:t> M, </a:t>
            </a:r>
            <a:r>
              <a:rPr lang="de-DE" dirty="0" err="1"/>
              <a:t>Güsewell</a:t>
            </a:r>
            <a:r>
              <a:rPr lang="de-DE" dirty="0"/>
              <a:t> S, Egger T, Leal-</a:t>
            </a:r>
            <a:r>
              <a:rPr lang="de-DE" dirty="0" err="1"/>
              <a:t>Neto</a:t>
            </a:r>
            <a:r>
              <a:rPr lang="de-DE" dirty="0"/>
              <a:t> O, </a:t>
            </a:r>
            <a:r>
              <a:rPr lang="de-DE" dirty="0" err="1"/>
              <a:t>Brucher</a:t>
            </a:r>
            <a:r>
              <a:rPr lang="de-DE" dirty="0"/>
              <a:t> A, </a:t>
            </a:r>
            <a:r>
              <a:rPr lang="de-DE" dirty="0" err="1"/>
              <a:t>Lemmenmeier</a:t>
            </a:r>
            <a:r>
              <a:rPr lang="de-DE" dirty="0"/>
              <a:t> E, Meier </a:t>
            </a:r>
            <a:r>
              <a:rPr lang="de-DE" dirty="0" err="1"/>
              <a:t>Kleeb</a:t>
            </a:r>
            <a:r>
              <a:rPr lang="de-DE" dirty="0"/>
              <a:t> D, Möller JC, Rieder P, </a:t>
            </a:r>
            <a:r>
              <a:rPr lang="de-DE" dirty="0" err="1"/>
              <a:t>Ruetti</a:t>
            </a:r>
            <a:r>
              <a:rPr lang="de-DE" dirty="0"/>
              <a:t> M, Rutz R, Schmid HR, Stocker R, </a:t>
            </a:r>
            <a:r>
              <a:rPr lang="de-DE" dirty="0" err="1"/>
              <a:t>Vuichard-Gysin</a:t>
            </a:r>
            <a:r>
              <a:rPr lang="de-DE" dirty="0"/>
              <a:t> D, </a:t>
            </a:r>
            <a:r>
              <a:rPr lang="de-DE" dirty="0" err="1"/>
              <a:t>Wiggli</a:t>
            </a:r>
            <a:r>
              <a:rPr lang="de-DE" dirty="0"/>
              <a:t> B, </a:t>
            </a:r>
            <a:r>
              <a:rPr lang="de-DE" dirty="0" err="1"/>
              <a:t>Besold</a:t>
            </a:r>
            <a:r>
              <a:rPr lang="de-DE" dirty="0"/>
              <a:t> U, Kuster SP, </a:t>
            </a:r>
            <a:r>
              <a:rPr lang="de-DE" dirty="0" err="1"/>
              <a:t>McGeer</a:t>
            </a:r>
            <a:r>
              <a:rPr lang="de-DE" dirty="0"/>
              <a:t> A, Risch L, Friedl A, Schlegel M, Schmid D, </a:t>
            </a:r>
            <a:r>
              <a:rPr lang="de-DE" dirty="0" err="1"/>
              <a:t>Vernazza</a:t>
            </a:r>
            <a:r>
              <a:rPr lang="de-DE" dirty="0"/>
              <a:t> P, Kahlert CR, Kohler P. Symptoms </a:t>
            </a:r>
            <a:r>
              <a:rPr lang="de-DE" dirty="0" err="1"/>
              <a:t>Compatible</a:t>
            </a:r>
            <a:r>
              <a:rPr lang="de-DE" dirty="0"/>
              <a:t> </a:t>
            </a:r>
            <a:r>
              <a:rPr lang="de-DE" dirty="0" err="1"/>
              <a:t>With</a:t>
            </a:r>
            <a:r>
              <a:rPr lang="de-DE" dirty="0"/>
              <a:t> Long Coronavirus Disease (COVID) in </a:t>
            </a:r>
            <a:r>
              <a:rPr lang="de-DE" dirty="0" err="1"/>
              <a:t>Healthcare</a:t>
            </a:r>
            <a:r>
              <a:rPr lang="de-DE" dirty="0"/>
              <a:t> Workers </a:t>
            </a:r>
            <a:r>
              <a:rPr lang="de-DE" dirty="0" err="1"/>
              <a:t>With</a:t>
            </a:r>
            <a:r>
              <a:rPr lang="de-DE" dirty="0"/>
              <a:t> and </a:t>
            </a:r>
            <a:r>
              <a:rPr lang="de-DE" dirty="0" err="1"/>
              <a:t>Without</a:t>
            </a:r>
            <a:r>
              <a:rPr lang="de-DE" dirty="0"/>
              <a:t> </a:t>
            </a:r>
            <a:r>
              <a:rPr lang="de-DE" dirty="0" err="1"/>
              <a:t>Severe</a:t>
            </a:r>
            <a:r>
              <a:rPr lang="de-DE" dirty="0"/>
              <a:t> </a:t>
            </a:r>
            <a:r>
              <a:rPr lang="de-DE" dirty="0" err="1"/>
              <a:t>Acute</a:t>
            </a:r>
            <a:r>
              <a:rPr lang="de-DE" dirty="0"/>
              <a:t> </a:t>
            </a:r>
            <a:r>
              <a:rPr lang="de-DE" dirty="0" err="1"/>
              <a:t>Respiratory</a:t>
            </a:r>
            <a:r>
              <a:rPr lang="de-DE" dirty="0"/>
              <a:t> Syndrome Coronavirus 2 (SARS-CoV-2) </a:t>
            </a:r>
            <a:r>
              <a:rPr lang="de-DE" dirty="0" err="1"/>
              <a:t>Infection-Results</a:t>
            </a:r>
            <a:r>
              <a:rPr lang="de-DE" dirty="0"/>
              <a:t> </a:t>
            </a:r>
            <a:r>
              <a:rPr lang="de-DE" dirty="0" err="1"/>
              <a:t>of</a:t>
            </a:r>
            <a:r>
              <a:rPr lang="de-DE" dirty="0"/>
              <a:t> a </a:t>
            </a:r>
            <a:r>
              <a:rPr lang="de-DE" dirty="0" err="1"/>
              <a:t>Prospective</a:t>
            </a:r>
            <a:r>
              <a:rPr lang="de-DE" dirty="0"/>
              <a:t> Multicenter </a:t>
            </a:r>
            <a:r>
              <a:rPr lang="de-DE" dirty="0" err="1"/>
              <a:t>Cohort</a:t>
            </a:r>
            <a:r>
              <a:rPr lang="de-DE" dirty="0"/>
              <a:t>. </a:t>
            </a:r>
            <a:r>
              <a:rPr lang="de-DE" dirty="0" err="1"/>
              <a:t>Clin</a:t>
            </a:r>
            <a:r>
              <a:rPr lang="de-DE" dirty="0"/>
              <a:t> </a:t>
            </a:r>
            <a:r>
              <a:rPr lang="de-DE" dirty="0" err="1"/>
              <a:t>Infect</a:t>
            </a:r>
            <a:r>
              <a:rPr lang="de-DE" dirty="0"/>
              <a:t> Dis. 2022 Aug 24;75(1):e1011-e1019. </a:t>
            </a:r>
            <a:r>
              <a:rPr lang="de-DE" dirty="0" err="1"/>
              <a:t>doi</a:t>
            </a:r>
            <a:r>
              <a:rPr lang="de-DE" dirty="0"/>
              <a:t>: 10.1093/</a:t>
            </a:r>
            <a:r>
              <a:rPr lang="de-DE" dirty="0" err="1"/>
              <a:t>cid</a:t>
            </a:r>
            <a:r>
              <a:rPr lang="de-DE" dirty="0"/>
              <a:t>/ciac054. PMID: 35090015; PMCID: PMC9383387.</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err="1"/>
              <a:t>Malkova</a:t>
            </a:r>
            <a:r>
              <a:rPr lang="de-DE" dirty="0"/>
              <a:t> A, </a:t>
            </a:r>
            <a:r>
              <a:rPr lang="de-DE" dirty="0" err="1"/>
              <a:t>Kudryavtsev</a:t>
            </a:r>
            <a:r>
              <a:rPr lang="de-DE" dirty="0"/>
              <a:t> I, </a:t>
            </a:r>
            <a:r>
              <a:rPr lang="de-DE" dirty="0" err="1"/>
              <a:t>Starshinova</a:t>
            </a:r>
            <a:r>
              <a:rPr lang="de-DE" dirty="0"/>
              <a:t> A, </a:t>
            </a:r>
            <a:r>
              <a:rPr lang="de-DE" dirty="0" err="1"/>
              <a:t>Kudlay</a:t>
            </a:r>
            <a:r>
              <a:rPr lang="de-DE" dirty="0"/>
              <a:t> D, </a:t>
            </a:r>
            <a:r>
              <a:rPr lang="de-DE" dirty="0" err="1"/>
              <a:t>Zinchenko</a:t>
            </a:r>
            <a:r>
              <a:rPr lang="de-DE" dirty="0"/>
              <a:t> Y, </a:t>
            </a:r>
            <a:r>
              <a:rPr lang="de-DE" dirty="0" err="1"/>
              <a:t>Glushkova</a:t>
            </a:r>
            <a:r>
              <a:rPr lang="de-DE" dirty="0"/>
              <a:t> A, </a:t>
            </a:r>
            <a:r>
              <a:rPr lang="de-DE" dirty="0" err="1"/>
              <a:t>Yablonskiy</a:t>
            </a:r>
            <a:r>
              <a:rPr lang="de-DE" dirty="0"/>
              <a:t> P, </a:t>
            </a:r>
            <a:r>
              <a:rPr lang="de-DE" dirty="0" err="1"/>
              <a:t>Shoenfeld</a:t>
            </a:r>
            <a:r>
              <a:rPr lang="de-DE" dirty="0"/>
              <a:t> Y. Post COVID-19 Syndrome in </a:t>
            </a:r>
            <a:r>
              <a:rPr lang="de-DE" dirty="0" err="1"/>
              <a:t>Patients</a:t>
            </a:r>
            <a:r>
              <a:rPr lang="de-DE" dirty="0"/>
              <a:t> </a:t>
            </a:r>
            <a:r>
              <a:rPr lang="de-DE" dirty="0" err="1"/>
              <a:t>with</a:t>
            </a:r>
            <a:r>
              <a:rPr lang="de-DE" dirty="0"/>
              <a:t> </a:t>
            </a:r>
            <a:r>
              <a:rPr lang="de-DE" dirty="0" err="1"/>
              <a:t>Asymptomatic</a:t>
            </a:r>
            <a:r>
              <a:rPr lang="de-DE" dirty="0"/>
              <a:t>/Mild Form. Pathogens. 2021 </a:t>
            </a:r>
            <a:r>
              <a:rPr lang="de-DE" dirty="0" err="1"/>
              <a:t>Oct</a:t>
            </a:r>
            <a:r>
              <a:rPr lang="de-DE" dirty="0"/>
              <a:t> 30;10(11):1408. </a:t>
            </a:r>
            <a:r>
              <a:rPr lang="de-DE" dirty="0" err="1"/>
              <a:t>doi</a:t>
            </a:r>
            <a:r>
              <a:rPr lang="de-DE" dirty="0"/>
              <a:t>: 10.3390/pathogens10111408. PMID: 34832564; PMCID: PMC8620929.</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Yong Huang1, Melissa D. Pinto2, Jessica L. Borelli3, Milad Asgari Mehrabadi1, Heather Abrihim2, </a:t>
            </a:r>
            <a:r>
              <a:rPr lang="de-DE" sz="1200" kern="1200" dirty="0" err="1">
                <a:solidFill>
                  <a:schemeClr val="tx1"/>
                </a:solidFill>
                <a:effectLst/>
                <a:latin typeface="+mn-lt"/>
                <a:ea typeface="+mn-ea"/>
                <a:cs typeface="+mn-cs"/>
              </a:rPr>
              <a:t>Nikil</a:t>
            </a:r>
            <a:r>
              <a:rPr lang="de-DE" sz="1200" kern="1200" dirty="0">
                <a:solidFill>
                  <a:schemeClr val="tx1"/>
                </a:solidFill>
                <a:effectLst/>
                <a:latin typeface="+mn-lt"/>
                <a:ea typeface="+mn-ea"/>
                <a:cs typeface="+mn-cs"/>
              </a:rPr>
              <a:t> Dutt1, Natalie Lambert4, Erika L. Nurmi5, Rana Chakraborty6, Amir M. Rahmani1,2 &amp;. Charles A. Downs: </a:t>
            </a:r>
            <a:r>
              <a:rPr lang="en-US" sz="1200" kern="1200" dirty="0">
                <a:solidFill>
                  <a:schemeClr val="tx1"/>
                </a:solidFill>
                <a:effectLst/>
                <a:latin typeface="+mn-lt"/>
                <a:ea typeface="+mn-ea"/>
                <a:cs typeface="+mn-cs"/>
              </a:rPr>
              <a:t>COVID Symptoms, Symptom Clusters, and Predictors for Becoming a Long-Hauler:</a:t>
            </a:r>
            <a:br>
              <a:rPr lang="en-US" dirty="0"/>
            </a:br>
            <a:r>
              <a:rPr lang="en-US" sz="1200" kern="1200" dirty="0">
                <a:solidFill>
                  <a:schemeClr val="tx1"/>
                </a:solidFill>
                <a:effectLst/>
                <a:latin typeface="+mn-lt"/>
                <a:ea typeface="+mn-ea"/>
                <a:cs typeface="+mn-cs"/>
              </a:rPr>
              <a:t>Looking for Clarity in the Haze of the Pandemic https://www.medrxiv.org/content/10.1101/2021.03.03.21252086v1.full.pdf</a:t>
            </a:r>
            <a:endParaRPr lang="de-DE" dirty="0"/>
          </a:p>
          <a:p>
            <a:endParaRPr lang="de-DE" dirty="0"/>
          </a:p>
          <a:p>
            <a:r>
              <a:rPr lang="de-DE" dirty="0"/>
              <a:t>Jacobson, KB, Rao, M, Bonilla, H, </a:t>
            </a:r>
            <a:r>
              <a:rPr lang="de-DE" dirty="0" err="1"/>
              <a:t>Subramanian</a:t>
            </a:r>
            <a:r>
              <a:rPr lang="de-DE" dirty="0"/>
              <a:t>, A, Hack, I, Madrigal, M, et al. </a:t>
            </a:r>
            <a:r>
              <a:rPr lang="de-DE" dirty="0" err="1"/>
              <a:t>Patients</a:t>
            </a:r>
            <a:r>
              <a:rPr lang="de-DE" dirty="0"/>
              <a:t> </a:t>
            </a:r>
            <a:r>
              <a:rPr lang="de-DE" dirty="0" err="1"/>
              <a:t>with</a:t>
            </a:r>
            <a:r>
              <a:rPr lang="de-DE" dirty="0"/>
              <a:t> </a:t>
            </a:r>
            <a:r>
              <a:rPr lang="de-DE" dirty="0" err="1"/>
              <a:t>Uncomplicated</a:t>
            </a:r>
            <a:r>
              <a:rPr lang="de-DE" dirty="0"/>
              <a:t> Coronavirus Disease 2019 (COVID-19) </a:t>
            </a:r>
            <a:r>
              <a:rPr lang="de-DE" dirty="0" err="1"/>
              <a:t>Have</a:t>
            </a:r>
            <a:r>
              <a:rPr lang="de-DE" dirty="0"/>
              <a:t> Long-Term Persistent Symptoms and </a:t>
            </a:r>
            <a:r>
              <a:rPr lang="de-DE" dirty="0" err="1"/>
              <a:t>Functional</a:t>
            </a:r>
            <a:r>
              <a:rPr lang="de-DE" dirty="0"/>
              <a:t> </a:t>
            </a:r>
            <a:r>
              <a:rPr lang="de-DE" dirty="0" err="1"/>
              <a:t>Impairment</a:t>
            </a:r>
            <a:r>
              <a:rPr lang="de-DE" dirty="0"/>
              <a:t> </a:t>
            </a:r>
            <a:r>
              <a:rPr lang="de-DE" dirty="0" err="1"/>
              <a:t>Similar</a:t>
            </a:r>
            <a:r>
              <a:rPr lang="de-DE" dirty="0"/>
              <a:t> </a:t>
            </a:r>
            <a:r>
              <a:rPr lang="de-DE" dirty="0" err="1"/>
              <a:t>to</a:t>
            </a:r>
            <a:r>
              <a:rPr lang="de-DE" dirty="0"/>
              <a:t> </a:t>
            </a:r>
            <a:r>
              <a:rPr lang="de-DE" dirty="0" err="1"/>
              <a:t>Patients</a:t>
            </a:r>
            <a:r>
              <a:rPr lang="de-DE" dirty="0"/>
              <a:t> </a:t>
            </a:r>
            <a:r>
              <a:rPr lang="de-DE" dirty="0" err="1"/>
              <a:t>with</a:t>
            </a:r>
            <a:r>
              <a:rPr lang="de-DE" dirty="0"/>
              <a:t> </a:t>
            </a:r>
            <a:r>
              <a:rPr lang="de-DE" dirty="0" err="1"/>
              <a:t>Severe</a:t>
            </a:r>
            <a:r>
              <a:rPr lang="de-DE" dirty="0"/>
              <a:t> COVID-19: A </a:t>
            </a:r>
            <a:r>
              <a:rPr lang="de-DE" dirty="0" err="1"/>
              <a:t>Cautionary</a:t>
            </a:r>
            <a:r>
              <a:rPr lang="de-DE" dirty="0"/>
              <a:t> Tale </a:t>
            </a:r>
            <a:r>
              <a:rPr lang="de-DE" dirty="0" err="1"/>
              <a:t>during</a:t>
            </a:r>
            <a:r>
              <a:rPr lang="de-DE" dirty="0"/>
              <a:t> a Global </a:t>
            </a:r>
            <a:r>
              <a:rPr lang="de-DE" dirty="0" err="1"/>
              <a:t>Pandemic</a:t>
            </a:r>
            <a:r>
              <a:rPr lang="de-DE" dirty="0"/>
              <a:t>. </a:t>
            </a:r>
            <a:r>
              <a:rPr lang="de-DE" i="1" dirty="0" err="1"/>
              <a:t>Clin</a:t>
            </a:r>
            <a:r>
              <a:rPr lang="de-DE" i="1" dirty="0"/>
              <a:t> </a:t>
            </a:r>
            <a:r>
              <a:rPr lang="de-DE" i="1" dirty="0" err="1"/>
              <a:t>Infect</a:t>
            </a:r>
            <a:r>
              <a:rPr lang="de-DE" i="1" dirty="0"/>
              <a:t> Dis</a:t>
            </a:r>
            <a:r>
              <a:rPr lang="de-DE" dirty="0"/>
              <a:t> (2021) 73:e826–e829. doi:10.1093/</a:t>
            </a:r>
            <a:r>
              <a:rPr lang="de-DE" dirty="0" err="1"/>
              <a:t>cid</a:t>
            </a:r>
            <a:r>
              <a:rPr lang="de-DE" dirty="0"/>
              <a:t>/ciab103</a:t>
            </a:r>
          </a:p>
          <a:p>
            <a:endParaRPr lang="de-DE" dirty="0"/>
          </a:p>
          <a:p>
            <a:endParaRPr lang="de-DE" dirty="0"/>
          </a:p>
          <a:p>
            <a:r>
              <a:rPr lang="de-DE" dirty="0"/>
              <a:t>Other </a:t>
            </a:r>
            <a:r>
              <a:rPr lang="de-DE" dirty="0" err="1"/>
              <a:t>determinants</a:t>
            </a:r>
            <a:r>
              <a:rPr lang="de-DE" dirty="0"/>
              <a:t> (</a:t>
            </a:r>
            <a:r>
              <a:rPr lang="de-DE" dirty="0" err="1"/>
              <a:t>literture</a:t>
            </a:r>
            <a:r>
              <a:rPr lang="de-DE" dirty="0"/>
              <a:t>): high BMI; </a:t>
            </a:r>
            <a:r>
              <a:rPr lang="de-DE" dirty="0" err="1"/>
              <a:t>low</a:t>
            </a:r>
            <a:r>
              <a:rPr lang="de-DE" dirty="0"/>
              <a:t> SES; </a:t>
            </a:r>
            <a:r>
              <a:rPr lang="de-DE" dirty="0" err="1"/>
              <a:t>severity</a:t>
            </a:r>
            <a:r>
              <a:rPr lang="de-DE" dirty="0"/>
              <a:t> </a:t>
            </a:r>
            <a:r>
              <a:rPr lang="de-DE" dirty="0" err="1"/>
              <a:t>of</a:t>
            </a:r>
            <a:r>
              <a:rPr lang="de-DE" dirty="0"/>
              <a:t> </a:t>
            </a:r>
            <a:r>
              <a:rPr lang="de-DE" dirty="0" err="1"/>
              <a:t>illness</a:t>
            </a:r>
            <a:endParaRPr lang="de-DE" dirty="0"/>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80006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svy</a:t>
            </a:r>
            <a:r>
              <a:rPr lang="de-DE" dirty="0"/>
              <a:t>, </a:t>
            </a:r>
            <a:r>
              <a:rPr lang="de-DE" dirty="0" err="1"/>
              <a:t>subpop</a:t>
            </a:r>
            <a:r>
              <a:rPr lang="de-DE" dirty="0"/>
              <a:t> (</a:t>
            </a:r>
            <a:r>
              <a:rPr lang="de-DE" dirty="0" err="1"/>
              <a:t>if</a:t>
            </a:r>
            <a:r>
              <a:rPr lang="de-DE" dirty="0"/>
              <a:t> </a:t>
            </a:r>
            <a:r>
              <a:rPr lang="de-DE" dirty="0" err="1"/>
              <a:t>frabo_gesamt</a:t>
            </a:r>
            <a:r>
              <a:rPr lang="de-DE" dirty="0"/>
              <a:t>==1 &amp; PCR!=. &amp; PCR!=1): </a:t>
            </a:r>
            <a:r>
              <a:rPr lang="de-DE" dirty="0" err="1"/>
              <a:t>tab</a:t>
            </a:r>
            <a:r>
              <a:rPr lang="de-DE" dirty="0"/>
              <a:t> LBcov2iggB_N_korr , </a:t>
            </a:r>
            <a:r>
              <a:rPr lang="de-DE" dirty="0" err="1"/>
              <a:t>percent</a:t>
            </a:r>
            <a:r>
              <a:rPr lang="de-DE" dirty="0"/>
              <a:t> </a:t>
            </a:r>
            <a:r>
              <a:rPr lang="de-DE" dirty="0" err="1"/>
              <a:t>obs</a:t>
            </a:r>
            <a:r>
              <a:rPr lang="de-DE" dirty="0"/>
              <a:t> ci </a:t>
            </a:r>
            <a:r>
              <a:rPr lang="de-DE" dirty="0" err="1"/>
              <a:t>missing</a:t>
            </a:r>
            <a:endParaRPr lang="de-DE" dirty="0"/>
          </a:p>
        </p:txBody>
      </p:sp>
      <p:sp>
        <p:nvSpPr>
          <p:cNvPr id="4" name="Foliennummernplatzhalter 3"/>
          <p:cNvSpPr>
            <a:spLocks noGrp="1"/>
          </p:cNvSpPr>
          <p:nvPr>
            <p:ph type="sldNum" sz="quarter" idx="5"/>
          </p:nvPr>
        </p:nvSpPr>
        <p:spPr/>
        <p:txBody>
          <a:bodyPr/>
          <a:lstStyle/>
          <a:p>
            <a:fld id="{01C4DEF3-388E-46B8-9A2F-8496CE7A968C}" type="slidenum">
              <a:rPr lang="de-DE" smtClean="0"/>
              <a:t>14</a:t>
            </a:fld>
            <a:endParaRPr lang="de-DE"/>
          </a:p>
        </p:txBody>
      </p:sp>
    </p:spTree>
    <p:extLst>
      <p:ext uri="{BB962C8B-B14F-4D97-AF65-F5344CB8AC3E}">
        <p14:creationId xmlns:p14="http://schemas.microsoft.com/office/powerpoint/2010/main" val="3261232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err="1">
                <a:latin typeface="Arial" panose="020B0604020202020204" pitchFamily="34" charset="0"/>
                <a:cs typeface="Arial" panose="020B0604020202020204" pitchFamily="34" charset="0"/>
              </a:rPr>
              <a:t>Because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limited </a:t>
            </a:r>
            <a:r>
              <a:rPr lang="de-DE" sz="1200" dirty="0" err="1">
                <a:latin typeface="Arial" panose="020B0604020202020204" pitchFamily="34" charset="0"/>
                <a:cs typeface="Arial" panose="020B0604020202020204" pitchFamily="34" charset="0"/>
              </a:rPr>
              <a:t>case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numbers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include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cases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during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long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Covid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period</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our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analyses</a:t>
            </a:r>
            <a:r>
              <a:rPr lang="de-DE" sz="1200" dirty="0">
                <a:latin typeface="Arial" panose="020B0604020202020204" pitchFamily="34" charset="0"/>
                <a:cs typeface="Arial" panose="020B0604020202020204" pitchFamily="34" charset="0"/>
              </a:rPr>
              <a:t>.</a:t>
            </a: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59192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Differences</a:t>
            </a:r>
            <a:r>
              <a:rPr lang="de-DE" dirty="0"/>
              <a:t> </a:t>
            </a:r>
            <a:r>
              <a:rPr lang="de-DE" dirty="0" err="1"/>
              <a:t>between</a:t>
            </a:r>
            <a:r>
              <a:rPr lang="de-DE" dirty="0"/>
              <a:t> </a:t>
            </a:r>
            <a:r>
              <a:rPr lang="de-DE" dirty="0" err="1"/>
              <a:t>known</a:t>
            </a:r>
            <a:r>
              <a:rPr lang="de-DE" dirty="0"/>
              <a:t> and </a:t>
            </a:r>
            <a:r>
              <a:rPr lang="de-DE" dirty="0" err="1"/>
              <a:t>no</a:t>
            </a:r>
            <a:r>
              <a:rPr lang="de-DE" dirty="0"/>
              <a:t> </a:t>
            </a:r>
            <a:r>
              <a:rPr lang="de-DE" dirty="0" err="1"/>
              <a:t>infection</a:t>
            </a:r>
            <a:r>
              <a:rPr lang="de-DE" dirty="0"/>
              <a:t> </a:t>
            </a:r>
            <a:r>
              <a:rPr lang="de-DE" dirty="0" err="1"/>
              <a:t>are</a:t>
            </a:r>
            <a:r>
              <a:rPr lang="de-DE" dirty="0"/>
              <a:t> </a:t>
            </a:r>
            <a:r>
              <a:rPr lang="de-DE" dirty="0" err="1"/>
              <a:t>very</a:t>
            </a:r>
            <a:r>
              <a:rPr lang="de-DE" dirty="0"/>
              <a:t> </a:t>
            </a:r>
            <a:r>
              <a:rPr lang="de-DE" dirty="0" err="1"/>
              <a:t>significant</a:t>
            </a:r>
            <a:r>
              <a:rPr lang="de-DE" dirty="0"/>
              <a:t> </a:t>
            </a:r>
            <a:r>
              <a:rPr lang="de-DE" dirty="0" err="1"/>
              <a:t>specially</a:t>
            </a:r>
            <a:r>
              <a:rPr lang="de-DE" dirty="0"/>
              <a:t> in </a:t>
            </a:r>
            <a:r>
              <a:rPr lang="de-DE" dirty="0" err="1"/>
              <a:t>younger</a:t>
            </a:r>
            <a:r>
              <a:rPr lang="de-DE" dirty="0"/>
              <a:t> </a:t>
            </a:r>
            <a:r>
              <a:rPr lang="de-DE" dirty="0" err="1"/>
              <a:t>agegroups</a:t>
            </a:r>
            <a:endParaRPr lang="de-DE" dirty="0"/>
          </a:p>
          <a:p>
            <a:endParaRPr lang="en-US" dirty="0"/>
          </a:p>
        </p:txBody>
      </p:sp>
      <p:sp>
        <p:nvSpPr>
          <p:cNvPr id="4" name="Slide Number Placeholder 3"/>
          <p:cNvSpPr>
            <a:spLocks noGrp="1"/>
          </p:cNvSpPr>
          <p:nvPr>
            <p:ph type="sldNum" sz="quarter" idx="5"/>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2871956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Among the cohort of patients infected with SARS-CoV-2, risk factors for long COVID included female sex, belonging to an ethnic minority, socioeconomic deprivation, smoking, obesity and a wide range of comorbidities. The risk of developing long COVID was also found to be increased along a gradient of decreasing age. </a:t>
            </a:r>
            <a:br>
              <a:rPr lang="en-US" dirty="0"/>
            </a:br>
            <a:r>
              <a:rPr lang="en-US" sz="1200" kern="1200" dirty="0">
                <a:solidFill>
                  <a:schemeClr val="tx1"/>
                </a:solidFill>
                <a:effectLst/>
                <a:latin typeface="+mn-lt"/>
                <a:ea typeface="+mn-ea"/>
                <a:cs typeface="+mn-cs"/>
              </a:rPr>
              <a:t>Subramanian A, </a:t>
            </a:r>
            <a:r>
              <a:rPr lang="en-US" sz="1200" kern="1200" dirty="0" err="1">
                <a:solidFill>
                  <a:schemeClr val="tx1"/>
                </a:solidFill>
                <a:effectLst/>
                <a:latin typeface="+mn-lt"/>
                <a:ea typeface="+mn-ea"/>
                <a:cs typeface="+mn-cs"/>
              </a:rPr>
              <a:t>Nirantharakumar</a:t>
            </a:r>
            <a:r>
              <a:rPr lang="en-US" sz="1200" kern="1200" dirty="0">
                <a:solidFill>
                  <a:schemeClr val="tx1"/>
                </a:solidFill>
                <a:effectLst/>
                <a:latin typeface="+mn-lt"/>
                <a:ea typeface="+mn-ea"/>
                <a:cs typeface="+mn-cs"/>
              </a:rPr>
              <a:t> K, Hughes S, Myles P, Williams T, Gokhale KM, Taverner T, Chandan JS, Brown K, Simms-Williams N, Shah AD, Singh M, </a:t>
            </a:r>
            <a:r>
              <a:rPr lang="en-US" sz="1200" kern="1200" dirty="0" err="1">
                <a:solidFill>
                  <a:schemeClr val="tx1"/>
                </a:solidFill>
                <a:effectLst/>
                <a:latin typeface="+mn-lt"/>
                <a:ea typeface="+mn-ea"/>
                <a:cs typeface="+mn-cs"/>
              </a:rPr>
              <a:t>Kidy</a:t>
            </a:r>
            <a:r>
              <a:rPr lang="en-US" sz="1200" kern="1200" dirty="0">
                <a:solidFill>
                  <a:schemeClr val="tx1"/>
                </a:solidFill>
                <a:effectLst/>
                <a:latin typeface="+mn-lt"/>
                <a:ea typeface="+mn-ea"/>
                <a:cs typeface="+mn-cs"/>
              </a:rPr>
              <a:t> F, Okoth K, Hotham R, Bashir N, Cockburn N, Lee SI, Turner GM, </a:t>
            </a:r>
            <a:r>
              <a:rPr lang="en-US" sz="1200" kern="1200" dirty="0" err="1">
                <a:solidFill>
                  <a:schemeClr val="tx1"/>
                </a:solidFill>
                <a:effectLst/>
                <a:latin typeface="+mn-lt"/>
                <a:ea typeface="+mn-ea"/>
                <a:cs typeface="+mn-cs"/>
              </a:rPr>
              <a:t>Gkoutos</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Aiyegbusi</a:t>
            </a:r>
            <a:r>
              <a:rPr lang="en-US" sz="1200" kern="1200" dirty="0">
                <a:solidFill>
                  <a:schemeClr val="tx1"/>
                </a:solidFill>
                <a:effectLst/>
                <a:latin typeface="+mn-lt"/>
                <a:ea typeface="+mn-ea"/>
                <a:cs typeface="+mn-cs"/>
              </a:rPr>
              <a:t> OL, McMullan C, Denniston AK, </a:t>
            </a:r>
            <a:r>
              <a:rPr lang="en-US" sz="1200" kern="1200" dirty="0" err="1">
                <a:solidFill>
                  <a:schemeClr val="tx1"/>
                </a:solidFill>
                <a:effectLst/>
                <a:latin typeface="+mn-lt"/>
                <a:ea typeface="+mn-ea"/>
                <a:cs typeface="+mn-cs"/>
              </a:rPr>
              <a:t>Sapey</a:t>
            </a:r>
            <a:r>
              <a:rPr lang="en-US" sz="1200" kern="1200" dirty="0">
                <a:solidFill>
                  <a:schemeClr val="tx1"/>
                </a:solidFill>
                <a:effectLst/>
                <a:latin typeface="+mn-lt"/>
                <a:ea typeface="+mn-ea"/>
                <a:cs typeface="+mn-cs"/>
              </a:rPr>
              <a:t> E, Lord JM, Wraith DC, Leggett E, Iles C, Marshall T, Price MJ, Marwaha S, Davies EH, Jackson LJ, Matthews KL, </a:t>
            </a:r>
            <a:r>
              <a:rPr lang="en-US" sz="1200" kern="1200" dirty="0" err="1">
                <a:solidFill>
                  <a:schemeClr val="tx1"/>
                </a:solidFill>
                <a:effectLst/>
                <a:latin typeface="+mn-lt"/>
                <a:ea typeface="+mn-ea"/>
                <a:cs typeface="+mn-cs"/>
              </a:rPr>
              <a:t>Camaradou</a:t>
            </a:r>
            <a:r>
              <a:rPr lang="en-US" sz="1200" kern="1200" dirty="0">
                <a:solidFill>
                  <a:schemeClr val="tx1"/>
                </a:solidFill>
                <a:effectLst/>
                <a:latin typeface="+mn-lt"/>
                <a:ea typeface="+mn-ea"/>
                <a:cs typeface="+mn-cs"/>
              </a:rPr>
              <a:t> J, Calvert M, Haroon S. Symptoms and risk factors for long COVID in non-hospitalized adults. Nat Med. 2022 Jul 25.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10.1038/s41591-022-01909-w.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ahead of print. PMID: 35879616.</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79384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Post COVID ist ein Syndrom das nicht einfach und nicht völlig eindeutig und abschließend abgegrenzt definiert werden kann. </a:t>
            </a:r>
          </a:p>
          <a:p>
            <a:r>
              <a:rPr lang="de-DE" sz="1400" dirty="0"/>
              <a:t>Die WHO hat vorläufige Kriterien für eine Fall-Definition festgelegt. Neuere Leitlinien wie die Britische NICE-Guideline und die deutsche S1-Leitlinie grenzen die Begrifflichkeit hinsichtlich LC/PC näher ein. </a:t>
            </a:r>
          </a:p>
          <a:p>
            <a:r>
              <a:rPr lang="de-DE" sz="1400" dirty="0"/>
              <a:t>Von LC spricht man, wenn Gesundheitseinschränkungen  4 Wochen nach der akuten Erkrankung noch fortbestehen, vom Post COVID Zustand wird den Übereinkünften nach ausgegangen, wenn ein Zeitraum von 12 Wochen nach der SARS-CoV-2-Infektion vergangen ist. </a:t>
            </a:r>
          </a:p>
          <a:p>
            <a:r>
              <a:rPr lang="de-DE" sz="1400" dirty="0"/>
              <a:t>Die WHO-Kriterien für eine Definition enthalten Begriffe wie „u.a.“; „meistens“, und „normalerweise“, die zeigen, dass bei der Falldefinition Ermessensspielräume bestehen.</a:t>
            </a:r>
          </a:p>
          <a:p>
            <a:r>
              <a:rPr lang="de-DE" sz="1400" dirty="0"/>
              <a:t>Das spiegelt sich auch in der Vielzahl unterschiedlicher Long oder Post COVID Definitionen wieder, die in Studien Verwendung finden. Die Studiendefinitionen sind jeweils auch abhängig von den zur Verfügung stehenden Daten. </a:t>
            </a:r>
          </a:p>
          <a:p>
            <a:r>
              <a:rPr lang="de-DE" sz="1400" dirty="0"/>
              <a:t>Unsere Studie war geplant im Rahmen der Corona Monitoring Bundesweit Studie Welle 2. </a:t>
            </a:r>
          </a:p>
          <a:p>
            <a:r>
              <a:rPr lang="de-DE" sz="1400" dirty="0"/>
              <a:t>NEXT</a:t>
            </a: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76085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Einladung von 20.774 Personen aus 11.785 Haushalten in sieben Sprachen</a:t>
            </a:r>
          </a:p>
          <a:p>
            <a:r>
              <a:rPr lang="de-DE" dirty="0"/>
              <a:t>•	Freiwillige Teilnahme von 11.162 Personen aus 6.760 Haushalten</a:t>
            </a:r>
          </a:p>
          <a:p>
            <a:r>
              <a:rPr lang="de-DE" dirty="0"/>
              <a:t>•	Teilnahmequote (Responsequote): 54 Prozent</a:t>
            </a:r>
          </a:p>
          <a:p>
            <a:r>
              <a:rPr lang="de-DE" dirty="0"/>
              <a:t>•	Gewichtung: Die Prozentwerte wurden gewichtet berechnet. Durch das Gewichtungsverfahren wurde die Stichprobe für potenzielle Verzerrung durch Nicht-Teilnahme-Effekte so gut wie möglich korrigiert und an die Bevölkerungsstruktur Deutschlands gemäß amtlicher Statistik angepasst. </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21332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Fragetext (nicht einfach Symptome der letzten Woche sondern wiederkehrend oder dauerhaft i d letzten 6 Mo) </a:t>
            </a:r>
          </a:p>
          <a:p>
            <a:endParaRPr lang="de-DE"/>
          </a:p>
          <a:p>
            <a:r>
              <a:rPr lang="de-DE"/>
              <a:t>Everyday</a:t>
            </a:r>
            <a:r>
              <a:rPr lang="de-DE" dirty="0"/>
              <a:t> </a:t>
            </a:r>
            <a:r>
              <a:rPr lang="de-DE" dirty="0" err="1"/>
              <a:t>functioning</a:t>
            </a:r>
            <a:r>
              <a:rPr lang="de-DE" dirty="0"/>
              <a:t> </a:t>
            </a:r>
            <a:r>
              <a:rPr lang="de-DE" dirty="0" err="1"/>
              <a:t>refers</a:t>
            </a:r>
            <a:r>
              <a:rPr lang="de-DE" dirty="0"/>
              <a:t> </a:t>
            </a:r>
            <a:r>
              <a:rPr lang="de-DE" dirty="0" err="1"/>
              <a:t>to</a:t>
            </a:r>
            <a:r>
              <a:rPr lang="de-DE" dirty="0"/>
              <a:t> </a:t>
            </a:r>
            <a:r>
              <a:rPr lang="de-DE" dirty="0" err="1"/>
              <a:t>work</a:t>
            </a:r>
            <a:r>
              <a:rPr lang="de-DE" dirty="0"/>
              <a:t> and </a:t>
            </a:r>
            <a:r>
              <a:rPr lang="de-DE" dirty="0" err="1"/>
              <a:t>educational</a:t>
            </a:r>
            <a:r>
              <a:rPr lang="de-DE" dirty="0"/>
              <a:t> </a:t>
            </a:r>
            <a:r>
              <a:rPr lang="de-DE" dirty="0" err="1"/>
              <a:t>activities</a:t>
            </a:r>
            <a:r>
              <a:rPr lang="de-DE" dirty="0"/>
              <a:t> </a:t>
            </a:r>
          </a:p>
          <a:p>
            <a:r>
              <a:rPr lang="de-DE" dirty="0"/>
              <a:t>Not </a:t>
            </a:r>
            <a:r>
              <a:rPr lang="de-DE" dirty="0" err="1"/>
              <a:t>suitable</a:t>
            </a:r>
            <a:r>
              <a:rPr lang="de-DE" dirty="0"/>
              <a:t> </a:t>
            </a:r>
            <a:r>
              <a:rPr lang="de-DE" dirty="0" err="1"/>
              <a:t>for</a:t>
            </a:r>
            <a:r>
              <a:rPr lang="de-DE" dirty="0"/>
              <a:t> </a:t>
            </a:r>
            <a:r>
              <a:rPr lang="de-DE" dirty="0" err="1"/>
              <a:t>participants</a:t>
            </a:r>
            <a:r>
              <a:rPr lang="de-DE" dirty="0"/>
              <a:t> </a:t>
            </a:r>
            <a:r>
              <a:rPr lang="de-DE" dirty="0" err="1"/>
              <a:t>older</a:t>
            </a:r>
            <a:r>
              <a:rPr lang="de-DE" dirty="0"/>
              <a:t> </a:t>
            </a:r>
            <a:r>
              <a:rPr lang="de-DE" dirty="0" err="1"/>
              <a:t>than</a:t>
            </a:r>
            <a:r>
              <a:rPr lang="de-DE" dirty="0"/>
              <a:t> 65 </a:t>
            </a:r>
            <a:r>
              <a:rPr lang="de-DE" dirty="0" err="1"/>
              <a:t>years</a:t>
            </a: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73572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2533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anose="020B0604020202020204" pitchFamily="34" charset="0"/>
                <a:cs typeface="Arial" panose="020B0604020202020204" pitchFamily="34" charset="0"/>
              </a:rPr>
              <a:t>Gewichtete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Prävalenzen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für</a:t>
            </a:r>
            <a:r>
              <a:rPr lang="en-US" dirty="0">
                <a:latin typeface="Arial" panose="020B0604020202020204" pitchFamily="34" charset="0"/>
                <a:cs typeface="Arial" panose="020B0604020202020204" pitchFamily="34" charset="0"/>
              </a:rPr>
              <a:t> die </a:t>
            </a:r>
            <a:r>
              <a:rPr lang="en-US" dirty="0" err="1">
                <a:latin typeface="Arial" panose="020B0604020202020204" pitchFamily="34" charset="0"/>
                <a:cs typeface="Arial" panose="020B0604020202020204" pitchFamily="34" charset="0"/>
              </a:rPr>
              <a:t>drei</a:t>
            </a:r>
            <a:r>
              <a:rPr lang="en-US" dirty="0">
                <a:latin typeface="Arial" panose="020B0604020202020204" pitchFamily="34" charset="0"/>
                <a:cs typeface="Arial" panose="020B0604020202020204" pitchFamily="34" charset="0"/>
              </a:rPr>
              <a:t> Gruppen (</a:t>
            </a:r>
            <a:r>
              <a:rPr lang="en-US" dirty="0" err="1">
                <a:latin typeface="Arial" panose="020B0604020202020204" pitchFamily="34" charset="0"/>
                <a:cs typeface="Arial" panose="020B0604020202020204" pitchFamily="34" charset="0"/>
              </a:rPr>
              <a:t>bekannte</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dunkelbl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unbemerkte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Indikator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für</a:t>
            </a:r>
            <a:r>
              <a:rPr lang="en-US" dirty="0">
                <a:latin typeface="Arial" panose="020B0604020202020204" pitchFamily="34" charset="0"/>
                <a:cs typeface="Arial" panose="020B0604020202020204" pitchFamily="34" charset="0"/>
              </a:rPr>
              <a:t> mild/</a:t>
            </a:r>
            <a:r>
              <a:rPr lang="en-US" dirty="0" err="1">
                <a:latin typeface="Arial" panose="020B0604020202020204" pitchFamily="34" charset="0"/>
                <a:cs typeface="Arial" panose="020B0604020202020204" pitchFamily="34" charset="0"/>
              </a:rPr>
              <a:t>asymptomatisch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mittelblau,Kontrollgruppe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ohne</a:t>
            </a:r>
            <a:r>
              <a:rPr lang="en-US" dirty="0">
                <a:latin typeface="Arial" panose="020B0604020202020204" pitchFamily="34" charset="0"/>
                <a:cs typeface="Arial" panose="020B0604020202020204" pitchFamily="34" charset="0"/>
              </a:rPr>
              <a:t> Inf </a:t>
            </a:r>
            <a:r>
              <a:rPr lang="en-US" dirty="0" err="1">
                <a:latin typeface="Arial" panose="020B0604020202020204" pitchFamily="34" charset="0"/>
                <a:cs typeface="Arial" panose="020B0604020202020204" pitchFamily="34" charset="0"/>
              </a:rPr>
              <a:t>hellblau</a:t>
            </a:r>
            <a:r>
              <a:rPr lang="en-US" dirty="0">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anose="020B0604020202020204" pitchFamily="34" charset="0"/>
                <a:cs typeface="Arial" panose="020B0604020202020204" pitchFamily="34" charset="0"/>
              </a:rPr>
              <a:t>Vier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Balkengruppen</a:t>
            </a:r>
            <a:r>
              <a:rPr lang="en-US" dirty="0">
                <a:latin typeface="Arial" panose="020B0604020202020204" pitchFamily="34" charset="0"/>
                <a:cs typeface="Arial" panose="020B0604020202020204" pitchFamily="34" charset="0"/>
              </a:rPr>
              <a:t> von links </a:t>
            </a:r>
            <a:r>
              <a:rPr lang="en-US" dirty="0" err="1">
                <a:latin typeface="Arial" panose="020B0604020202020204" pitchFamily="34" charset="0"/>
                <a:cs typeface="Arial" panose="020B0604020202020204" pitchFamily="34" charset="0"/>
              </a:rPr>
              <a:t>nach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rechs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zunehmend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engere</a:t>
            </a:r>
            <a:r>
              <a:rPr lang="en-US" dirty="0">
                <a:latin typeface="Arial" panose="020B0604020202020204" pitchFamily="34" charset="0"/>
                <a:cs typeface="Arial" panose="020B0604020202020204" pitchFamily="34" charset="0"/>
              </a:rPr>
              <a:t> Definition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anose="020B0604020202020204" pitchFamily="34" charset="0"/>
                <a:cs typeface="Arial" panose="020B0604020202020204" pitchFamily="34" charset="0"/>
              </a:rPr>
              <a:t>Unabhängig</a:t>
            </a:r>
            <a:r>
              <a:rPr lang="en-US" dirty="0">
                <a:latin typeface="Arial" panose="020B0604020202020204" pitchFamily="34" charset="0"/>
                <a:cs typeface="Arial" panose="020B0604020202020204" pitchFamily="34" charset="0"/>
              </a:rPr>
              <a:t> von der </a:t>
            </a:r>
            <a:r>
              <a:rPr lang="en-US" dirty="0" err="1">
                <a:latin typeface="Arial" panose="020B0604020202020204" pitchFamily="34" charset="0"/>
                <a:cs typeface="Arial" panose="020B0604020202020204" pitchFamily="34" charset="0"/>
              </a:rPr>
              <a:t>Defi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gefasst</a:t>
            </a:r>
            <a:r>
              <a:rPr lang="en-US" dirty="0">
                <a:latin typeface="Arial" panose="020B0604020202020204" pitchFamily="34" charset="0"/>
                <a:cs typeface="Arial" panose="020B0604020202020204" pitchFamily="34" charset="0"/>
              </a:rPr>
              <a:t> mind 2 </a:t>
            </a:r>
            <a:r>
              <a:rPr lang="en-US" dirty="0" err="1">
                <a:latin typeface="Arial" panose="020B0604020202020204" pitchFamily="34" charset="0"/>
                <a:cs typeface="Arial" panose="020B0604020202020204" pitchFamily="34" charset="0"/>
              </a:rPr>
              <a:t>Symptome</a:t>
            </a:r>
            <a:r>
              <a:rPr lang="en-US" dirty="0">
                <a:latin typeface="Arial" panose="020B0604020202020204" pitchFamily="34" charset="0"/>
                <a:cs typeface="Arial" panose="020B0604020202020204" pitchFamily="34" charset="0"/>
              </a:rPr>
              <a:t>… bis mind 2 </a:t>
            </a:r>
            <a:r>
              <a:rPr lang="en-US" dirty="0" err="1">
                <a:latin typeface="Arial" panose="020B0604020202020204" pitchFamily="34" charset="0"/>
                <a:cs typeface="Arial" panose="020B0604020202020204" pitchFamily="34" charset="0"/>
              </a:rPr>
              <a:t>Symptome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dieaktuell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anhielten</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funktionellen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Einschränkungen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führen</a:t>
            </a:r>
            <a:r>
              <a:rPr lang="en-US" dirty="0">
                <a:latin typeface="Arial" panose="020B0604020202020204" pitchFamily="34" charset="0"/>
                <a:cs typeface="Arial" panose="020B0604020202020204" pitchFamily="34" charset="0"/>
              </a:rPr>
              <a:t>) known versus </a:t>
            </a:r>
            <a:r>
              <a:rPr lang="en-US" dirty="0" err="1">
                <a:latin typeface="Arial" panose="020B0604020202020204" pitchFamily="34" charset="0"/>
                <a:cs typeface="Arial" panose="020B0604020202020204" pitchFamily="34" charset="0"/>
              </a:rPr>
              <a:t>keine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Infektion</a:t>
            </a:r>
            <a:r>
              <a:rPr lang="en-US" dirty="0">
                <a:latin typeface="Arial" panose="020B0604020202020204" pitchFamily="34" charset="0"/>
                <a:cs typeface="Arial" panose="020B0604020202020204" pitchFamily="34" charset="0"/>
              </a:rPr>
              <a:t> stat sig </a:t>
            </a:r>
            <a:r>
              <a:rPr lang="en-US" dirty="0" err="1">
                <a:latin typeface="Arial" panose="020B0604020202020204" pitchFamily="34" charset="0"/>
                <a:cs typeface="Arial" panose="020B0604020202020204" pitchFamily="34" charset="0"/>
              </a:rPr>
              <a:t>wenn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abnehmenden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Prävalenzhöhen</a:t>
            </a:r>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Aber </a:t>
            </a:r>
            <a:r>
              <a:rPr lang="en-US" dirty="0" err="1">
                <a:latin typeface="Arial" panose="020B0604020202020204" pitchFamily="34" charset="0"/>
                <a:cs typeface="Arial" panose="020B0604020202020204" pitchFamily="34" charset="0"/>
              </a:rPr>
              <a:t>ein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zweites</a:t>
            </a:r>
            <a:r>
              <a:rPr lang="en-US" dirty="0">
                <a:latin typeface="Arial" panose="020B0604020202020204" pitchFamily="34" charset="0"/>
                <a:cs typeface="Arial" panose="020B0604020202020204" pitchFamily="34" charset="0"/>
              </a:rPr>
              <a:t> Muster: Sind </a:t>
            </a:r>
            <a:r>
              <a:rPr lang="en-US" dirty="0" err="1">
                <a:latin typeface="Arial" panose="020B0604020202020204" pitchFamily="34" charset="0"/>
                <a:cs typeface="Arial" panose="020B0604020202020204" pitchFamily="34" charset="0"/>
              </a:rPr>
              <a:t>Funktionelle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Limitationen</a:t>
            </a:r>
            <a:r>
              <a:rPr lang="en-US" dirty="0">
                <a:latin typeface="Arial" panose="020B0604020202020204" pitchFamily="34" charset="0"/>
                <a:cs typeface="Arial" panose="020B0604020202020204" pitchFamily="34" charset="0"/>
              </a:rPr>
              <a:t> in der Def NICHT </a:t>
            </a:r>
            <a:r>
              <a:rPr lang="en-US" dirty="0" err="1">
                <a:latin typeface="Arial" panose="020B0604020202020204" pitchFamily="34" charset="0"/>
                <a:cs typeface="Arial" panose="020B0604020202020204" pitchFamily="34" charset="0"/>
              </a:rPr>
              <a:t>berücksichtigt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unterscheiden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diejenigen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unbemerkter</a:t>
            </a:r>
            <a:r>
              <a:rPr lang="en-US" dirty="0">
                <a:latin typeface="Arial" panose="020B0604020202020204" pitchFamily="34" charset="0"/>
                <a:cs typeface="Arial" panose="020B0604020202020204" pitchFamily="34" charset="0"/>
              </a:rPr>
              <a:t> Inf </a:t>
            </a:r>
            <a:r>
              <a:rPr lang="en-US" dirty="0" err="1">
                <a:latin typeface="Arial" panose="020B0604020202020204" pitchFamily="34" charset="0"/>
                <a:cs typeface="Arial" panose="020B0604020202020204" pitchFamily="34" charset="0"/>
              </a:rPr>
              <a:t>nicht</a:t>
            </a:r>
            <a:r>
              <a:rPr lang="en-US" dirty="0">
                <a:latin typeface="Arial" panose="020B0604020202020204" pitchFamily="34" charset="0"/>
                <a:cs typeface="Arial" panose="020B0604020202020204" pitchFamily="34" charset="0"/>
              </a:rPr>
              <a:t> von </a:t>
            </a:r>
            <a:r>
              <a:rPr lang="en-US" dirty="0" err="1">
                <a:latin typeface="Arial" panose="020B0604020202020204" pitchFamily="34" charset="0"/>
                <a:cs typeface="Arial" panose="020B0604020202020204" pitchFamily="34" charset="0"/>
              </a:rPr>
              <a:t>denjenigen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ohne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Infektion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Berücksichtigt</a:t>
            </a:r>
            <a:r>
              <a:rPr lang="en-US" dirty="0">
                <a:latin typeface="Arial" panose="020B0604020202020204" pitchFamily="34" charset="0"/>
                <a:cs typeface="Arial" panose="020B0604020202020204" pitchFamily="34" charset="0"/>
              </a:rPr>
              <a:t> die Def </a:t>
            </a:r>
            <a:r>
              <a:rPr lang="en-US" dirty="0" err="1">
                <a:latin typeface="Arial" panose="020B0604020202020204" pitchFamily="34" charset="0"/>
                <a:cs typeface="Arial" panose="020B0604020202020204" pitchFamily="34" charset="0"/>
              </a:rPr>
              <a:t>funktionelle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Limitationen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zeigt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dass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signifikanter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Anteil</a:t>
            </a:r>
            <a:r>
              <a:rPr lang="en-US" dirty="0">
                <a:latin typeface="Arial" panose="020B0604020202020204" pitchFamily="34" charset="0"/>
                <a:cs typeface="Arial" panose="020B0604020202020204" pitchFamily="34" charset="0"/>
              </a:rPr>
              <a:t> von Menschen, die </a:t>
            </a:r>
            <a:r>
              <a:rPr lang="en-US" dirty="0" err="1">
                <a:latin typeface="Arial" panose="020B0604020202020204" pitchFamily="34" charset="0"/>
                <a:cs typeface="Arial" panose="020B0604020202020204" pitchFamily="34" charset="0"/>
              </a:rPr>
              <a:t>die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Infektion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undiagnostiziert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durchgemacht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haben</a:t>
            </a:r>
            <a:r>
              <a:rPr lang="en-US" dirty="0">
                <a:latin typeface="Arial" panose="020B0604020202020204" pitchFamily="34" charset="0"/>
                <a:cs typeface="Arial" panose="020B0604020202020204" pitchFamily="34" charset="0"/>
              </a:rPr>
              <a:t>, von LC </a:t>
            </a:r>
            <a:r>
              <a:rPr lang="en-US" dirty="0" err="1">
                <a:latin typeface="Arial" panose="020B0604020202020204" pitchFamily="34" charset="0"/>
                <a:cs typeface="Arial" panose="020B0604020202020204" pitchFamily="34" charset="0"/>
              </a:rPr>
              <a:t>betroffen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sein </a:t>
            </a:r>
            <a:r>
              <a:rPr lang="en-US" dirty="0" err="1">
                <a:latin typeface="Arial" panose="020B0604020202020204" pitchFamily="34" charset="0"/>
                <a:cs typeface="Arial" panose="020B0604020202020204" pitchFamily="34" charset="0"/>
              </a:rPr>
              <a:t>scheint</a:t>
            </a:r>
            <a:r>
              <a:rPr lang="en-US" dirty="0">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The occurrence of several symptoms at the same time is typical for Long COVID</a:t>
            </a:r>
          </a:p>
          <a:p>
            <a:pPr marL="268288" marR="0" lvl="1"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900" dirty="0" err="1">
                <a:latin typeface="Arial" panose="020B0604020202020204" pitchFamily="34" charset="0"/>
                <a:cs typeface="Arial" panose="020B0604020202020204" pitchFamily="34" charset="0"/>
              </a:rPr>
              <a:t>Although</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prevalence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of</a:t>
            </a:r>
            <a:r>
              <a:rPr lang="de-DE"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continuous or recurring </a:t>
            </a:r>
            <a:r>
              <a:rPr lang="de-DE" sz="900" dirty="0" err="1">
                <a:latin typeface="Arial" panose="020B0604020202020204" pitchFamily="34" charset="0"/>
                <a:cs typeface="Arial" panose="020B0604020202020204" pitchFamily="34" charset="0"/>
              </a:rPr>
              <a:t>symptoms</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is</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generally</a:t>
            </a:r>
            <a:r>
              <a:rPr lang="de-DE" sz="900" dirty="0">
                <a:latin typeface="Arial" panose="020B0604020202020204" pitchFamily="34" charset="0"/>
                <a:cs typeface="Arial" panose="020B0604020202020204" pitchFamily="34" charset="0"/>
              </a:rPr>
              <a:t> high, </a:t>
            </a:r>
            <a:r>
              <a:rPr lang="de-DE" sz="900" dirty="0" err="1">
                <a:latin typeface="Arial" panose="020B0604020202020204" pitchFamily="34" charset="0"/>
                <a:cs typeface="Arial" panose="020B0604020202020204" pitchFamily="34" charset="0"/>
              </a:rPr>
              <a:t>difference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between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known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infection</a:t>
            </a:r>
            <a:r>
              <a:rPr lang="de-DE" sz="900" dirty="0">
                <a:latin typeface="Arial" panose="020B0604020202020204" pitchFamily="34" charset="0"/>
                <a:cs typeface="Arial" panose="020B0604020202020204" pitchFamily="34" charset="0"/>
              </a:rPr>
              <a:t>“ and „non-</a:t>
            </a:r>
            <a:r>
              <a:rPr lang="de-DE" sz="900" dirty="0" err="1">
                <a:latin typeface="Arial" panose="020B0604020202020204" pitchFamily="34" charset="0"/>
                <a:cs typeface="Arial" panose="020B0604020202020204" pitchFamily="34" charset="0"/>
              </a:rPr>
              <a:t>infected</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is</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statistically</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significant</a:t>
            </a:r>
            <a:r>
              <a:rPr lang="de-DE" sz="900" dirty="0">
                <a:latin typeface="Arial" panose="020B0604020202020204" pitchFamily="34" charset="0"/>
                <a:cs typeface="Arial" panose="020B0604020202020204" pitchFamily="34" charset="0"/>
              </a:rPr>
              <a:t>.</a:t>
            </a:r>
          </a:p>
          <a:p>
            <a:pPr marL="268288" lvl="1" indent="-176213">
              <a:buFont typeface="Arial" panose="020B0604020202020204" pitchFamily="34" charset="0"/>
              <a:buChar char="•"/>
            </a:pPr>
            <a:r>
              <a:rPr lang="de-DE" sz="900" dirty="0" err="1">
                <a:latin typeface="Arial" panose="020B0604020202020204" pitchFamily="34" charset="0"/>
                <a:cs typeface="Arial" panose="020B0604020202020204" pitchFamily="34" charset="0"/>
              </a:rPr>
              <a:t>the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indicator</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that</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is</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close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to</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the</a:t>
            </a:r>
            <a:r>
              <a:rPr lang="de-DE" sz="900" dirty="0">
                <a:latin typeface="Arial" panose="020B0604020202020204" pitchFamily="34" charset="0"/>
                <a:cs typeface="Arial" panose="020B0604020202020204" pitchFamily="34" charset="0"/>
              </a:rPr>
              <a:t> WHO-definition </a:t>
            </a:r>
            <a:r>
              <a:rPr lang="de-DE" sz="900" dirty="0" err="1">
                <a:latin typeface="Arial" panose="020B0604020202020204" pitchFamily="34" charset="0"/>
                <a:cs typeface="Arial" panose="020B0604020202020204" pitchFamily="34" charset="0"/>
              </a:rPr>
              <a:t>of</a:t>
            </a:r>
            <a:r>
              <a:rPr lang="de-DE" sz="900" dirty="0">
                <a:latin typeface="Arial" panose="020B0604020202020204" pitchFamily="34" charset="0"/>
                <a:cs typeface="Arial" panose="020B0604020202020204" pitchFamily="34" charset="0"/>
              </a:rPr>
              <a:t> Post </a:t>
            </a:r>
            <a:r>
              <a:rPr lang="de-DE" sz="900" dirty="0" err="1">
                <a:latin typeface="Arial" panose="020B0604020202020204" pitchFamily="34" charset="0"/>
                <a:cs typeface="Arial" panose="020B0604020202020204" pitchFamily="34" charset="0"/>
              </a:rPr>
              <a:t>Covid</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Condition</a:t>
            </a:r>
            <a:r>
              <a:rPr lang="de-DE" sz="900" dirty="0">
                <a:latin typeface="Arial" panose="020B0604020202020204" pitchFamily="34" charset="0"/>
                <a:cs typeface="Arial" panose="020B0604020202020204" pitchFamily="34" charset="0"/>
              </a:rPr>
              <a:t> ist </a:t>
            </a:r>
            <a:r>
              <a:rPr lang="de-DE" sz="900" dirty="0" err="1">
                <a:latin typeface="Arial" panose="020B0604020202020204" pitchFamily="34" charset="0"/>
                <a:cs typeface="Arial" panose="020B0604020202020204" pitchFamily="34" charset="0"/>
              </a:rPr>
              <a:t>statistically</a:t>
            </a:r>
            <a:r>
              <a:rPr lang="de-DE" sz="900" dirty="0">
                <a:latin typeface="Arial" panose="020B0604020202020204" pitchFamily="34" charset="0"/>
                <a:cs typeface="Arial" panose="020B0604020202020204" pitchFamily="34" charset="0"/>
              </a:rPr>
              <a:t> different </a:t>
            </a:r>
            <a:r>
              <a:rPr lang="de-DE" sz="900" dirty="0" err="1">
                <a:latin typeface="Arial" panose="020B0604020202020204" pitchFamily="34" charset="0"/>
                <a:cs typeface="Arial" panose="020B0604020202020204" pitchFamily="34" charset="0"/>
              </a:rPr>
              <a:t>between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those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with</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diagnosed</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infection</a:t>
            </a:r>
            <a:r>
              <a:rPr lang="de-DE" sz="900" dirty="0">
                <a:latin typeface="Arial" panose="020B0604020202020204" pitchFamily="34" charset="0"/>
                <a:cs typeface="Arial" panose="020B0604020202020204" pitchFamily="34" charset="0"/>
              </a:rPr>
              <a:t> an non-</a:t>
            </a:r>
            <a:r>
              <a:rPr lang="de-DE" sz="900" dirty="0" err="1">
                <a:latin typeface="Arial" panose="020B0604020202020204" pitchFamily="34" charset="0"/>
                <a:cs typeface="Arial" panose="020B0604020202020204" pitchFamily="34" charset="0"/>
              </a:rPr>
              <a:t>infected</a:t>
            </a:r>
            <a:r>
              <a:rPr lang="de-DE" sz="900" dirty="0">
                <a:latin typeface="Arial" panose="020B0604020202020204" pitchFamily="34" charset="0"/>
                <a:cs typeface="Arial" panose="020B0604020202020204" pitchFamily="34" charset="0"/>
              </a:rPr>
              <a:t>. </a:t>
            </a:r>
          </a:p>
          <a:p>
            <a:pPr marL="268288" lvl="1" indent="-176213">
              <a:buFont typeface="Arial" panose="020B0604020202020204" pitchFamily="34" charset="0"/>
              <a:buChar char="•"/>
            </a:pPr>
            <a:r>
              <a:rPr lang="de-DE" sz="900" dirty="0">
                <a:latin typeface="Arial" panose="020B0604020202020204" pitchFamily="34" charset="0"/>
                <a:cs typeface="Arial" panose="020B0604020202020204" pitchFamily="34" charset="0"/>
              </a:rPr>
              <a:t>Little </a:t>
            </a:r>
            <a:r>
              <a:rPr lang="de-DE" sz="900" dirty="0" err="1">
                <a:latin typeface="Arial" panose="020B0604020202020204" pitchFamily="34" charset="0"/>
                <a:cs typeface="Arial" panose="020B0604020202020204" pitchFamily="34" charset="0"/>
              </a:rPr>
              <a:t>difference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between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known</a:t>
            </a:r>
            <a:r>
              <a:rPr lang="de-DE" sz="900" dirty="0">
                <a:latin typeface="Arial" panose="020B0604020202020204" pitchFamily="34" charset="0"/>
                <a:cs typeface="Arial" panose="020B0604020202020204" pitchFamily="34" charset="0"/>
              </a:rPr>
              <a:t> and </a:t>
            </a:r>
            <a:r>
              <a:rPr lang="de-DE" sz="900" dirty="0" err="1">
                <a:latin typeface="Arial" panose="020B0604020202020204" pitchFamily="34" charset="0"/>
                <a:cs typeface="Arial" panose="020B0604020202020204" pitchFamily="34" charset="0"/>
              </a:rPr>
              <a:t>unknown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infection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if</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functional</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limitation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is</a:t>
            </a:r>
            <a:r>
              <a:rPr lang="de-DE" sz="900" dirty="0">
                <a:latin typeface="Arial" panose="020B0604020202020204" pitchFamily="34" charset="0"/>
                <a:cs typeface="Arial" panose="020B0604020202020204" pitchFamily="34" charset="0"/>
              </a:rPr>
              <a:t> in </a:t>
            </a:r>
            <a:r>
              <a:rPr lang="de-DE" sz="900" dirty="0" err="1">
                <a:latin typeface="Arial" panose="020B0604020202020204" pitchFamily="34" charset="0"/>
                <a:cs typeface="Arial" panose="020B0604020202020204" pitchFamily="34" charset="0"/>
              </a:rPr>
              <a:t>the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indicator</a:t>
            </a:r>
            <a:endParaRPr lang="de-DE" sz="900" dirty="0">
              <a:latin typeface="Arial" panose="020B0604020202020204" pitchFamily="34" charset="0"/>
              <a:cs typeface="Arial" panose="020B0604020202020204" pitchFamily="34" charset="0"/>
            </a:endParaRPr>
          </a:p>
          <a:p>
            <a:pPr marL="268288" marR="0" lvl="1"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900" dirty="0">
                <a:latin typeface="Arial" panose="020B0604020202020204" pitchFamily="34" charset="0"/>
                <a:cs typeface="Arial" panose="020B0604020202020204" pitchFamily="34" charset="0"/>
              </a:rPr>
              <a:t>(</a:t>
            </a:r>
            <a:r>
              <a:rPr lang="de-DE" sz="900" dirty="0" err="1">
                <a:latin typeface="Arial" panose="020B0604020202020204" pitchFamily="34" charset="0"/>
                <a:cs typeface="Arial" panose="020B0604020202020204" pitchFamily="34" charset="0"/>
              </a:rPr>
              <a:t>without</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functional</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limitation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might</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be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less</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often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recognised</a:t>
            </a:r>
            <a:r>
              <a:rPr lang="de-DE" sz="900" dirty="0">
                <a:latin typeface="Arial" panose="020B0604020202020204" pitchFamily="34" charset="0"/>
                <a:cs typeface="Arial" panose="020B0604020202020204" pitchFamily="34" charset="0"/>
              </a:rPr>
              <a:t> after </a:t>
            </a:r>
            <a:r>
              <a:rPr lang="de-DE" sz="900" dirty="0" err="1">
                <a:latin typeface="Arial" panose="020B0604020202020204" pitchFamily="34" charset="0"/>
                <a:cs typeface="Arial" panose="020B0604020202020204" pitchFamily="34" charset="0"/>
              </a:rPr>
              <a:t>unknown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infection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however</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the</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proportion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of</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asymptomatic</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infection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that</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lead</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to</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severe</a:t>
            </a:r>
            <a:r>
              <a:rPr lang="de-DE" sz="900" dirty="0">
                <a:latin typeface="Arial" panose="020B0604020202020204" pitchFamily="34" charset="0"/>
                <a:cs typeface="Arial" panose="020B0604020202020204" pitchFamily="34" charset="0"/>
              </a:rPr>
              <a:t> Long </a:t>
            </a:r>
            <a:r>
              <a:rPr lang="de-DE" sz="900" dirty="0" err="1">
                <a:latin typeface="Arial" panose="020B0604020202020204" pitchFamily="34" charset="0"/>
                <a:cs typeface="Arial" panose="020B0604020202020204" pitchFamily="34" charset="0"/>
              </a:rPr>
              <a:t>Covid</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with</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limitation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might</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be</a:t>
            </a:r>
            <a:r>
              <a:rPr lang="de-DE" sz="900" dirty="0">
                <a:latin typeface="Arial" panose="020B0604020202020204" pitchFamily="34" charset="0"/>
                <a:cs typeface="Arial" panose="020B0604020202020204" pitchFamily="34" charset="0"/>
              </a:rPr>
              <a:t> not </a:t>
            </a:r>
            <a:r>
              <a:rPr lang="de-DE" sz="900" dirty="0" err="1">
                <a:latin typeface="Arial" panose="020B0604020202020204" pitchFamily="34" charset="0"/>
                <a:cs typeface="Arial" panose="020B0604020202020204" pitchFamily="34" charset="0"/>
              </a:rPr>
              <a:t>that</a:t>
            </a:r>
            <a:r>
              <a:rPr lang="de-DE" sz="900" dirty="0">
                <a:latin typeface="Arial" panose="020B0604020202020204" pitchFamily="34" charset="0"/>
                <a:cs typeface="Arial" panose="020B0604020202020204" pitchFamily="34" charset="0"/>
              </a:rPr>
              <a:t> different </a:t>
            </a:r>
            <a:r>
              <a:rPr lang="de-DE" sz="900" dirty="0" err="1">
                <a:latin typeface="Arial" panose="020B0604020202020204" pitchFamily="34" charset="0"/>
                <a:cs typeface="Arial" panose="020B0604020202020204" pitchFamily="34" charset="0"/>
              </a:rPr>
              <a:t>between</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unrecognised</a:t>
            </a:r>
            <a:r>
              <a:rPr lang="de-DE" sz="900" dirty="0">
                <a:latin typeface="Arial" panose="020B0604020202020204" pitchFamily="34" charset="0"/>
                <a:cs typeface="Arial" panose="020B0604020202020204" pitchFamily="34" charset="0"/>
              </a:rPr>
              <a:t> and </a:t>
            </a:r>
            <a:r>
              <a:rPr lang="de-DE" sz="900" dirty="0" err="1">
                <a:latin typeface="Arial" panose="020B0604020202020204" pitchFamily="34" charset="0"/>
                <a:cs typeface="Arial" panose="020B0604020202020204" pitchFamily="34" charset="0"/>
              </a:rPr>
              <a:t>diagnosed</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infection</a:t>
            </a:r>
            <a:br>
              <a:rPr lang="en-US" sz="900" dirty="0">
                <a:latin typeface="Arial" panose="020B0604020202020204" pitchFamily="34" charset="0"/>
                <a:cs typeface="Arial" panose="020B0604020202020204" pitchFamily="34" charset="0"/>
              </a:rPr>
            </a:br>
            <a:endParaRPr lang="en-US" sz="900" dirty="0"/>
          </a:p>
          <a:p>
            <a:endParaRPr lang="en-US" dirty="0"/>
          </a:p>
        </p:txBody>
      </p:sp>
      <p:sp>
        <p:nvSpPr>
          <p:cNvPr id="4" name="Slide Number Placeholder 3"/>
          <p:cNvSpPr>
            <a:spLocks noGrp="1"/>
          </p:cNvSpPr>
          <p:nvPr>
            <p:ph type="sldNum" sz="quarter" idx="5"/>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396674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47736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e-DE" sz="1200" dirty="0"/>
              <a:t>Vorbestehende Nichtübertragbare Erkrankungen/Komorbidität:</a:t>
            </a:r>
          </a:p>
          <a:p>
            <a:pPr lvl="0"/>
            <a:r>
              <a:rPr lang="de-DE" sz="1200" dirty="0"/>
              <a:t>Diabetes </a:t>
            </a:r>
            <a:endParaRPr lang="en-US" sz="1200" dirty="0"/>
          </a:p>
          <a:p>
            <a:pPr lvl="0"/>
            <a:r>
              <a:rPr lang="de-DE" sz="1200" dirty="0"/>
              <a:t>Asthma </a:t>
            </a:r>
            <a:endParaRPr lang="en-US" sz="1200" dirty="0"/>
          </a:p>
          <a:p>
            <a:pPr lvl="0"/>
            <a:r>
              <a:rPr lang="de-DE" sz="1200" dirty="0"/>
              <a:t>Heart </a:t>
            </a:r>
            <a:r>
              <a:rPr lang="de-DE" sz="1200" dirty="0" err="1"/>
              <a:t>disease</a:t>
            </a:r>
            <a:r>
              <a:rPr lang="de-DE" sz="1200" dirty="0"/>
              <a:t> </a:t>
            </a:r>
            <a:endParaRPr lang="en-US" sz="1200" dirty="0"/>
          </a:p>
          <a:p>
            <a:pPr lvl="0"/>
            <a:r>
              <a:rPr lang="de-DE" sz="1200" dirty="0"/>
              <a:t>Cancer </a:t>
            </a:r>
            <a:endParaRPr lang="en-US" sz="1200" dirty="0"/>
          </a:p>
          <a:p>
            <a:pPr lvl="0"/>
            <a:r>
              <a:rPr lang="de-DE" sz="1200" dirty="0" err="1"/>
              <a:t>Stroke</a:t>
            </a:r>
            <a:r>
              <a:rPr lang="de-DE" sz="1200" dirty="0"/>
              <a:t> </a:t>
            </a:r>
            <a:endParaRPr lang="en-US" sz="1200" dirty="0"/>
          </a:p>
          <a:p>
            <a:pPr lvl="0"/>
            <a:r>
              <a:rPr lang="de-DE" sz="1200" dirty="0" err="1"/>
              <a:t>Migraine</a:t>
            </a:r>
            <a:r>
              <a:rPr lang="de-DE" sz="1200" dirty="0"/>
              <a:t> </a:t>
            </a:r>
            <a:endParaRPr lang="en-US" sz="1200" dirty="0"/>
          </a:p>
          <a:p>
            <a:pPr lvl="0"/>
            <a:r>
              <a:rPr lang="de-DE" sz="1200" dirty="0"/>
              <a:t>High </a:t>
            </a:r>
            <a:r>
              <a:rPr lang="de-DE" sz="1200" dirty="0" err="1"/>
              <a:t>blood</a:t>
            </a:r>
            <a:r>
              <a:rPr lang="de-DE" sz="1200" dirty="0"/>
              <a:t> </a:t>
            </a:r>
            <a:r>
              <a:rPr lang="de-DE" sz="1200" dirty="0" err="1"/>
              <a:t>pressure</a:t>
            </a:r>
            <a:r>
              <a:rPr lang="de-DE" sz="1200" dirty="0"/>
              <a:t> </a:t>
            </a:r>
            <a:endParaRPr lang="en-US" sz="1200" dirty="0"/>
          </a:p>
          <a:p>
            <a:pPr lvl="0"/>
            <a:r>
              <a:rPr lang="de-DE" sz="1200" dirty="0"/>
              <a:t>Depression</a:t>
            </a:r>
            <a:endParaRPr lang="en-US" sz="1200" dirty="0"/>
          </a:p>
          <a:p>
            <a:pPr lvl="0"/>
            <a:r>
              <a:rPr lang="de-DE" sz="1200" dirty="0"/>
              <a:t>Dementia </a:t>
            </a:r>
            <a:endParaRPr lang="en-US" sz="1200" dirty="0"/>
          </a:p>
          <a:p>
            <a:pPr lvl="0"/>
            <a:r>
              <a:rPr lang="de-DE" sz="1200" dirty="0"/>
              <a:t>Joint </a:t>
            </a:r>
            <a:r>
              <a:rPr lang="de-DE" sz="1200" dirty="0" err="1"/>
              <a:t>disease</a:t>
            </a:r>
            <a:endParaRPr lang="en-US" dirty="0"/>
          </a:p>
        </p:txBody>
      </p:sp>
      <p:sp>
        <p:nvSpPr>
          <p:cNvPr id="4" name="Slide Number Placeholder 3"/>
          <p:cNvSpPr>
            <a:spLocks noGrp="1"/>
          </p:cNvSpPr>
          <p:nvPr>
            <p:ph type="sldNum" sz="quarter" idx="5"/>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333491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375995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en-US"/>
              <a:t>27.09.2022</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4D3B7-70F8-49D7-8490-6DBF438FD3B9}"/>
              </a:ext>
            </a:extLst>
          </p:cNvPr>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ACBCE035-6996-4CC7-BD0A-A41743BA433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20809B87-FAEB-4822-AE32-9D455F726519}"/>
              </a:ext>
            </a:extLst>
          </p:cNvPr>
          <p:cNvSpPr>
            <a:spLocks noGrp="1"/>
          </p:cNvSpPr>
          <p:nvPr>
            <p:ph type="dt" sz="half" idx="10"/>
          </p:nvPr>
        </p:nvSpPr>
        <p:spPr/>
        <p:txBody>
          <a:bodyPr/>
          <a:lstStyle/>
          <a:p>
            <a:r>
              <a:rPr lang="en-US"/>
              <a:t>27.09.2022</a:t>
            </a:r>
            <a:endParaRPr lang="de-DE"/>
          </a:p>
        </p:txBody>
      </p:sp>
      <p:sp>
        <p:nvSpPr>
          <p:cNvPr id="5" name="Fußzeilenplatzhalter 4">
            <a:extLst>
              <a:ext uri="{FF2B5EF4-FFF2-40B4-BE49-F238E27FC236}">
                <a16:creationId xmlns:a16="http://schemas.microsoft.com/office/drawing/2014/main" id="{C7942FB4-0233-4C14-80FF-60F57DF2EEE9}"/>
              </a:ext>
            </a:extLst>
          </p:cNvPr>
          <p:cNvSpPr>
            <a:spLocks noGrp="1"/>
          </p:cNvSpPr>
          <p:nvPr>
            <p:ph type="ftr" sz="quarter" idx="11"/>
          </p:nvPr>
        </p:nvSpPr>
        <p:spPr/>
        <p:txBody>
          <a:bodyPr/>
          <a:lstStyle/>
          <a:p>
            <a:r>
              <a:rPr lang="de-DE"/>
              <a:t>17. Jahrestagung DGEpi, 26. - 29. September 2022/ Greifswald</a:t>
            </a:r>
          </a:p>
        </p:txBody>
      </p:sp>
      <p:sp>
        <p:nvSpPr>
          <p:cNvPr id="6" name="Foliennummernplatzhalter 5">
            <a:extLst>
              <a:ext uri="{FF2B5EF4-FFF2-40B4-BE49-F238E27FC236}">
                <a16:creationId xmlns:a16="http://schemas.microsoft.com/office/drawing/2014/main" id="{C7C5E34D-596C-4A56-A667-FE3CF159B36C}"/>
              </a:ext>
            </a:extLst>
          </p:cNvPr>
          <p:cNvSpPr>
            <a:spLocks noGrp="1"/>
          </p:cNvSpPr>
          <p:nvPr>
            <p:ph type="sldNum" sz="quarter" idx="12"/>
          </p:nvPr>
        </p:nvSpPr>
        <p:spPr/>
        <p:txBody>
          <a:bodyPr/>
          <a:lstStyle/>
          <a:p>
            <a:fld id="{66AC2416-2EC4-4F81-9C1A-85D808779D3E}" type="slidenum">
              <a:rPr lang="de-DE" smtClean="0"/>
              <a:t>‹Nr.›</a:t>
            </a:fld>
            <a:endParaRPr lang="de-DE"/>
          </a:p>
        </p:txBody>
      </p:sp>
    </p:spTree>
    <p:extLst>
      <p:ext uri="{BB962C8B-B14F-4D97-AF65-F5344CB8AC3E}">
        <p14:creationId xmlns:p14="http://schemas.microsoft.com/office/powerpoint/2010/main" val="89271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9E162-6BD1-425F-AC25-11C06FE4250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203B46-C71B-4B0E-ABF5-B02C779A5DB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25950B-FB53-47E3-8675-670D5311300D}"/>
              </a:ext>
            </a:extLst>
          </p:cNvPr>
          <p:cNvSpPr>
            <a:spLocks noGrp="1"/>
          </p:cNvSpPr>
          <p:nvPr>
            <p:ph type="dt" sz="half" idx="10"/>
          </p:nvPr>
        </p:nvSpPr>
        <p:spPr/>
        <p:txBody>
          <a:bodyPr/>
          <a:lstStyle/>
          <a:p>
            <a:fld id="{5648A2F2-E4A8-46F3-ACB5-E02A7615DB9E}" type="datetimeFigureOut">
              <a:rPr lang="de-DE" smtClean="0"/>
              <a:t>26.10.2022</a:t>
            </a:fld>
            <a:endParaRPr lang="de-DE"/>
          </a:p>
        </p:txBody>
      </p:sp>
      <p:sp>
        <p:nvSpPr>
          <p:cNvPr id="5" name="Fußzeilenplatzhalter 4">
            <a:extLst>
              <a:ext uri="{FF2B5EF4-FFF2-40B4-BE49-F238E27FC236}">
                <a16:creationId xmlns:a16="http://schemas.microsoft.com/office/drawing/2014/main" id="{A60741CE-D939-4A5E-9B86-7EB74AB089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7828AD-CD4E-4B59-BA18-17FE201A2358}"/>
              </a:ext>
            </a:extLst>
          </p:cNvPr>
          <p:cNvSpPr>
            <a:spLocks noGrp="1"/>
          </p:cNvSpPr>
          <p:nvPr>
            <p:ph type="sldNum" sz="quarter" idx="12"/>
          </p:nvPr>
        </p:nvSpPr>
        <p:spPr/>
        <p:txBody>
          <a:bodyPr/>
          <a:lstStyle/>
          <a:p>
            <a:fld id="{197E863B-ACF3-4A4D-99D3-65B273A8B5B6}" type="slidenum">
              <a:rPr lang="de-DE" smtClean="0"/>
              <a:t>‹Nr.›</a:t>
            </a:fld>
            <a:endParaRPr lang="de-DE"/>
          </a:p>
        </p:txBody>
      </p:sp>
    </p:spTree>
    <p:extLst>
      <p:ext uri="{BB962C8B-B14F-4D97-AF65-F5344CB8AC3E}">
        <p14:creationId xmlns:p14="http://schemas.microsoft.com/office/powerpoint/2010/main" val="2116178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07332-FBC9-4EFF-9913-8C3C6727559A}"/>
              </a:ext>
            </a:extLst>
          </p:cNvPr>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C7B0D724-F0A7-4083-9A34-5104B8F7A55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6EBBB41D-54F4-4CC6-911E-5FBBC19B29A9}"/>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5" name="Fußzeilenplatzhalter 4">
            <a:extLst>
              <a:ext uri="{FF2B5EF4-FFF2-40B4-BE49-F238E27FC236}">
                <a16:creationId xmlns:a16="http://schemas.microsoft.com/office/drawing/2014/main" id="{1A1B5232-9E29-4967-AEB7-3BBCDD5B80A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8D5E179-6F2C-4785-A1DC-871AB5FEDABC}"/>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51237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5941-F6EB-480D-8A53-F5CEDE4FDB0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741F7CD-A13A-41A0-BD9B-49CF869CCEF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620B5F9-F80D-4FA3-AB22-767B10118289}"/>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5" name="Fußzeilenplatzhalter 4">
            <a:extLst>
              <a:ext uri="{FF2B5EF4-FFF2-40B4-BE49-F238E27FC236}">
                <a16:creationId xmlns:a16="http://schemas.microsoft.com/office/drawing/2014/main" id="{F66E821A-3EC3-497B-920C-AC6A0F62CAB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88655C-1943-44D9-A77F-50602692BC93}"/>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3433869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4EF40-4F5F-41F5-B55E-72893FC2463B}"/>
              </a:ext>
            </a:extLst>
          </p:cNvPr>
          <p:cNvSpPr>
            <a:spLocks noGrp="1"/>
          </p:cNvSpPr>
          <p:nvPr>
            <p:ph type="title"/>
          </p:nvPr>
        </p:nvSpPr>
        <p:spPr>
          <a:xfrm>
            <a:off x="623888" y="1282304"/>
            <a:ext cx="7886700" cy="2139553"/>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6D055DEC-E307-40AA-A65B-8D8DB89BBC6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8BBA6A-CB86-46D0-8A28-3310218C8696}"/>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5" name="Fußzeilenplatzhalter 4">
            <a:extLst>
              <a:ext uri="{FF2B5EF4-FFF2-40B4-BE49-F238E27FC236}">
                <a16:creationId xmlns:a16="http://schemas.microsoft.com/office/drawing/2014/main" id="{66A6FF81-1277-4E5C-97CE-A2EB3E2EFD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9E45024-1C8E-4193-A0C1-FE8A019FC155}"/>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412451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9AACA-6835-4C71-AF93-3EF60282B9F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84B36F1-B086-4E70-A593-95166692E0FD}"/>
              </a:ext>
            </a:extLst>
          </p:cNvPr>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7FC6F65-0676-48D6-AD61-610C4776E0F9}"/>
              </a:ext>
            </a:extLst>
          </p:cNvPr>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18EA902-ABFB-48AB-9BC5-EABF4B516C49}"/>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6" name="Fußzeilenplatzhalter 5">
            <a:extLst>
              <a:ext uri="{FF2B5EF4-FFF2-40B4-BE49-F238E27FC236}">
                <a16:creationId xmlns:a16="http://schemas.microsoft.com/office/drawing/2014/main" id="{0DEB05B3-CE37-4246-B82D-EF6C4CE1CC9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1AE9A8D-EED2-4682-B52B-594CC5B0E801}"/>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317325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C7C1A-F021-4466-8E13-9F4C8D36F025}"/>
              </a:ext>
            </a:extLst>
          </p:cNvPr>
          <p:cNvSpPr>
            <a:spLocks noGrp="1"/>
          </p:cNvSpPr>
          <p:nvPr>
            <p:ph type="title"/>
          </p:nvPr>
        </p:nvSpPr>
        <p:spPr>
          <a:xfrm>
            <a:off x="629841" y="273844"/>
            <a:ext cx="7886700" cy="994172"/>
          </a:xfrm>
        </p:spPr>
        <p:txBody>
          <a:bodyPr/>
          <a:lstStyle/>
          <a:p>
            <a:r>
              <a:rPr lang="de-DE"/>
              <a:t>Mastertitelformat bearbeiten</a:t>
            </a:r>
          </a:p>
        </p:txBody>
      </p:sp>
      <p:sp>
        <p:nvSpPr>
          <p:cNvPr id="3" name="Textplatzhalter 2">
            <a:extLst>
              <a:ext uri="{FF2B5EF4-FFF2-40B4-BE49-F238E27FC236}">
                <a16:creationId xmlns:a16="http://schemas.microsoft.com/office/drawing/2014/main" id="{36DDC6BC-99D6-47D2-A724-F5C4862EFDF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590FADEF-CD9E-4584-B985-8C942AAD4CF2}"/>
              </a:ext>
            </a:extLst>
          </p:cNvPr>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03E3F2A-8EDB-407F-B956-BD3A789E497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98B6F473-3CCA-4712-8672-DA2C9078418B}"/>
              </a:ext>
            </a:extLst>
          </p:cNvPr>
          <p:cNvSpPr>
            <a:spLocks noGrp="1"/>
          </p:cNvSpPr>
          <p:nvPr>
            <p:ph sz="quarter" idx="4"/>
          </p:nvPr>
        </p:nvSpPr>
        <p:spPr>
          <a:xfrm>
            <a:off x="4629150"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5BD2479-50CA-4D89-A8FE-E22D7CF823F4}"/>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8" name="Fußzeilenplatzhalter 7">
            <a:extLst>
              <a:ext uri="{FF2B5EF4-FFF2-40B4-BE49-F238E27FC236}">
                <a16:creationId xmlns:a16="http://schemas.microsoft.com/office/drawing/2014/main" id="{A94CD8F5-2D84-46CE-9D24-5DC1260694B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18FAB7D-A765-4174-89A9-751DBC28A50C}"/>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148213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6353A-4CC1-4597-9CCE-5FF714E23D9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A2B79A8-8A0B-4BD7-BFE9-6EE429330797}"/>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4" name="Fußzeilenplatzhalter 3">
            <a:extLst>
              <a:ext uri="{FF2B5EF4-FFF2-40B4-BE49-F238E27FC236}">
                <a16:creationId xmlns:a16="http://schemas.microsoft.com/office/drawing/2014/main" id="{D0ABE4BE-5C7D-4552-8EF2-A06ECE536CB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471C965-5AE2-4D9E-B912-90771DB16EEF}"/>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267255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0D308AA-5C6B-4D86-920A-51D7357F4A8D}"/>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3" name="Fußzeilenplatzhalter 2">
            <a:extLst>
              <a:ext uri="{FF2B5EF4-FFF2-40B4-BE49-F238E27FC236}">
                <a16:creationId xmlns:a16="http://schemas.microsoft.com/office/drawing/2014/main" id="{9E3FF8FB-316A-4D76-A54D-39F0009671F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8BABCD7-833C-4E52-A609-9A1AB13CE585}"/>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3940228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21B9F-DDB7-4A40-8AC9-250AA9D12BE5}"/>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2815A385-05E8-490A-97AD-331E1A62571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EDA04C6-E1D1-49F1-AD52-D12ED3B803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D8AD1227-1E68-4738-AEB8-89D038ED77A5}"/>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6" name="Fußzeilenplatzhalter 5">
            <a:extLst>
              <a:ext uri="{FF2B5EF4-FFF2-40B4-BE49-F238E27FC236}">
                <a16:creationId xmlns:a16="http://schemas.microsoft.com/office/drawing/2014/main" id="{3449E164-533B-4B01-A681-3F91E9F8EB4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16DB65-7558-45DD-80BE-C316B83F7B6A}"/>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92309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6631"/>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5" y="1700478"/>
            <a:ext cx="395537" cy="2007048"/>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r>
              <a:rPr lang="en-US"/>
              <a:t>27.09.2022</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75BE8-67C9-4AEC-A2F4-4E5678345E6C}"/>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1080140C-6383-4DD0-90D7-9989A34AF7C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28208989-3635-41A2-9AD1-503677F99B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20370640-61BF-4BA8-AEED-0C3A216AF1AA}"/>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6" name="Fußzeilenplatzhalter 5">
            <a:extLst>
              <a:ext uri="{FF2B5EF4-FFF2-40B4-BE49-F238E27FC236}">
                <a16:creationId xmlns:a16="http://schemas.microsoft.com/office/drawing/2014/main" id="{5A841353-6496-44B6-A1B9-BB344C004A6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98DF97F-8CAE-445E-93E9-3EC5A4999A02}"/>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351717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842C5-B9D8-4B06-9002-888550909ED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D6A289C-4DEB-4422-B7EA-3D894569F1B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C06CA7D-77CE-4F32-BB5F-556BB76DF694}"/>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5" name="Fußzeilenplatzhalter 4">
            <a:extLst>
              <a:ext uri="{FF2B5EF4-FFF2-40B4-BE49-F238E27FC236}">
                <a16:creationId xmlns:a16="http://schemas.microsoft.com/office/drawing/2014/main" id="{AAA38EB0-EEB2-4AA7-92A1-CB994ABFDF3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E863CE3-F407-4EAD-8E33-46C375179D44}"/>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141617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6E71153-476B-4D0E-B4D0-158E4BF71317}"/>
              </a:ext>
            </a:extLst>
          </p:cNvPr>
          <p:cNvSpPr>
            <a:spLocks noGrp="1"/>
          </p:cNvSpPr>
          <p:nvPr>
            <p:ph type="title" orient="vert"/>
          </p:nvPr>
        </p:nvSpPr>
        <p:spPr>
          <a:xfrm>
            <a:off x="6543675" y="273844"/>
            <a:ext cx="1971675" cy="4358879"/>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16F1A36-D9E8-47A7-8FCD-42B092965719}"/>
              </a:ext>
            </a:extLst>
          </p:cNvPr>
          <p:cNvSpPr>
            <a:spLocks noGrp="1"/>
          </p:cNvSpPr>
          <p:nvPr>
            <p:ph type="body" orient="vert" idx="1"/>
          </p:nvPr>
        </p:nvSpPr>
        <p:spPr>
          <a:xfrm>
            <a:off x="628650"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AA56CD-1C02-4059-B464-AC7DEEC6AB17}"/>
              </a:ext>
            </a:extLst>
          </p:cNvPr>
          <p:cNvSpPr>
            <a:spLocks noGrp="1"/>
          </p:cNvSpPr>
          <p:nvPr>
            <p:ph type="dt" sz="half" idx="10"/>
          </p:nvPr>
        </p:nvSpPr>
        <p:spPr/>
        <p:txBody>
          <a:bodyPr/>
          <a:lstStyle/>
          <a:p>
            <a:fld id="{32732041-6497-4C90-BAD2-1AAE84C005A5}" type="datetimeFigureOut">
              <a:rPr lang="de-DE" smtClean="0"/>
              <a:t>26.10.2022</a:t>
            </a:fld>
            <a:endParaRPr lang="de-DE"/>
          </a:p>
        </p:txBody>
      </p:sp>
      <p:sp>
        <p:nvSpPr>
          <p:cNvPr id="5" name="Fußzeilenplatzhalter 4">
            <a:extLst>
              <a:ext uri="{FF2B5EF4-FFF2-40B4-BE49-F238E27FC236}">
                <a16:creationId xmlns:a16="http://schemas.microsoft.com/office/drawing/2014/main" id="{A30E7552-954C-4EED-AABD-CBBDDDB7C9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5FD1C4-0869-4C33-8F1E-A4AC2AF96BF4}"/>
              </a:ext>
            </a:extLst>
          </p:cNvPr>
          <p:cNvSpPr>
            <a:spLocks noGrp="1"/>
          </p:cNvSpPr>
          <p:nvPr>
            <p:ph type="sldNum" sz="quarter" idx="12"/>
          </p:nvPr>
        </p:nvSpPr>
        <p:spPr/>
        <p:txBody>
          <a:bodyPr/>
          <a:lstStyle/>
          <a:p>
            <a:fld id="{96EDE753-BC0D-4D00-BE37-424E26979832}" type="slidenum">
              <a:rPr lang="de-DE" smtClean="0"/>
              <a:t>‹Nr.›</a:t>
            </a:fld>
            <a:endParaRPr lang="de-DE"/>
          </a:p>
        </p:txBody>
      </p:sp>
    </p:spTree>
    <p:extLst>
      <p:ext uri="{BB962C8B-B14F-4D97-AF65-F5344CB8AC3E}">
        <p14:creationId xmlns:p14="http://schemas.microsoft.com/office/powerpoint/2010/main" val="18791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en-US"/>
              <a:t>27.09.2022</a:t>
            </a:r>
            <a:endParaRPr lang="de-DE"/>
          </a:p>
        </p:txBody>
      </p:sp>
      <p:sp>
        <p:nvSpPr>
          <p:cNvPr id="5" name="Fußzeilenplatzhalter 4"/>
          <p:cNvSpPr>
            <a:spLocks noGrp="1"/>
          </p:cNvSpPr>
          <p:nvPr>
            <p:ph type="ftr" sz="quarter" idx="11"/>
          </p:nvPr>
        </p:nvSpPr>
        <p:spPr/>
        <p:txBody>
          <a:bodyPr/>
          <a:lstStyle/>
          <a:p>
            <a:r>
              <a:rPr lang="de-DE"/>
              <a:t>17. Jahrestagung DGEpi, 26. - 29. September 2022/ Greifswald</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27.09.2022</a:t>
            </a:r>
            <a:endParaRPr lang="de-DE" dirty="0"/>
          </a:p>
        </p:txBody>
      </p:sp>
      <p:sp>
        <p:nvSpPr>
          <p:cNvPr id="4" name="Fußzeilenplatzhalter 3"/>
          <p:cNvSpPr>
            <a:spLocks noGrp="1"/>
          </p:cNvSpPr>
          <p:nvPr>
            <p:ph type="ftr" sz="quarter" idx="11"/>
          </p:nvPr>
        </p:nvSpPr>
        <p:spPr/>
        <p:txBody>
          <a:bodyPr/>
          <a:lstStyle/>
          <a:p>
            <a:r>
              <a:rPr lang="de-DE"/>
              <a:t>17. Jahrestagung DGEpi, 26. - 29. September 2022/ Greifswald</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426882"/>
            <a:ext cx="3860721"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27.09.2022</a:t>
            </a:r>
            <a:endParaRPr lang="de-DE"/>
          </a:p>
        </p:txBody>
      </p:sp>
      <p:sp>
        <p:nvSpPr>
          <p:cNvPr id="4" name="Fußzeilenplatzhalter 3"/>
          <p:cNvSpPr>
            <a:spLocks noGrp="1"/>
          </p:cNvSpPr>
          <p:nvPr>
            <p:ph type="ftr" sz="quarter" idx="11"/>
          </p:nvPr>
        </p:nvSpPr>
        <p:spPr/>
        <p:txBody>
          <a:bodyPr/>
          <a:lstStyle/>
          <a:p>
            <a:r>
              <a:rPr lang="de-DE"/>
              <a:t>17. Jahrestagung DGEpi, 26. - 29. September 2022/ Greifswald</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27.09.2022</a:t>
            </a:r>
            <a:endParaRPr lang="de-DE"/>
          </a:p>
        </p:txBody>
      </p:sp>
      <p:sp>
        <p:nvSpPr>
          <p:cNvPr id="3" name="Fußzeilenplatzhalter 2"/>
          <p:cNvSpPr>
            <a:spLocks noGrp="1"/>
          </p:cNvSpPr>
          <p:nvPr>
            <p:ph type="ftr" sz="quarter" idx="11"/>
          </p:nvPr>
        </p:nvSpPr>
        <p:spPr/>
        <p:txBody>
          <a:bodyPr/>
          <a:lstStyle/>
          <a:p>
            <a:r>
              <a:rPr lang="de-DE"/>
              <a:t>17. Jahrestagung DGEpi, 26. - 29. September 2022/ Greifswald</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en-US"/>
              <a:t>27.09.2022</a:t>
            </a:r>
            <a:endParaRPr lang="de-DE"/>
          </a:p>
        </p:txBody>
      </p:sp>
      <p:sp>
        <p:nvSpPr>
          <p:cNvPr id="6" name="Fußzeilenplatzhalter 5"/>
          <p:cNvSpPr>
            <a:spLocks noGrp="1"/>
          </p:cNvSpPr>
          <p:nvPr>
            <p:ph type="ftr" sz="quarter" idx="11"/>
          </p:nvPr>
        </p:nvSpPr>
        <p:spPr/>
        <p:txBody>
          <a:bodyPr/>
          <a:lstStyle/>
          <a:p>
            <a:r>
              <a:rPr lang="de-DE"/>
              <a:t>17. Jahrestagung DGEpi, 26. - 29. September 2022/ Greifswald</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056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en-US"/>
              <a:t>27.09.2022</a:t>
            </a:r>
            <a:endParaRPr lang="de-DE"/>
          </a:p>
        </p:txBody>
      </p:sp>
      <p:sp>
        <p:nvSpPr>
          <p:cNvPr id="5" name="Fußzeilenplatzhalter 4"/>
          <p:cNvSpPr>
            <a:spLocks noGrp="1"/>
          </p:cNvSpPr>
          <p:nvPr>
            <p:ph type="ftr" sz="quarter" idx="11"/>
          </p:nvPr>
        </p:nvSpPr>
        <p:spPr/>
        <p:txBody>
          <a:bodyPr/>
          <a:lstStyle/>
          <a:p>
            <a:r>
              <a:rPr lang="de-DE"/>
              <a:t>17. Jahrestagung DGEpi, 26. - 29. September 2022/ Greifswald</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0229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en-US"/>
              <a:t>27.09.2022</a:t>
            </a:r>
            <a:endParaRPr lang="de-DE"/>
          </a:p>
        </p:txBody>
      </p:sp>
      <p:sp>
        <p:nvSpPr>
          <p:cNvPr id="5" name="Fußzeilenplatzhalter 4"/>
          <p:cNvSpPr>
            <a:spLocks noGrp="1"/>
          </p:cNvSpPr>
          <p:nvPr>
            <p:ph type="ftr" sz="quarter" idx="11"/>
          </p:nvPr>
        </p:nvSpPr>
        <p:spPr/>
        <p:txBody>
          <a:bodyPr/>
          <a:lstStyle/>
          <a:p>
            <a:r>
              <a:rPr lang="de-DE"/>
              <a:t>17. Jahrestagung DGEpi, 26. - 29. September 2022/ Greifswald</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5604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767263"/>
            <a:ext cx="1860421" cy="273844"/>
          </a:xfrm>
          <a:prstGeom prst="rect">
            <a:avLst/>
          </a:prstGeom>
        </p:spPr>
        <p:txBody>
          <a:bodyPr vert="horz" lIns="0" tIns="45720" rIns="0" bIns="45720" rtlCol="0" anchor="ctr"/>
          <a:lstStyle>
            <a:lvl1pPr algn="l">
              <a:defRPr sz="1200">
                <a:solidFill>
                  <a:srgbClr val="045AA6"/>
                </a:solidFill>
              </a:defRPr>
            </a:lvl1pPr>
          </a:lstStyle>
          <a:p>
            <a:r>
              <a:rPr lang="en-US"/>
              <a:t>27.09.2022</a:t>
            </a:r>
            <a:endParaRPr lang="de-DE" dirty="0"/>
          </a:p>
        </p:txBody>
      </p:sp>
      <p:sp>
        <p:nvSpPr>
          <p:cNvPr id="5" name="Fußzeilenplatzhalter 4"/>
          <p:cNvSpPr>
            <a:spLocks noGrp="1"/>
          </p:cNvSpPr>
          <p:nvPr>
            <p:ph type="ftr" sz="quarter" idx="3"/>
          </p:nvPr>
        </p:nvSpPr>
        <p:spPr>
          <a:xfrm>
            <a:off x="2699792" y="4767263"/>
            <a:ext cx="2895600" cy="273844"/>
          </a:xfrm>
          <a:prstGeom prst="rect">
            <a:avLst/>
          </a:prstGeom>
        </p:spPr>
        <p:txBody>
          <a:bodyPr vert="horz" lIns="0" tIns="45720" rIns="0" bIns="45720" rtlCol="0" anchor="ctr"/>
          <a:lstStyle>
            <a:lvl1pPr algn="l">
              <a:defRPr sz="1200">
                <a:solidFill>
                  <a:srgbClr val="045AA6"/>
                </a:solidFill>
              </a:defRPr>
            </a:lvl1pPr>
          </a:lstStyle>
          <a:p>
            <a:r>
              <a:rPr lang="de-DE"/>
              <a:t>17. Jahrestagung DGEpi, 26. - 29. September 2022/ Greifswald</a:t>
            </a:r>
            <a:endParaRPr lang="de-DE" dirty="0"/>
          </a:p>
        </p:txBody>
      </p:sp>
      <p:sp>
        <p:nvSpPr>
          <p:cNvPr id="6" name="Foliennummernplatzhalter 5"/>
          <p:cNvSpPr>
            <a:spLocks noGrp="1"/>
          </p:cNvSpPr>
          <p:nvPr>
            <p:ph type="sldNum" sz="quarter" idx="4"/>
          </p:nvPr>
        </p:nvSpPr>
        <p:spPr>
          <a:xfrm>
            <a:off x="7942862" y="4767263"/>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3">
            <a:alphaModFix/>
            <a:extLst>
              <a:ext uri="{28A0092B-C50C-407E-A947-70E740481C1C}">
                <a14:useLocalDpi xmlns:a14="http://schemas.microsoft.com/office/drawing/2010/main" val="0"/>
              </a:ext>
            </a:extLst>
          </a:blip>
          <a:stretch>
            <a:fillRect/>
          </a:stretch>
        </p:blipFill>
        <p:spPr>
          <a:xfrm>
            <a:off x="7184288" y="244999"/>
            <a:ext cx="1530911" cy="446764"/>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457201" y="4843688"/>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57" r:id="rId7"/>
    <p:sldLayoutId id="2147483658" r:id="rId8"/>
    <p:sldLayoutId id="2147483659" r:id="rId9"/>
    <p:sldLayoutId id="2147483663" r:id="rId10"/>
    <p:sldLayoutId id="2147483664" r:id="rId11"/>
  </p:sldLayoutIdLst>
  <p:hf hd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9DA2DF9-822B-4A2D-A791-D29A0F97998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2014CA4-54F2-4751-824B-0BF94E8014B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3ACC32-D017-4CEC-98FE-23DCA2B1FB8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2732041-6497-4C90-BAD2-1AAE84C005A5}" type="datetimeFigureOut">
              <a:rPr lang="de-DE" smtClean="0"/>
              <a:t>26.10.2022</a:t>
            </a:fld>
            <a:endParaRPr lang="de-DE"/>
          </a:p>
        </p:txBody>
      </p:sp>
      <p:sp>
        <p:nvSpPr>
          <p:cNvPr id="5" name="Fußzeilenplatzhalter 4">
            <a:extLst>
              <a:ext uri="{FF2B5EF4-FFF2-40B4-BE49-F238E27FC236}">
                <a16:creationId xmlns:a16="http://schemas.microsoft.com/office/drawing/2014/main" id="{2A2054D3-01BD-40AC-96F0-E8B1058D8F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AF71417-9568-42F2-A97D-B16095F2151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EDE753-BC0D-4D00-BE37-424E26979832}" type="slidenum">
              <a:rPr lang="de-DE" smtClean="0"/>
              <a:t>‹Nr.›</a:t>
            </a:fld>
            <a:endParaRPr lang="de-DE"/>
          </a:p>
        </p:txBody>
      </p:sp>
    </p:spTree>
    <p:extLst>
      <p:ext uri="{BB962C8B-B14F-4D97-AF65-F5344CB8AC3E}">
        <p14:creationId xmlns:p14="http://schemas.microsoft.com/office/powerpoint/2010/main" val="14600338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ki.de/long-covid"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687182" y="1700479"/>
            <a:ext cx="5001088" cy="2264880"/>
          </a:xfrm>
        </p:spPr>
        <p:txBody>
          <a:bodyPr>
            <a:normAutofit fontScale="90000"/>
          </a:bodyPr>
          <a:lstStyle/>
          <a:p>
            <a:pPr algn="ctr"/>
            <a:r>
              <a:rPr lang="en-US" dirty="0"/>
              <a:t>Prevalence and determinants of </a:t>
            </a:r>
            <a:br>
              <a:rPr lang="en-US" dirty="0"/>
            </a:br>
            <a:r>
              <a:rPr lang="en-US" dirty="0"/>
              <a:t>Post-COVID-19 condition in Germany </a:t>
            </a:r>
            <a:br>
              <a:rPr lang="en-US" sz="1800" dirty="0"/>
            </a:br>
            <a:r>
              <a:rPr lang="en-US" sz="1800" dirty="0"/>
              <a:t>Results of the second wave of the study </a:t>
            </a:r>
            <a:br>
              <a:rPr lang="en-US" sz="1800" dirty="0"/>
            </a:br>
            <a:r>
              <a:rPr lang="en-US" sz="1800" dirty="0"/>
              <a:t>“Corona Monitoring </a:t>
            </a:r>
            <a:r>
              <a:rPr lang="en-US" sz="1800" dirty="0" err="1"/>
              <a:t>Bundesweit</a:t>
            </a:r>
            <a:r>
              <a:rPr lang="en-US" sz="1800" dirty="0"/>
              <a:t>” (RKI-SOEP-2-study)</a:t>
            </a:r>
            <a:br>
              <a:rPr lang="en-US" sz="1100" dirty="0"/>
            </a:br>
            <a:br>
              <a:rPr lang="en-US" sz="800" dirty="0"/>
            </a:br>
            <a:r>
              <a:rPr lang="en-US" sz="1100" b="0" u="sng" dirty="0"/>
              <a:t>Christina </a:t>
            </a:r>
            <a:r>
              <a:rPr lang="en-US" sz="1100" b="0" u="sng" dirty="0" err="1"/>
              <a:t>Poethko</a:t>
            </a:r>
            <a:r>
              <a:rPr lang="en-US" sz="1100" b="0" u="sng" dirty="0"/>
              <a:t>-Müller</a:t>
            </a:r>
            <a:r>
              <a:rPr lang="en-US" sz="1100" b="0" dirty="0"/>
              <a:t>, Ana Ordonez Cruickshank, Giselle Sarganas, Julia Nübel,</a:t>
            </a:r>
            <a:br>
              <a:rPr lang="en-US" sz="1100" b="0" dirty="0"/>
            </a:br>
            <a:r>
              <a:rPr lang="en-US" sz="1100" b="0" dirty="0"/>
              <a:t>Antje Gößwald, Lorenz Schmid, Angelika Schaffrath Rosario,</a:t>
            </a:r>
            <a:br>
              <a:rPr lang="en-US" sz="1100" b="0" dirty="0"/>
            </a:br>
            <a:r>
              <a:rPr lang="en-US" sz="1100" b="0" dirty="0"/>
              <a:t> Hannelore Neuhauser, Christa Scheidt-Nave </a:t>
            </a:r>
            <a:br>
              <a:rPr lang="en-US" sz="1100" b="0" dirty="0"/>
            </a:br>
            <a:r>
              <a:rPr lang="en-US" sz="1100" b="0" dirty="0"/>
              <a:t>and the RKI-SOEP-2-study group</a:t>
            </a:r>
            <a:br>
              <a:rPr lang="de-DE" dirty="0"/>
            </a:br>
            <a:endParaRPr lang="de-DE" dirty="0"/>
          </a:p>
        </p:txBody>
      </p:sp>
      <p:sp>
        <p:nvSpPr>
          <p:cNvPr id="3" name="Date Placeholder 1">
            <a:extLst>
              <a:ext uri="{FF2B5EF4-FFF2-40B4-BE49-F238E27FC236}">
                <a16:creationId xmlns:a16="http://schemas.microsoft.com/office/drawing/2014/main" id="{41FA446F-0630-43D6-B7E2-6BC2A905D626}"/>
              </a:ext>
            </a:extLst>
          </p:cNvPr>
          <p:cNvSpPr>
            <a:spLocks noGrp="1"/>
          </p:cNvSpPr>
          <p:nvPr>
            <p:ph type="dt" sz="half" idx="10"/>
          </p:nvPr>
        </p:nvSpPr>
        <p:spPr>
          <a:xfrm>
            <a:off x="564826" y="4767263"/>
            <a:ext cx="1860421" cy="273844"/>
          </a:xfrm>
        </p:spPr>
        <p:txBody>
          <a:bodyPr/>
          <a:lstStyle/>
          <a:p>
            <a:r>
              <a:rPr lang="en-US" sz="1100" dirty="0"/>
              <a:t>12.10.2022</a:t>
            </a:r>
            <a:endParaRPr lang="de-DE" sz="1100" dirty="0"/>
          </a:p>
        </p:txBody>
      </p:sp>
      <p:sp>
        <p:nvSpPr>
          <p:cNvPr id="6" name="Footer Placeholder 7">
            <a:extLst>
              <a:ext uri="{FF2B5EF4-FFF2-40B4-BE49-F238E27FC236}">
                <a16:creationId xmlns:a16="http://schemas.microsoft.com/office/drawing/2014/main" id="{0064DED9-077A-435A-8D52-06A45128161B}"/>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391611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4A35AD-D012-4AF3-B4E8-0C7F2640100D}"/>
              </a:ext>
            </a:extLst>
          </p:cNvPr>
          <p:cNvSpPr>
            <a:spLocks noGrp="1"/>
          </p:cNvSpPr>
          <p:nvPr>
            <p:ph type="sldNum" sz="quarter" idx="12"/>
          </p:nvPr>
        </p:nvSpPr>
        <p:spPr/>
        <p:txBody>
          <a:bodyPr/>
          <a:lstStyle/>
          <a:p>
            <a:fld id="{162A217B-ED1C-D84B-8478-63C77FA79618}" type="slidenum">
              <a:rPr lang="de-DE" smtClean="0"/>
              <a:t>10</a:t>
            </a:fld>
            <a:endParaRPr lang="de-DE"/>
          </a:p>
        </p:txBody>
      </p:sp>
      <p:graphicFrame>
        <p:nvGraphicFramePr>
          <p:cNvPr id="6" name="Table 5">
            <a:extLst>
              <a:ext uri="{FF2B5EF4-FFF2-40B4-BE49-F238E27FC236}">
                <a16:creationId xmlns:a16="http://schemas.microsoft.com/office/drawing/2014/main" id="{3144C514-B652-4783-B723-94DE9E1109ED}"/>
              </a:ext>
            </a:extLst>
          </p:cNvPr>
          <p:cNvGraphicFramePr>
            <a:graphicFrameLocks noGrp="1"/>
          </p:cNvGraphicFramePr>
          <p:nvPr>
            <p:extLst>
              <p:ext uri="{D42A27DB-BD31-4B8C-83A1-F6EECF244321}">
                <p14:modId xmlns:p14="http://schemas.microsoft.com/office/powerpoint/2010/main" val="4270150586"/>
              </p:ext>
            </p:extLst>
          </p:nvPr>
        </p:nvGraphicFramePr>
        <p:xfrm>
          <a:off x="564827" y="3220263"/>
          <a:ext cx="7594199" cy="1235487"/>
        </p:xfrm>
        <a:graphic>
          <a:graphicData uri="http://schemas.openxmlformats.org/drawingml/2006/table">
            <a:tbl>
              <a:tblPr firstRow="1" bandRow="1">
                <a:tableStyleId>{5C22544A-7EE6-4342-B048-85BDC9FD1C3A}</a:tableStyleId>
              </a:tblPr>
              <a:tblGrid>
                <a:gridCol w="5004421">
                  <a:extLst>
                    <a:ext uri="{9D8B030D-6E8A-4147-A177-3AD203B41FA5}">
                      <a16:colId xmlns:a16="http://schemas.microsoft.com/office/drawing/2014/main" val="553346173"/>
                    </a:ext>
                  </a:extLst>
                </a:gridCol>
                <a:gridCol w="622897">
                  <a:extLst>
                    <a:ext uri="{9D8B030D-6E8A-4147-A177-3AD203B41FA5}">
                      <a16:colId xmlns:a16="http://schemas.microsoft.com/office/drawing/2014/main" val="481115517"/>
                    </a:ext>
                  </a:extLst>
                </a:gridCol>
                <a:gridCol w="1015313">
                  <a:extLst>
                    <a:ext uri="{9D8B030D-6E8A-4147-A177-3AD203B41FA5}">
                      <a16:colId xmlns:a16="http://schemas.microsoft.com/office/drawing/2014/main" val="2485283695"/>
                    </a:ext>
                  </a:extLst>
                </a:gridCol>
                <a:gridCol w="951568">
                  <a:extLst>
                    <a:ext uri="{9D8B030D-6E8A-4147-A177-3AD203B41FA5}">
                      <a16:colId xmlns:a16="http://schemas.microsoft.com/office/drawing/2014/main" val="11404148"/>
                    </a:ext>
                  </a:extLst>
                </a:gridCol>
              </a:tblGrid>
              <a:tr h="515676">
                <a:tc>
                  <a:txBody>
                    <a:bodyPr/>
                    <a:lstStyle/>
                    <a:p>
                      <a:r>
                        <a:rPr lang="de-DE" sz="1600" dirty="0" err="1"/>
                        <a:t>Worsening</a:t>
                      </a:r>
                      <a:r>
                        <a:rPr lang="de-DE" sz="1600" dirty="0"/>
                        <a:t> </a:t>
                      </a:r>
                      <a:r>
                        <a:rPr lang="de-DE" sz="1600" dirty="0" err="1"/>
                        <a:t>of</a:t>
                      </a:r>
                      <a:r>
                        <a:rPr lang="de-DE" sz="1600" dirty="0"/>
                        <a:t> SRH </a:t>
                      </a:r>
                      <a:r>
                        <a:rPr lang="de-DE" sz="1600" dirty="0" err="1"/>
                        <a:t>compared</a:t>
                      </a:r>
                      <a:r>
                        <a:rPr lang="de-DE" sz="1600" dirty="0"/>
                        <a:t> </a:t>
                      </a:r>
                      <a:r>
                        <a:rPr lang="de-DE" sz="1600" dirty="0" err="1"/>
                        <a:t>to</a:t>
                      </a:r>
                      <a:r>
                        <a:rPr lang="de-DE" sz="1600" dirty="0"/>
                        <a:t> </a:t>
                      </a:r>
                      <a:r>
                        <a:rPr lang="de-DE" sz="1600" dirty="0" err="1"/>
                        <a:t>pre-pandemic</a:t>
                      </a:r>
                      <a:r>
                        <a:rPr lang="de-DE" sz="1600" dirty="0"/>
                        <a:t> </a:t>
                      </a:r>
                      <a:r>
                        <a:rPr lang="de-DE" sz="1600" dirty="0" err="1"/>
                        <a:t>health</a:t>
                      </a:r>
                      <a:endParaRPr lang="en-US" sz="1600" dirty="0"/>
                    </a:p>
                  </a:txBody>
                  <a:tcPr/>
                </a:tc>
                <a:tc>
                  <a:txBody>
                    <a:bodyPr/>
                    <a:lstStyle/>
                    <a:p>
                      <a:r>
                        <a:rPr lang="de-DE" sz="1600" dirty="0"/>
                        <a:t>OR</a:t>
                      </a:r>
                      <a:endParaRPr lang="en-US" sz="1600" dirty="0"/>
                    </a:p>
                  </a:txBody>
                  <a:tcPr/>
                </a:tc>
                <a:tc>
                  <a:txBody>
                    <a:bodyPr/>
                    <a:lstStyle/>
                    <a:p>
                      <a:r>
                        <a:rPr lang="de-DE" sz="1600" dirty="0"/>
                        <a:t>95%-CI</a:t>
                      </a:r>
                      <a:endParaRPr lang="en-US" sz="1600" dirty="0"/>
                    </a:p>
                  </a:txBody>
                  <a:tcPr/>
                </a:tc>
                <a:tc>
                  <a:txBody>
                    <a:bodyPr/>
                    <a:lstStyle/>
                    <a:p>
                      <a:r>
                        <a:rPr lang="de-DE" sz="1600" dirty="0"/>
                        <a:t>p</a:t>
                      </a:r>
                      <a:endParaRPr lang="en-US" sz="1600" dirty="0"/>
                    </a:p>
                  </a:txBody>
                  <a:tcPr/>
                </a:tc>
                <a:extLst>
                  <a:ext uri="{0D108BD9-81ED-4DB2-BD59-A6C34878D82A}">
                    <a16:rowId xmlns:a16="http://schemas.microsoft.com/office/drawing/2014/main" val="3073064144"/>
                  </a:ext>
                </a:extLst>
              </a:tr>
              <a:tr h="298549">
                <a:tc>
                  <a:txBody>
                    <a:bodyPr/>
                    <a:lstStyle/>
                    <a:p>
                      <a:r>
                        <a:rPr lang="de-DE" sz="1600" dirty="0"/>
                        <a:t>Long COVID (</a:t>
                      </a:r>
                      <a:r>
                        <a:rPr lang="de-DE" sz="1600" dirty="0" err="1"/>
                        <a:t>Ref</a:t>
                      </a:r>
                      <a:r>
                        <a:rPr lang="de-DE" sz="1600" dirty="0"/>
                        <a:t>.: </a:t>
                      </a:r>
                      <a:r>
                        <a:rPr lang="de-DE" sz="1600" dirty="0" err="1"/>
                        <a:t>Infected</a:t>
                      </a:r>
                      <a:r>
                        <a:rPr lang="de-DE" sz="1600" dirty="0"/>
                        <a:t> </a:t>
                      </a:r>
                      <a:r>
                        <a:rPr lang="de-DE" sz="1600" dirty="0" err="1"/>
                        <a:t>without</a:t>
                      </a:r>
                      <a:r>
                        <a:rPr lang="de-DE" sz="1600" dirty="0"/>
                        <a:t> Long COVID)</a:t>
                      </a:r>
                      <a:endParaRPr lang="en-US" sz="1600" dirty="0"/>
                    </a:p>
                  </a:txBody>
                  <a:tcPr/>
                </a:tc>
                <a:tc>
                  <a:txBody>
                    <a:bodyPr/>
                    <a:lstStyle/>
                    <a:p>
                      <a:r>
                        <a:rPr lang="de-DE" sz="1600" dirty="0"/>
                        <a:t>6.2</a:t>
                      </a:r>
                      <a:endParaRPr lang="en-US" sz="1600" dirty="0"/>
                    </a:p>
                  </a:txBody>
                  <a:tcPr/>
                </a:tc>
                <a:tc>
                  <a:txBody>
                    <a:bodyPr/>
                    <a:lstStyle/>
                    <a:p>
                      <a:r>
                        <a:rPr lang="de-DE" sz="1600" dirty="0"/>
                        <a:t>3.6 - 10.5</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t>&lt;0.001</a:t>
                      </a:r>
                      <a:endParaRPr lang="en-US" sz="1600" dirty="0"/>
                    </a:p>
                  </a:txBody>
                  <a:tcPr/>
                </a:tc>
                <a:extLst>
                  <a:ext uri="{0D108BD9-81ED-4DB2-BD59-A6C34878D82A}">
                    <a16:rowId xmlns:a16="http://schemas.microsoft.com/office/drawing/2014/main" val="129065343"/>
                  </a:ext>
                </a:extLst>
              </a:tr>
              <a:tr h="3845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t>Long COVID, </a:t>
                      </a:r>
                      <a:r>
                        <a:rPr lang="de-DE" sz="1600" dirty="0" err="1"/>
                        <a:t>adjusted</a:t>
                      </a:r>
                      <a:r>
                        <a:rPr lang="de-DE" sz="1600" dirty="0"/>
                        <a:t> </a:t>
                      </a:r>
                      <a:r>
                        <a:rPr lang="de-DE" sz="1600" dirty="0" err="1"/>
                        <a:t>for</a:t>
                      </a:r>
                      <a:r>
                        <a:rPr lang="de-DE" sz="1600" dirty="0"/>
                        <a:t> </a:t>
                      </a:r>
                      <a:r>
                        <a:rPr lang="de-DE" sz="1600" dirty="0" err="1"/>
                        <a:t>age</a:t>
                      </a:r>
                      <a:r>
                        <a:rPr lang="de-DE" sz="1600" dirty="0"/>
                        <a:t>, sex, </a:t>
                      </a:r>
                      <a:r>
                        <a:rPr lang="de-DE" sz="1600" dirty="0" err="1"/>
                        <a:t>comorbidities</a:t>
                      </a:r>
                      <a:r>
                        <a:rPr lang="de-DE" sz="1600" dirty="0"/>
                        <a:t> and GISD</a:t>
                      </a:r>
                      <a:endParaRPr lang="en-US" sz="1600" dirty="0"/>
                    </a:p>
                  </a:txBody>
                  <a:tcPr/>
                </a:tc>
                <a:tc>
                  <a:txBody>
                    <a:bodyPr/>
                    <a:lstStyle/>
                    <a:p>
                      <a:r>
                        <a:rPr lang="de-DE" sz="1600" dirty="0"/>
                        <a:t>6.5</a:t>
                      </a:r>
                      <a:endParaRPr lang="en-US" sz="1600" dirty="0"/>
                    </a:p>
                  </a:txBody>
                  <a:tcPr/>
                </a:tc>
                <a:tc>
                  <a:txBody>
                    <a:bodyPr/>
                    <a:lstStyle/>
                    <a:p>
                      <a:r>
                        <a:rPr lang="de-DE" sz="1600" dirty="0"/>
                        <a:t>3.8 - 11.1</a:t>
                      </a:r>
                      <a:endParaRPr lang="en-US" sz="1600" dirty="0"/>
                    </a:p>
                  </a:txBody>
                  <a:tcPr/>
                </a:tc>
                <a:tc>
                  <a:txBody>
                    <a:bodyPr/>
                    <a:lstStyle/>
                    <a:p>
                      <a:r>
                        <a:rPr lang="de-DE" sz="1600" dirty="0"/>
                        <a:t>&lt;0.001</a:t>
                      </a:r>
                      <a:endParaRPr lang="en-US" sz="1600" dirty="0"/>
                    </a:p>
                  </a:txBody>
                  <a:tcPr/>
                </a:tc>
                <a:extLst>
                  <a:ext uri="{0D108BD9-81ED-4DB2-BD59-A6C34878D82A}">
                    <a16:rowId xmlns:a16="http://schemas.microsoft.com/office/drawing/2014/main" val="1590010926"/>
                  </a:ext>
                </a:extLst>
              </a:tr>
            </a:tbl>
          </a:graphicData>
        </a:graphic>
      </p:graphicFrame>
      <p:sp>
        <p:nvSpPr>
          <p:cNvPr id="7" name="Rectangle 6">
            <a:extLst>
              <a:ext uri="{FF2B5EF4-FFF2-40B4-BE49-F238E27FC236}">
                <a16:creationId xmlns:a16="http://schemas.microsoft.com/office/drawing/2014/main" id="{64A9C591-F79B-44AE-92AC-A1D7128802E3}"/>
              </a:ext>
            </a:extLst>
          </p:cNvPr>
          <p:cNvSpPr/>
          <p:nvPr/>
        </p:nvSpPr>
        <p:spPr>
          <a:xfrm>
            <a:off x="492352" y="272935"/>
            <a:ext cx="7594199" cy="954107"/>
          </a:xfrm>
          <a:prstGeom prst="rect">
            <a:avLst/>
          </a:prstGeom>
        </p:spPr>
        <p:txBody>
          <a:bodyPr wrap="square">
            <a:spAutoFit/>
          </a:bodyPr>
          <a:lstStyle/>
          <a:p>
            <a:r>
              <a:rPr lang="en-US" sz="2800" b="1" dirty="0">
                <a:solidFill>
                  <a:schemeClr val="tx2"/>
                </a:solidFill>
              </a:rPr>
              <a:t>Current Self-Rated Health (SRH) </a:t>
            </a:r>
            <a:r>
              <a:rPr lang="de-DE" sz="2800" b="1" dirty="0" err="1">
                <a:solidFill>
                  <a:schemeClr val="accent2"/>
                </a:solidFill>
              </a:rPr>
              <a:t>compared</a:t>
            </a:r>
            <a:r>
              <a:rPr lang="de-DE" sz="2800" b="1" dirty="0">
                <a:solidFill>
                  <a:schemeClr val="accent2"/>
                </a:solidFill>
              </a:rPr>
              <a:t> </a:t>
            </a:r>
            <a:r>
              <a:rPr lang="de-DE" sz="2800" b="1" dirty="0" err="1">
                <a:solidFill>
                  <a:schemeClr val="accent2"/>
                </a:solidFill>
              </a:rPr>
              <a:t>to</a:t>
            </a:r>
            <a:r>
              <a:rPr lang="de-DE" sz="2800" b="1" dirty="0">
                <a:solidFill>
                  <a:schemeClr val="accent2"/>
                </a:solidFill>
              </a:rPr>
              <a:t> </a:t>
            </a:r>
            <a:br>
              <a:rPr lang="de-DE" sz="2800" b="1" dirty="0">
                <a:solidFill>
                  <a:schemeClr val="accent2"/>
                </a:solidFill>
              </a:rPr>
            </a:br>
            <a:r>
              <a:rPr lang="de-DE" sz="2800" b="1" dirty="0" err="1">
                <a:solidFill>
                  <a:schemeClr val="accent2"/>
                </a:solidFill>
              </a:rPr>
              <a:t>pre-pandemic</a:t>
            </a:r>
            <a:r>
              <a:rPr lang="de-DE" sz="2800" b="1" dirty="0">
                <a:solidFill>
                  <a:schemeClr val="accent2"/>
                </a:solidFill>
              </a:rPr>
              <a:t> </a:t>
            </a:r>
            <a:r>
              <a:rPr lang="de-DE" sz="2800" b="1" dirty="0" err="1">
                <a:solidFill>
                  <a:schemeClr val="accent2"/>
                </a:solidFill>
              </a:rPr>
              <a:t>health</a:t>
            </a:r>
            <a:r>
              <a:rPr lang="de-DE" sz="2800" b="1" dirty="0">
                <a:solidFill>
                  <a:schemeClr val="accent2"/>
                </a:solidFill>
              </a:rPr>
              <a:t> </a:t>
            </a:r>
            <a:r>
              <a:rPr lang="de-DE" sz="2800" b="1" dirty="0">
                <a:solidFill>
                  <a:schemeClr val="tx2"/>
                </a:solidFill>
              </a:rPr>
              <a:t>in </a:t>
            </a:r>
            <a:r>
              <a:rPr lang="de-DE" sz="2800" b="1" dirty="0" err="1">
                <a:solidFill>
                  <a:schemeClr val="tx2"/>
                </a:solidFill>
              </a:rPr>
              <a:t>infected</a:t>
            </a:r>
            <a:r>
              <a:rPr lang="de-DE" sz="2800" b="1" dirty="0">
                <a:solidFill>
                  <a:schemeClr val="tx2"/>
                </a:solidFill>
              </a:rPr>
              <a:t> </a:t>
            </a:r>
            <a:r>
              <a:rPr lang="de-DE" sz="2800" b="1" dirty="0" err="1">
                <a:solidFill>
                  <a:schemeClr val="tx2"/>
                </a:solidFill>
              </a:rPr>
              <a:t>adults</a:t>
            </a:r>
            <a:endParaRPr lang="en-US" sz="2800" b="1" dirty="0">
              <a:solidFill>
                <a:schemeClr val="tx2"/>
              </a:solidFill>
            </a:endParaRPr>
          </a:p>
        </p:txBody>
      </p:sp>
      <p:pic>
        <p:nvPicPr>
          <p:cNvPr id="8" name="Picture 7">
            <a:extLst>
              <a:ext uri="{FF2B5EF4-FFF2-40B4-BE49-F238E27FC236}">
                <a16:creationId xmlns:a16="http://schemas.microsoft.com/office/drawing/2014/main" id="{A82B15C9-B8DF-48F7-8FEA-50479D86C179}"/>
              </a:ext>
            </a:extLst>
          </p:cNvPr>
          <p:cNvPicPr>
            <a:picLocks noChangeAspect="1"/>
          </p:cNvPicPr>
          <p:nvPr/>
        </p:nvPicPr>
        <p:blipFill rotWithShape="1">
          <a:blip r:embed="rId3"/>
          <a:srcRect l="4525" t="45601" r="18309" b="18528"/>
          <a:stretch/>
        </p:blipFill>
        <p:spPr>
          <a:xfrm>
            <a:off x="1043974" y="1228370"/>
            <a:ext cx="7056051" cy="1781736"/>
          </a:xfrm>
          <a:prstGeom prst="rect">
            <a:avLst/>
          </a:prstGeom>
          <a:ln>
            <a:noFill/>
          </a:ln>
        </p:spPr>
      </p:pic>
      <p:sp>
        <p:nvSpPr>
          <p:cNvPr id="9" name="Rectangle 8">
            <a:extLst>
              <a:ext uri="{FF2B5EF4-FFF2-40B4-BE49-F238E27FC236}">
                <a16:creationId xmlns:a16="http://schemas.microsoft.com/office/drawing/2014/main" id="{287EAB12-D6C6-4D61-90BB-8C3AAC83291F}"/>
              </a:ext>
            </a:extLst>
          </p:cNvPr>
          <p:cNvSpPr/>
          <p:nvPr/>
        </p:nvSpPr>
        <p:spPr>
          <a:xfrm>
            <a:off x="1495036" y="1722072"/>
            <a:ext cx="2323929" cy="766482"/>
          </a:xfrm>
          <a:prstGeom prst="rect">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BF95A5-BD34-47BE-8E39-01C267419C96}"/>
              </a:ext>
            </a:extLst>
          </p:cNvPr>
          <p:cNvSpPr/>
          <p:nvPr/>
        </p:nvSpPr>
        <p:spPr>
          <a:xfrm>
            <a:off x="1495036" y="2494690"/>
            <a:ext cx="2323929" cy="487794"/>
          </a:xfrm>
          <a:prstGeom prst="rect">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iley Face 4">
            <a:extLst>
              <a:ext uri="{FF2B5EF4-FFF2-40B4-BE49-F238E27FC236}">
                <a16:creationId xmlns:a16="http://schemas.microsoft.com/office/drawing/2014/main" id="{6940E721-269E-475C-92D4-E47A33BB127C}"/>
              </a:ext>
            </a:extLst>
          </p:cNvPr>
          <p:cNvSpPr/>
          <p:nvPr/>
        </p:nvSpPr>
        <p:spPr>
          <a:xfrm>
            <a:off x="3977711" y="2591966"/>
            <a:ext cx="384739" cy="346024"/>
          </a:xfrm>
          <a:prstGeom prst="smileyFace">
            <a:avLst>
              <a:gd name="adj" fmla="val -4653"/>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2023B9C6-4429-499A-86D5-53E4D7E059B0}"/>
              </a:ext>
            </a:extLst>
          </p:cNvPr>
          <p:cNvSpPr/>
          <p:nvPr/>
        </p:nvSpPr>
        <p:spPr>
          <a:xfrm>
            <a:off x="3977712" y="1681336"/>
            <a:ext cx="384738" cy="346024"/>
          </a:xfrm>
          <a:prstGeom prst="smileyFac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CCAF5509-CD0B-472F-A82D-10F30A4259B7}"/>
              </a:ext>
            </a:extLst>
          </p:cNvPr>
          <p:cNvSpPr/>
          <p:nvPr/>
        </p:nvSpPr>
        <p:spPr>
          <a:xfrm>
            <a:off x="4090708" y="2124134"/>
            <a:ext cx="158746" cy="382494"/>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1">
            <a:extLst>
              <a:ext uri="{FF2B5EF4-FFF2-40B4-BE49-F238E27FC236}">
                <a16:creationId xmlns:a16="http://schemas.microsoft.com/office/drawing/2014/main" id="{3EC0DD9A-B089-4929-864E-8C5BA52568F1}"/>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16" name="Footer Placeholder 7">
            <a:extLst>
              <a:ext uri="{FF2B5EF4-FFF2-40B4-BE49-F238E27FC236}">
                <a16:creationId xmlns:a16="http://schemas.microsoft.com/office/drawing/2014/main" id="{DA7FB1A7-C068-43C0-9E66-E3D24053FACF}"/>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221157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4">
            <a:extLst>
              <a:ext uri="{FF2B5EF4-FFF2-40B4-BE49-F238E27FC236}">
                <a16:creationId xmlns:a16="http://schemas.microsoft.com/office/drawing/2014/main" id="{6034BF9B-D7A7-4DBE-B193-66612586286E}"/>
              </a:ext>
            </a:extLst>
          </p:cNvPr>
          <p:cNvSpPr txBox="1">
            <a:spLocks/>
          </p:cNvSpPr>
          <p:nvPr/>
        </p:nvSpPr>
        <p:spPr>
          <a:xfrm>
            <a:off x="564826" y="202543"/>
            <a:ext cx="8579174" cy="703472"/>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en-US" sz="2800" dirty="0"/>
              <a:t>Discussion and conclusions</a:t>
            </a:r>
          </a:p>
        </p:txBody>
      </p:sp>
      <p:sp>
        <p:nvSpPr>
          <p:cNvPr id="5" name="Text Placeholder 4">
            <a:extLst>
              <a:ext uri="{FF2B5EF4-FFF2-40B4-BE49-F238E27FC236}">
                <a16:creationId xmlns:a16="http://schemas.microsoft.com/office/drawing/2014/main" id="{55843A55-034D-4929-A72E-1F4D8DCBAC0D}"/>
              </a:ext>
            </a:extLst>
          </p:cNvPr>
          <p:cNvSpPr>
            <a:spLocks noGrp="1"/>
          </p:cNvSpPr>
          <p:nvPr>
            <p:ph type="body" sz="quarter" idx="13"/>
          </p:nvPr>
        </p:nvSpPr>
        <p:spPr>
          <a:xfrm>
            <a:off x="580178" y="1127858"/>
            <a:ext cx="7664764" cy="3244635"/>
          </a:xfrm>
        </p:spPr>
        <p:txBody>
          <a:bodyPr>
            <a:normAutofit fontScale="92500" lnSpcReduction="10000"/>
          </a:bodyPr>
          <a:lstStyle/>
          <a:p>
            <a:r>
              <a:rPr lang="de-DE" dirty="0" err="1"/>
              <a:t>Female</a:t>
            </a:r>
            <a:r>
              <a:rPr lang="de-DE" dirty="0"/>
              <a:t> sex, </a:t>
            </a:r>
            <a:r>
              <a:rPr lang="de-DE" dirty="0" err="1"/>
              <a:t>younger</a:t>
            </a:r>
            <a:r>
              <a:rPr lang="de-DE" dirty="0"/>
              <a:t> </a:t>
            </a:r>
            <a:r>
              <a:rPr lang="de-DE" dirty="0" err="1"/>
              <a:t>age</a:t>
            </a:r>
            <a:r>
              <a:rPr lang="de-DE" dirty="0"/>
              <a:t> and </a:t>
            </a:r>
            <a:r>
              <a:rPr lang="de-DE" dirty="0" err="1"/>
              <a:t>having</a:t>
            </a:r>
            <a:r>
              <a:rPr lang="de-DE" dirty="0"/>
              <a:t> </a:t>
            </a:r>
            <a:r>
              <a:rPr lang="de-DE" dirty="0" err="1"/>
              <a:t>comorbidities</a:t>
            </a:r>
            <a:r>
              <a:rPr lang="de-DE" dirty="0"/>
              <a:t> </a:t>
            </a:r>
            <a:r>
              <a:rPr lang="de-DE" dirty="0" err="1"/>
              <a:t>are</a:t>
            </a:r>
            <a:r>
              <a:rPr lang="de-DE" dirty="0"/>
              <a:t> </a:t>
            </a:r>
            <a:r>
              <a:rPr lang="de-DE" dirty="0" err="1"/>
              <a:t>determinants</a:t>
            </a:r>
            <a:r>
              <a:rPr lang="de-DE" dirty="0"/>
              <a:t> </a:t>
            </a:r>
            <a:r>
              <a:rPr lang="de-DE" dirty="0" err="1"/>
              <a:t>for</a:t>
            </a:r>
            <a:r>
              <a:rPr lang="de-DE" dirty="0"/>
              <a:t> Long COVID </a:t>
            </a:r>
            <a:r>
              <a:rPr lang="en-US" dirty="0"/>
              <a:t>(Sylvester et al. 2022, Wulf Hanson et al. 2022; Subramanian, et al. 2022).</a:t>
            </a:r>
          </a:p>
          <a:p>
            <a:r>
              <a:rPr lang="en-US" dirty="0"/>
              <a:t>Our study supports findings (</a:t>
            </a:r>
            <a:r>
              <a:rPr lang="de-DE" dirty="0"/>
              <a:t>Huang et al. 2021; </a:t>
            </a:r>
            <a:r>
              <a:rPr lang="de-DE" dirty="0" err="1"/>
              <a:t>Malkova</a:t>
            </a:r>
            <a:r>
              <a:rPr lang="de-DE" dirty="0"/>
              <a:t> et al. 2021)</a:t>
            </a:r>
            <a:r>
              <a:rPr lang="en-US" dirty="0">
                <a:solidFill>
                  <a:srgbClr val="FF0000"/>
                </a:solidFill>
              </a:rPr>
              <a:t> </a:t>
            </a:r>
            <a:r>
              <a:rPr lang="en-US" dirty="0"/>
              <a:t>showing a risk of Long COVID (with functional limitation) even after mild and asymptomatic SARS-CoV-2 infection.</a:t>
            </a:r>
            <a:endParaRPr lang="de-DE" dirty="0"/>
          </a:p>
          <a:p>
            <a:r>
              <a:rPr lang="de-DE" dirty="0"/>
              <a:t>Self-</a:t>
            </a:r>
            <a:r>
              <a:rPr lang="de-DE" dirty="0" err="1"/>
              <a:t>Rated</a:t>
            </a:r>
            <a:r>
              <a:rPr lang="de-DE" dirty="0"/>
              <a:t> Health </a:t>
            </a:r>
            <a:r>
              <a:rPr lang="de-DE" dirty="0" err="1"/>
              <a:t>is</a:t>
            </a:r>
            <a:r>
              <a:rPr lang="de-DE" dirty="0"/>
              <a:t> </a:t>
            </a:r>
            <a:r>
              <a:rPr lang="de-DE" dirty="0" err="1"/>
              <a:t>negatively</a:t>
            </a:r>
            <a:r>
              <a:rPr lang="de-DE" dirty="0"/>
              <a:t> </a:t>
            </a:r>
            <a:r>
              <a:rPr lang="de-DE" dirty="0" err="1"/>
              <a:t>affected</a:t>
            </a:r>
            <a:r>
              <a:rPr lang="de-DE" dirty="0"/>
              <a:t> </a:t>
            </a:r>
            <a:r>
              <a:rPr lang="de-DE" dirty="0" err="1"/>
              <a:t>by</a:t>
            </a:r>
            <a:r>
              <a:rPr lang="de-DE" dirty="0"/>
              <a:t> Long COVID (</a:t>
            </a:r>
            <a:r>
              <a:rPr lang="en-US" dirty="0"/>
              <a:t>Peters et al. 2022)</a:t>
            </a:r>
          </a:p>
          <a:p>
            <a:endParaRPr lang="en-US" dirty="0"/>
          </a:p>
          <a:p>
            <a:pPr marL="0" indent="0">
              <a:buNone/>
            </a:pPr>
            <a:endParaRPr lang="en-US" dirty="0"/>
          </a:p>
          <a:p>
            <a:pPr>
              <a:buFont typeface="Wingdings" panose="05000000000000000000" pitchFamily="2" charset="2"/>
              <a:buChar char="Ø"/>
            </a:pPr>
            <a:r>
              <a:rPr lang="en-US" dirty="0"/>
              <a:t>Population health monitoring on Long COVID/Post-COVID-19 condition is needed</a:t>
            </a:r>
          </a:p>
        </p:txBody>
      </p:sp>
      <p:sp>
        <p:nvSpPr>
          <p:cNvPr id="7" name="Slide Number Placeholder 6">
            <a:extLst>
              <a:ext uri="{FF2B5EF4-FFF2-40B4-BE49-F238E27FC236}">
                <a16:creationId xmlns:a16="http://schemas.microsoft.com/office/drawing/2014/main" id="{11B8408A-B639-4394-9D03-898BD0F767AC}"/>
              </a:ext>
            </a:extLst>
          </p:cNvPr>
          <p:cNvSpPr>
            <a:spLocks noGrp="1"/>
          </p:cNvSpPr>
          <p:nvPr>
            <p:ph type="sldNum" sz="quarter" idx="12"/>
          </p:nvPr>
        </p:nvSpPr>
        <p:spPr/>
        <p:txBody>
          <a:bodyPr/>
          <a:lstStyle/>
          <a:p>
            <a:fld id="{162A217B-ED1C-D84B-8478-63C77FA79618}" type="slidenum">
              <a:rPr lang="de-DE" smtClean="0"/>
              <a:t>11</a:t>
            </a:fld>
            <a:endParaRPr lang="de-DE"/>
          </a:p>
        </p:txBody>
      </p:sp>
      <p:sp>
        <p:nvSpPr>
          <p:cNvPr id="8" name="Date Placeholder 1">
            <a:extLst>
              <a:ext uri="{FF2B5EF4-FFF2-40B4-BE49-F238E27FC236}">
                <a16:creationId xmlns:a16="http://schemas.microsoft.com/office/drawing/2014/main" id="{3429748D-99FC-4559-9804-24D58320ADB9}"/>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10" name="Footer Placeholder 7">
            <a:extLst>
              <a:ext uri="{FF2B5EF4-FFF2-40B4-BE49-F238E27FC236}">
                <a16:creationId xmlns:a16="http://schemas.microsoft.com/office/drawing/2014/main" id="{CACA6DEB-D32B-4D4D-BAD9-D0EAFB72B0E3}"/>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406267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CB23B-4442-4690-ACE2-DCF24D437F09}"/>
              </a:ext>
            </a:extLst>
          </p:cNvPr>
          <p:cNvSpPr>
            <a:spLocks noGrp="1"/>
          </p:cNvSpPr>
          <p:nvPr>
            <p:ph type="body" sz="quarter" idx="13"/>
          </p:nvPr>
        </p:nvSpPr>
        <p:spPr/>
        <p:txBody>
          <a:bodyPr/>
          <a:lstStyle/>
          <a:p>
            <a:endParaRPr lang="en-US" dirty="0">
              <a:hlinkClick r:id="rId2"/>
            </a:endParaRPr>
          </a:p>
          <a:p>
            <a:endParaRPr lang="en-US" dirty="0">
              <a:hlinkClick r:id="rId2"/>
            </a:endParaRPr>
          </a:p>
          <a:p>
            <a:pPr marL="0" indent="0">
              <a:buNone/>
            </a:pPr>
            <a:endParaRPr lang="en-US" dirty="0">
              <a:hlinkClick r:id="rId2"/>
            </a:endParaRPr>
          </a:p>
          <a:p>
            <a:r>
              <a:rPr lang="en-US" dirty="0">
                <a:hlinkClick r:id="rId2"/>
              </a:rPr>
              <a:t>https://www.rki.de/long-covid</a:t>
            </a:r>
            <a:endParaRPr lang="en-US" dirty="0"/>
          </a:p>
          <a:p>
            <a:endParaRPr lang="de-DE" dirty="0"/>
          </a:p>
          <a:p>
            <a:endParaRPr lang="de-DE" dirty="0"/>
          </a:p>
          <a:p>
            <a:endParaRPr lang="de-DE" dirty="0"/>
          </a:p>
          <a:p>
            <a:endParaRPr lang="de-DE" dirty="0"/>
          </a:p>
          <a:p>
            <a:endParaRPr lang="de-DE" dirty="0"/>
          </a:p>
          <a:p>
            <a:endParaRPr lang="en-US" dirty="0"/>
          </a:p>
        </p:txBody>
      </p:sp>
      <p:sp>
        <p:nvSpPr>
          <p:cNvPr id="5" name="Slide Number Placeholder 4">
            <a:extLst>
              <a:ext uri="{FF2B5EF4-FFF2-40B4-BE49-F238E27FC236}">
                <a16:creationId xmlns:a16="http://schemas.microsoft.com/office/drawing/2014/main" id="{51F7C6B8-F7CF-4C10-B31E-E627D984CCF0}"/>
              </a:ext>
            </a:extLst>
          </p:cNvPr>
          <p:cNvSpPr>
            <a:spLocks noGrp="1"/>
          </p:cNvSpPr>
          <p:nvPr>
            <p:ph type="sldNum" sz="quarter" idx="12"/>
          </p:nvPr>
        </p:nvSpPr>
        <p:spPr/>
        <p:txBody>
          <a:bodyPr/>
          <a:lstStyle/>
          <a:p>
            <a:fld id="{162A217B-ED1C-D84B-8478-63C77FA79618}" type="slidenum">
              <a:rPr lang="de-DE" smtClean="0"/>
              <a:t>12</a:t>
            </a:fld>
            <a:endParaRPr lang="de-DE"/>
          </a:p>
        </p:txBody>
      </p:sp>
      <p:sp>
        <p:nvSpPr>
          <p:cNvPr id="6" name="Title 5">
            <a:extLst>
              <a:ext uri="{FF2B5EF4-FFF2-40B4-BE49-F238E27FC236}">
                <a16:creationId xmlns:a16="http://schemas.microsoft.com/office/drawing/2014/main" id="{7CC87416-4337-4795-A308-C84A883BB7AE}"/>
              </a:ext>
            </a:extLst>
          </p:cNvPr>
          <p:cNvSpPr>
            <a:spLocks noGrp="1"/>
          </p:cNvSpPr>
          <p:nvPr>
            <p:ph type="title"/>
          </p:nvPr>
        </p:nvSpPr>
        <p:spPr>
          <a:xfrm>
            <a:off x="576263" y="303001"/>
            <a:ext cx="6474759" cy="714291"/>
          </a:xfrm>
        </p:spPr>
        <p:txBody>
          <a:bodyPr/>
          <a:lstStyle/>
          <a:p>
            <a:r>
              <a:rPr lang="de-DE" sz="2800" dirty="0" err="1"/>
              <a:t>Thank</a:t>
            </a:r>
            <a:r>
              <a:rPr lang="de-DE" sz="2800" dirty="0"/>
              <a:t> </a:t>
            </a:r>
            <a:r>
              <a:rPr lang="de-DE" sz="2800" dirty="0" err="1"/>
              <a:t>you</a:t>
            </a:r>
            <a:r>
              <a:rPr lang="de-DE" sz="2800" dirty="0"/>
              <a:t> </a:t>
            </a:r>
            <a:r>
              <a:rPr lang="de-DE" sz="2800" dirty="0" err="1"/>
              <a:t>very</a:t>
            </a:r>
            <a:r>
              <a:rPr lang="de-DE" sz="2800" dirty="0"/>
              <a:t> </a:t>
            </a:r>
            <a:r>
              <a:rPr lang="de-DE" sz="2800" dirty="0" err="1"/>
              <a:t>much</a:t>
            </a:r>
            <a:r>
              <a:rPr lang="de-DE" sz="2800" dirty="0"/>
              <a:t> </a:t>
            </a:r>
            <a:r>
              <a:rPr lang="de-DE" sz="2800" dirty="0" err="1"/>
              <a:t>for</a:t>
            </a:r>
            <a:r>
              <a:rPr lang="de-DE" sz="2800" dirty="0"/>
              <a:t> </a:t>
            </a:r>
            <a:r>
              <a:rPr lang="de-DE" sz="2800" dirty="0" err="1"/>
              <a:t>your</a:t>
            </a:r>
            <a:r>
              <a:rPr lang="de-DE" sz="2800" dirty="0"/>
              <a:t> </a:t>
            </a:r>
            <a:r>
              <a:rPr lang="de-DE" sz="2800" dirty="0" err="1"/>
              <a:t>attention</a:t>
            </a:r>
            <a:endParaRPr lang="en-US" sz="2800" dirty="0"/>
          </a:p>
        </p:txBody>
      </p:sp>
      <p:pic>
        <p:nvPicPr>
          <p:cNvPr id="7" name="Picture 6">
            <a:extLst>
              <a:ext uri="{FF2B5EF4-FFF2-40B4-BE49-F238E27FC236}">
                <a16:creationId xmlns:a16="http://schemas.microsoft.com/office/drawing/2014/main" id="{1601A69A-B333-4AA1-861F-0431701CE4CB}"/>
              </a:ext>
            </a:extLst>
          </p:cNvPr>
          <p:cNvPicPr>
            <a:picLocks noChangeAspect="1"/>
          </p:cNvPicPr>
          <p:nvPr/>
        </p:nvPicPr>
        <p:blipFill rotWithShape="1">
          <a:blip r:embed="rId3"/>
          <a:srcRect l="9186" t="11634" r="10318"/>
          <a:stretch/>
        </p:blipFill>
        <p:spPr>
          <a:xfrm>
            <a:off x="4572000" y="1426319"/>
            <a:ext cx="4175312" cy="2833846"/>
          </a:xfrm>
          <a:prstGeom prst="rect">
            <a:avLst/>
          </a:prstGeom>
        </p:spPr>
      </p:pic>
      <p:sp>
        <p:nvSpPr>
          <p:cNvPr id="9" name="Footer Placeholder 7">
            <a:extLst>
              <a:ext uri="{FF2B5EF4-FFF2-40B4-BE49-F238E27FC236}">
                <a16:creationId xmlns:a16="http://schemas.microsoft.com/office/drawing/2014/main" id="{ABCDEE16-497B-4BDF-9447-C8C5552B95D9}"/>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
        <p:nvSpPr>
          <p:cNvPr id="10" name="Date Placeholder 1">
            <a:extLst>
              <a:ext uri="{FF2B5EF4-FFF2-40B4-BE49-F238E27FC236}">
                <a16:creationId xmlns:a16="http://schemas.microsoft.com/office/drawing/2014/main" id="{A0F14213-63FD-4961-8FDF-0EB6735FA48E}"/>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Tree>
    <p:extLst>
      <p:ext uri="{BB962C8B-B14F-4D97-AF65-F5344CB8AC3E}">
        <p14:creationId xmlns:p14="http://schemas.microsoft.com/office/powerpoint/2010/main" val="144876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687182" y="1700479"/>
            <a:ext cx="5001088" cy="2264880"/>
          </a:xfrm>
        </p:spPr>
        <p:txBody>
          <a:bodyPr>
            <a:normAutofit/>
          </a:bodyPr>
          <a:lstStyle/>
          <a:p>
            <a:pPr algn="ctr"/>
            <a:br>
              <a:rPr lang="en-US" sz="1800" dirty="0"/>
            </a:br>
            <a:r>
              <a:rPr lang="en-US" sz="1800" dirty="0"/>
              <a:t> </a:t>
            </a:r>
            <a:r>
              <a:rPr lang="en-US" sz="2800" dirty="0" err="1"/>
              <a:t>Vielen</a:t>
            </a:r>
            <a:r>
              <a:rPr lang="en-US" sz="2800" dirty="0"/>
              <a:t> Dank </a:t>
            </a:r>
            <a:r>
              <a:rPr lang="en-US" sz="2800" dirty="0" err="1"/>
              <a:t>für</a:t>
            </a:r>
            <a:r>
              <a:rPr lang="en-US" sz="2800" dirty="0"/>
              <a:t> </a:t>
            </a:r>
            <a:r>
              <a:rPr lang="en-US" sz="2800" dirty="0" err="1"/>
              <a:t>Ihre</a:t>
            </a:r>
            <a:r>
              <a:rPr lang="en-US" sz="2800" dirty="0"/>
              <a:t> </a:t>
            </a:r>
            <a:r>
              <a:rPr lang="en-US" sz="2800" dirty="0" err="1"/>
              <a:t>Aufmerksamkeit</a:t>
            </a:r>
            <a:br>
              <a:rPr lang="en-US" sz="1400" dirty="0"/>
            </a:br>
            <a:br>
              <a:rPr lang="en-US" sz="1000" dirty="0"/>
            </a:br>
            <a:endParaRPr lang="de-DE" sz="2800" dirty="0"/>
          </a:p>
        </p:txBody>
      </p:sp>
      <p:sp>
        <p:nvSpPr>
          <p:cNvPr id="3" name="Date Placeholder 1">
            <a:extLst>
              <a:ext uri="{FF2B5EF4-FFF2-40B4-BE49-F238E27FC236}">
                <a16:creationId xmlns:a16="http://schemas.microsoft.com/office/drawing/2014/main" id="{41FA446F-0630-43D6-B7E2-6BC2A905D626}"/>
              </a:ext>
            </a:extLst>
          </p:cNvPr>
          <p:cNvSpPr>
            <a:spLocks noGrp="1"/>
          </p:cNvSpPr>
          <p:nvPr>
            <p:ph type="dt" sz="half" idx="10"/>
          </p:nvPr>
        </p:nvSpPr>
        <p:spPr>
          <a:xfrm>
            <a:off x="564826" y="4767263"/>
            <a:ext cx="1860421" cy="273844"/>
          </a:xfrm>
        </p:spPr>
        <p:txBody>
          <a:bodyPr/>
          <a:lstStyle/>
          <a:p>
            <a:r>
              <a:rPr lang="en-US" sz="1100" dirty="0"/>
              <a:t>12.10.2022</a:t>
            </a:r>
            <a:endParaRPr lang="de-DE" sz="1100" dirty="0"/>
          </a:p>
        </p:txBody>
      </p:sp>
      <p:sp>
        <p:nvSpPr>
          <p:cNvPr id="6" name="Footer Placeholder 7">
            <a:extLst>
              <a:ext uri="{FF2B5EF4-FFF2-40B4-BE49-F238E27FC236}">
                <a16:creationId xmlns:a16="http://schemas.microsoft.com/office/drawing/2014/main" id="{B24D80D2-D434-45B6-B9C4-2CC0E3139E82}"/>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130802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050F15C-4DC2-4BDE-BB5D-40A68AE72EE4}"/>
              </a:ext>
            </a:extLst>
          </p:cNvPr>
          <p:cNvSpPr txBox="1"/>
          <p:nvPr/>
        </p:nvSpPr>
        <p:spPr>
          <a:xfrm>
            <a:off x="626068" y="226132"/>
            <a:ext cx="1424029" cy="207749"/>
          </a:xfrm>
          <a:prstGeom prst="rect">
            <a:avLst/>
          </a:prstGeom>
          <a:noFill/>
          <a:ln>
            <a:solidFill>
              <a:schemeClr val="accent2"/>
            </a:solidFill>
          </a:ln>
        </p:spPr>
        <p:txBody>
          <a:bodyPr wrap="square" rtlCol="0">
            <a:spAutoFit/>
          </a:bodyPr>
          <a:lstStyle/>
          <a:p>
            <a:r>
              <a:rPr lang="en-AU" sz="750" dirty="0"/>
              <a:t>Total participants 11,162; 100%</a:t>
            </a:r>
          </a:p>
        </p:txBody>
      </p:sp>
      <p:sp>
        <p:nvSpPr>
          <p:cNvPr id="7" name="Textfeld 6">
            <a:extLst>
              <a:ext uri="{FF2B5EF4-FFF2-40B4-BE49-F238E27FC236}">
                <a16:creationId xmlns:a16="http://schemas.microsoft.com/office/drawing/2014/main" id="{A70FEAEC-EB7C-4391-B2EF-6708C333955E}"/>
              </a:ext>
            </a:extLst>
          </p:cNvPr>
          <p:cNvSpPr txBox="1"/>
          <p:nvPr/>
        </p:nvSpPr>
        <p:spPr>
          <a:xfrm>
            <a:off x="219597" y="579451"/>
            <a:ext cx="2236972" cy="207749"/>
          </a:xfrm>
          <a:prstGeom prst="rect">
            <a:avLst/>
          </a:prstGeom>
          <a:noFill/>
          <a:ln>
            <a:solidFill>
              <a:schemeClr val="accent2"/>
            </a:solidFill>
          </a:ln>
        </p:spPr>
        <p:txBody>
          <a:bodyPr wrap="square" rtlCol="0">
            <a:spAutoFit/>
          </a:bodyPr>
          <a:lstStyle/>
          <a:p>
            <a:r>
              <a:rPr lang="en-AU" sz="750"/>
              <a:t>Evaluabe questionnaire 10,985; 98.7% [98.3-99.0%]</a:t>
            </a:r>
          </a:p>
        </p:txBody>
      </p:sp>
      <p:sp>
        <p:nvSpPr>
          <p:cNvPr id="8" name="Textfeld 7">
            <a:extLst>
              <a:ext uri="{FF2B5EF4-FFF2-40B4-BE49-F238E27FC236}">
                <a16:creationId xmlns:a16="http://schemas.microsoft.com/office/drawing/2014/main" id="{963106E6-E5DF-4925-A33D-4CF85B3D8BCD}"/>
              </a:ext>
            </a:extLst>
          </p:cNvPr>
          <p:cNvSpPr txBox="1"/>
          <p:nvPr/>
        </p:nvSpPr>
        <p:spPr>
          <a:xfrm>
            <a:off x="2806234" y="576496"/>
            <a:ext cx="2089479" cy="207749"/>
          </a:xfrm>
          <a:prstGeom prst="rect">
            <a:avLst/>
          </a:prstGeom>
          <a:noFill/>
          <a:ln>
            <a:solidFill>
              <a:schemeClr val="accent2"/>
            </a:solidFill>
          </a:ln>
        </p:spPr>
        <p:txBody>
          <a:bodyPr wrap="square" rtlCol="0">
            <a:spAutoFit/>
          </a:bodyPr>
          <a:lstStyle/>
          <a:p>
            <a:r>
              <a:rPr lang="en-AU" sz="750"/>
              <a:t>Not evaluable questionnaire 177; 1.3% [1.0-1.7]</a:t>
            </a:r>
          </a:p>
        </p:txBody>
      </p:sp>
      <p:sp>
        <p:nvSpPr>
          <p:cNvPr id="10" name="Textfeld 9">
            <a:extLst>
              <a:ext uri="{FF2B5EF4-FFF2-40B4-BE49-F238E27FC236}">
                <a16:creationId xmlns:a16="http://schemas.microsoft.com/office/drawing/2014/main" id="{CB4807DA-CE4D-4B68-A44B-EFB8CBB44926}"/>
              </a:ext>
            </a:extLst>
          </p:cNvPr>
          <p:cNvSpPr txBox="1"/>
          <p:nvPr/>
        </p:nvSpPr>
        <p:spPr>
          <a:xfrm>
            <a:off x="5512957" y="2598255"/>
            <a:ext cx="1404730" cy="323165"/>
          </a:xfrm>
          <a:prstGeom prst="rect">
            <a:avLst/>
          </a:prstGeom>
          <a:solidFill>
            <a:schemeClr val="accent4">
              <a:lumMod val="20000"/>
              <a:lumOff val="80000"/>
            </a:schemeClr>
          </a:solidFill>
          <a:ln>
            <a:solidFill>
              <a:schemeClr val="accent1"/>
            </a:solidFill>
          </a:ln>
        </p:spPr>
        <p:txBody>
          <a:bodyPr wrap="square" rtlCol="0">
            <a:spAutoFit/>
          </a:bodyPr>
          <a:lstStyle/>
          <a:p>
            <a:r>
              <a:rPr lang="en-AU" sz="750"/>
              <a:t>Available PCR-FB zeit response 866; 6.9% [6.1-7.7]</a:t>
            </a:r>
          </a:p>
        </p:txBody>
      </p:sp>
      <p:sp>
        <p:nvSpPr>
          <p:cNvPr id="11" name="Textfeld 10">
            <a:extLst>
              <a:ext uri="{FF2B5EF4-FFF2-40B4-BE49-F238E27FC236}">
                <a16:creationId xmlns:a16="http://schemas.microsoft.com/office/drawing/2014/main" id="{B6230490-C177-4055-931B-E4C3173DA270}"/>
              </a:ext>
            </a:extLst>
          </p:cNvPr>
          <p:cNvSpPr txBox="1"/>
          <p:nvPr/>
        </p:nvSpPr>
        <p:spPr>
          <a:xfrm>
            <a:off x="2806234" y="902643"/>
            <a:ext cx="1848561" cy="207749"/>
          </a:xfrm>
          <a:prstGeom prst="rect">
            <a:avLst/>
          </a:prstGeom>
          <a:noFill/>
          <a:ln>
            <a:solidFill>
              <a:schemeClr val="accent2"/>
            </a:solidFill>
          </a:ln>
        </p:spPr>
        <p:txBody>
          <a:bodyPr wrap="square" rtlCol="0">
            <a:spAutoFit/>
          </a:bodyPr>
          <a:lstStyle/>
          <a:p>
            <a:r>
              <a:rPr lang="en-AU" sz="750"/>
              <a:t>Missing PCR status 10; 0.05% [0.02-0.1]</a:t>
            </a:r>
          </a:p>
        </p:txBody>
      </p:sp>
      <p:sp>
        <p:nvSpPr>
          <p:cNvPr id="12" name="Textfeld 11">
            <a:extLst>
              <a:ext uri="{FF2B5EF4-FFF2-40B4-BE49-F238E27FC236}">
                <a16:creationId xmlns:a16="http://schemas.microsoft.com/office/drawing/2014/main" id="{B7C67172-0244-4C9A-A166-CB156860D6F5}"/>
              </a:ext>
            </a:extLst>
          </p:cNvPr>
          <p:cNvSpPr txBox="1"/>
          <p:nvPr/>
        </p:nvSpPr>
        <p:spPr>
          <a:xfrm>
            <a:off x="5884977" y="1395642"/>
            <a:ext cx="2290799" cy="207749"/>
          </a:xfrm>
          <a:prstGeom prst="rect">
            <a:avLst/>
          </a:prstGeom>
          <a:solidFill>
            <a:schemeClr val="accent2">
              <a:lumMod val="40000"/>
              <a:lumOff val="60000"/>
            </a:schemeClr>
          </a:solidFill>
          <a:ln>
            <a:solidFill>
              <a:schemeClr val="accent2"/>
            </a:solidFill>
          </a:ln>
        </p:spPr>
        <p:txBody>
          <a:bodyPr wrap="square" rtlCol="0">
            <a:spAutoFit/>
          </a:bodyPr>
          <a:lstStyle/>
          <a:p>
            <a:r>
              <a:rPr lang="en-AU" sz="750" dirty="0"/>
              <a:t>Had an infection confirmed by PCR 922; 7.3% [6.5-8.1]</a:t>
            </a:r>
          </a:p>
        </p:txBody>
      </p:sp>
      <p:sp>
        <p:nvSpPr>
          <p:cNvPr id="13" name="Textfeld 12">
            <a:extLst>
              <a:ext uri="{FF2B5EF4-FFF2-40B4-BE49-F238E27FC236}">
                <a16:creationId xmlns:a16="http://schemas.microsoft.com/office/drawing/2014/main" id="{A4985EA7-F028-4041-8041-43B706C1ADDA}"/>
              </a:ext>
            </a:extLst>
          </p:cNvPr>
          <p:cNvSpPr txBox="1"/>
          <p:nvPr/>
        </p:nvSpPr>
        <p:spPr>
          <a:xfrm>
            <a:off x="50606" y="1394818"/>
            <a:ext cx="2710311" cy="207749"/>
          </a:xfrm>
          <a:prstGeom prst="rect">
            <a:avLst/>
          </a:prstGeom>
          <a:noFill/>
          <a:ln>
            <a:solidFill>
              <a:schemeClr val="accent2"/>
            </a:solidFill>
          </a:ln>
        </p:spPr>
        <p:txBody>
          <a:bodyPr wrap="square" rtlCol="0">
            <a:spAutoFit/>
          </a:bodyPr>
          <a:lstStyle/>
          <a:p>
            <a:r>
              <a:rPr lang="en-AU" sz="750" dirty="0"/>
              <a:t>Never had a confirmed infection by PCR 9,967; 91.7% [90.8-92.5]</a:t>
            </a:r>
          </a:p>
        </p:txBody>
      </p:sp>
      <p:sp>
        <p:nvSpPr>
          <p:cNvPr id="14" name="Textfeld 13">
            <a:extLst>
              <a:ext uri="{FF2B5EF4-FFF2-40B4-BE49-F238E27FC236}">
                <a16:creationId xmlns:a16="http://schemas.microsoft.com/office/drawing/2014/main" id="{A2044F80-8417-4B0C-96A4-8E684D4D298F}"/>
              </a:ext>
            </a:extLst>
          </p:cNvPr>
          <p:cNvSpPr txBox="1"/>
          <p:nvPr/>
        </p:nvSpPr>
        <p:spPr>
          <a:xfrm>
            <a:off x="3380620" y="1398373"/>
            <a:ext cx="1575501" cy="207749"/>
          </a:xfrm>
          <a:prstGeom prst="rect">
            <a:avLst/>
          </a:prstGeom>
          <a:noFill/>
          <a:ln>
            <a:solidFill>
              <a:schemeClr val="accent2"/>
            </a:solidFill>
          </a:ln>
        </p:spPr>
        <p:txBody>
          <a:bodyPr wrap="square" rtlCol="0">
            <a:spAutoFit/>
          </a:bodyPr>
          <a:lstStyle/>
          <a:p>
            <a:r>
              <a:rPr lang="en-AU" sz="750"/>
              <a:t>Don´t know (DK) 86; 0.9% [0.7-1.2]</a:t>
            </a:r>
          </a:p>
        </p:txBody>
      </p:sp>
      <p:sp>
        <p:nvSpPr>
          <p:cNvPr id="15" name="Textfeld 14">
            <a:extLst>
              <a:ext uri="{FF2B5EF4-FFF2-40B4-BE49-F238E27FC236}">
                <a16:creationId xmlns:a16="http://schemas.microsoft.com/office/drawing/2014/main" id="{0E29E3A2-8EFD-4669-95BB-61E66F775331}"/>
              </a:ext>
            </a:extLst>
          </p:cNvPr>
          <p:cNvSpPr txBox="1"/>
          <p:nvPr/>
        </p:nvSpPr>
        <p:spPr>
          <a:xfrm>
            <a:off x="136516" y="1902101"/>
            <a:ext cx="2111477" cy="207749"/>
          </a:xfrm>
          <a:prstGeom prst="rect">
            <a:avLst/>
          </a:prstGeom>
          <a:noFill/>
          <a:ln>
            <a:solidFill>
              <a:schemeClr val="accent1"/>
            </a:solidFill>
          </a:ln>
        </p:spPr>
        <p:txBody>
          <a:bodyPr wrap="square" rtlCol="0">
            <a:spAutoFit/>
          </a:bodyPr>
          <a:lstStyle/>
          <a:p>
            <a:r>
              <a:rPr lang="en-AU" sz="750" dirty="0"/>
              <a:t>Available anti-N Ab test 9,324; 92.0% [91.1-92.8]  </a:t>
            </a:r>
          </a:p>
        </p:txBody>
      </p:sp>
      <p:cxnSp>
        <p:nvCxnSpPr>
          <p:cNvPr id="17" name="Gerader Verbinder 16">
            <a:extLst>
              <a:ext uri="{FF2B5EF4-FFF2-40B4-BE49-F238E27FC236}">
                <a16:creationId xmlns:a16="http://schemas.microsoft.com/office/drawing/2014/main" id="{0A6D1A6E-F826-4359-B78D-760A3041F799}"/>
              </a:ext>
            </a:extLst>
          </p:cNvPr>
          <p:cNvCxnSpPr>
            <a:cxnSpLocks/>
            <a:stCxn id="6" idx="2"/>
            <a:endCxn id="7" idx="0"/>
          </p:cNvCxnSpPr>
          <p:nvPr/>
        </p:nvCxnSpPr>
        <p:spPr>
          <a:xfrm>
            <a:off x="1338083" y="433881"/>
            <a:ext cx="0" cy="145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667A282-26EF-4B55-8297-A72C00B2CFF5}"/>
              </a:ext>
            </a:extLst>
          </p:cNvPr>
          <p:cNvCxnSpPr>
            <a:cxnSpLocks/>
            <a:stCxn id="7" idx="3"/>
            <a:endCxn id="8" idx="1"/>
          </p:cNvCxnSpPr>
          <p:nvPr/>
        </p:nvCxnSpPr>
        <p:spPr>
          <a:xfrm flipV="1">
            <a:off x="2456569" y="680371"/>
            <a:ext cx="349665" cy="2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73C0FC19-1E35-48DE-9D94-33749A9D265C}"/>
              </a:ext>
            </a:extLst>
          </p:cNvPr>
          <p:cNvCxnSpPr>
            <a:cxnSpLocks/>
            <a:stCxn id="11" idx="1"/>
            <a:endCxn id="55" idx="3"/>
          </p:cNvCxnSpPr>
          <p:nvPr/>
        </p:nvCxnSpPr>
        <p:spPr>
          <a:xfrm flipH="1">
            <a:off x="2408912" y="1006518"/>
            <a:ext cx="397322" cy="1913"/>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6537109-DD28-4E7B-AA74-A3A9C5C01D91}"/>
              </a:ext>
            </a:extLst>
          </p:cNvPr>
          <p:cNvSpPr txBox="1"/>
          <p:nvPr/>
        </p:nvSpPr>
        <p:spPr>
          <a:xfrm>
            <a:off x="3188132" y="2449482"/>
            <a:ext cx="1063555" cy="438582"/>
          </a:xfrm>
          <a:prstGeom prst="rect">
            <a:avLst/>
          </a:prstGeom>
          <a:noFill/>
          <a:ln>
            <a:solidFill>
              <a:schemeClr val="accent2"/>
            </a:solidFill>
          </a:ln>
        </p:spPr>
        <p:txBody>
          <a:bodyPr wrap="square" rtlCol="0">
            <a:spAutoFit/>
          </a:bodyPr>
          <a:lstStyle/>
          <a:p>
            <a:r>
              <a:rPr lang="en-AU" sz="750" dirty="0"/>
              <a:t>-PCR and –anti-N Ab test 9,022; 88.6% [87.6-89.6]</a:t>
            </a:r>
          </a:p>
        </p:txBody>
      </p:sp>
      <p:sp>
        <p:nvSpPr>
          <p:cNvPr id="33" name="Textfeld 32">
            <a:extLst>
              <a:ext uri="{FF2B5EF4-FFF2-40B4-BE49-F238E27FC236}">
                <a16:creationId xmlns:a16="http://schemas.microsoft.com/office/drawing/2014/main" id="{DE6BBD87-924D-4611-86C0-91BFF06D5439}"/>
              </a:ext>
            </a:extLst>
          </p:cNvPr>
          <p:cNvSpPr txBox="1"/>
          <p:nvPr/>
        </p:nvSpPr>
        <p:spPr>
          <a:xfrm>
            <a:off x="90595" y="4759023"/>
            <a:ext cx="1779998" cy="207749"/>
          </a:xfrm>
          <a:prstGeom prst="rect">
            <a:avLst/>
          </a:prstGeom>
          <a:solidFill>
            <a:schemeClr val="accent2">
              <a:lumMod val="40000"/>
              <a:lumOff val="60000"/>
            </a:schemeClr>
          </a:solidFill>
          <a:ln>
            <a:solidFill>
              <a:schemeClr val="accent2"/>
            </a:solidFill>
          </a:ln>
        </p:spPr>
        <p:txBody>
          <a:bodyPr wrap="square" rtlCol="0">
            <a:spAutoFit/>
          </a:bodyPr>
          <a:lstStyle/>
          <a:p>
            <a:r>
              <a:rPr lang="en-AU" sz="750" dirty="0"/>
              <a:t>Unknown infection 253 2.5% [2.1-3.0]</a:t>
            </a:r>
          </a:p>
        </p:txBody>
      </p:sp>
      <p:sp>
        <p:nvSpPr>
          <p:cNvPr id="46" name="Textfeld 45">
            <a:extLst>
              <a:ext uri="{FF2B5EF4-FFF2-40B4-BE49-F238E27FC236}">
                <a16:creationId xmlns:a16="http://schemas.microsoft.com/office/drawing/2014/main" id="{46C8A8D7-3187-4473-B90E-9ED77D16C74F}"/>
              </a:ext>
            </a:extLst>
          </p:cNvPr>
          <p:cNvSpPr txBox="1"/>
          <p:nvPr/>
        </p:nvSpPr>
        <p:spPr>
          <a:xfrm>
            <a:off x="2405334" y="1898992"/>
            <a:ext cx="1800657" cy="207749"/>
          </a:xfrm>
          <a:prstGeom prst="rect">
            <a:avLst/>
          </a:prstGeom>
          <a:noFill/>
          <a:ln>
            <a:solidFill>
              <a:schemeClr val="accent1"/>
            </a:solidFill>
          </a:ln>
        </p:spPr>
        <p:txBody>
          <a:bodyPr wrap="square" rtlCol="0">
            <a:spAutoFit/>
          </a:bodyPr>
          <a:lstStyle/>
          <a:p>
            <a:r>
              <a:rPr lang="en-AU" sz="750" dirty="0"/>
              <a:t>Missing anti-N Ab test 729; 8.0% [7.2-8.9] </a:t>
            </a:r>
          </a:p>
        </p:txBody>
      </p:sp>
      <p:cxnSp>
        <p:nvCxnSpPr>
          <p:cNvPr id="48" name="Gerader Verbinder 47">
            <a:extLst>
              <a:ext uri="{FF2B5EF4-FFF2-40B4-BE49-F238E27FC236}">
                <a16:creationId xmlns:a16="http://schemas.microsoft.com/office/drawing/2014/main" id="{529D23AF-25D1-4653-89EA-0EE3035BA135}"/>
              </a:ext>
            </a:extLst>
          </p:cNvPr>
          <p:cNvCxnSpPr>
            <a:cxnSpLocks/>
            <a:stCxn id="46" idx="1"/>
            <a:endCxn id="15" idx="3"/>
          </p:cNvCxnSpPr>
          <p:nvPr/>
        </p:nvCxnSpPr>
        <p:spPr>
          <a:xfrm flipH="1">
            <a:off x="2247993" y="2002867"/>
            <a:ext cx="157341" cy="3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Verbinder: gewinkelt 58">
            <a:extLst>
              <a:ext uri="{FF2B5EF4-FFF2-40B4-BE49-F238E27FC236}">
                <a16:creationId xmlns:a16="http://schemas.microsoft.com/office/drawing/2014/main" id="{91C425E5-C3CC-4ACB-8AAA-04BE9CF5B797}"/>
              </a:ext>
            </a:extLst>
          </p:cNvPr>
          <p:cNvCxnSpPr>
            <a:cxnSpLocks/>
            <a:stCxn id="55" idx="2"/>
            <a:endCxn id="12" idx="0"/>
          </p:cNvCxnSpPr>
          <p:nvPr/>
        </p:nvCxnSpPr>
        <p:spPr>
          <a:xfrm rot="16200000" flipH="1">
            <a:off x="4042562" y="-1592174"/>
            <a:ext cx="283337" cy="56922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3" name="Verbinder: gewinkelt 62">
            <a:extLst>
              <a:ext uri="{FF2B5EF4-FFF2-40B4-BE49-F238E27FC236}">
                <a16:creationId xmlns:a16="http://schemas.microsoft.com/office/drawing/2014/main" id="{4D90A1BA-3056-4F4F-AE20-65DE5EECC1D3}"/>
              </a:ext>
            </a:extLst>
          </p:cNvPr>
          <p:cNvCxnSpPr>
            <a:cxnSpLocks/>
            <a:stCxn id="55" idx="2"/>
            <a:endCxn id="14" idx="0"/>
          </p:cNvCxnSpPr>
          <p:nvPr/>
        </p:nvCxnSpPr>
        <p:spPr>
          <a:xfrm rot="16200000" flipH="1">
            <a:off x="2610193" y="-159805"/>
            <a:ext cx="286068" cy="28302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5" name="Verbinder: gewinkelt 64">
            <a:extLst>
              <a:ext uri="{FF2B5EF4-FFF2-40B4-BE49-F238E27FC236}">
                <a16:creationId xmlns:a16="http://schemas.microsoft.com/office/drawing/2014/main" id="{ED9C7AE2-FB67-433E-9D19-59130CFCB07C}"/>
              </a:ext>
            </a:extLst>
          </p:cNvPr>
          <p:cNvCxnSpPr>
            <a:cxnSpLocks/>
            <a:stCxn id="55" idx="2"/>
            <a:endCxn id="13" idx="0"/>
          </p:cNvCxnSpPr>
          <p:nvPr/>
        </p:nvCxnSpPr>
        <p:spPr>
          <a:xfrm rot="16200000" flipH="1">
            <a:off x="1230666" y="1219721"/>
            <a:ext cx="282513" cy="6767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201CB236-6B80-479F-AC0C-C13020C62006}"/>
              </a:ext>
            </a:extLst>
          </p:cNvPr>
          <p:cNvSpPr txBox="1"/>
          <p:nvPr/>
        </p:nvSpPr>
        <p:spPr>
          <a:xfrm>
            <a:off x="267254" y="904556"/>
            <a:ext cx="2141658" cy="207749"/>
          </a:xfrm>
          <a:prstGeom prst="rect">
            <a:avLst/>
          </a:prstGeom>
          <a:noFill/>
          <a:ln>
            <a:solidFill>
              <a:schemeClr val="accent2"/>
            </a:solidFill>
          </a:ln>
        </p:spPr>
        <p:txBody>
          <a:bodyPr wrap="square" rtlCol="0">
            <a:spAutoFit/>
          </a:bodyPr>
          <a:lstStyle/>
          <a:p>
            <a:r>
              <a:rPr lang="en-AU" sz="750"/>
              <a:t>Evaluable PCR status 10,975; 98.6% [98.2-98.9] </a:t>
            </a:r>
          </a:p>
        </p:txBody>
      </p:sp>
      <p:cxnSp>
        <p:nvCxnSpPr>
          <p:cNvPr id="21" name="Gerader Verbinder 20">
            <a:extLst>
              <a:ext uri="{FF2B5EF4-FFF2-40B4-BE49-F238E27FC236}">
                <a16:creationId xmlns:a16="http://schemas.microsoft.com/office/drawing/2014/main" id="{00511BA9-C7E3-4978-95BE-4FA498C63DB1}"/>
              </a:ext>
            </a:extLst>
          </p:cNvPr>
          <p:cNvCxnSpPr>
            <a:cxnSpLocks/>
            <a:stCxn id="7" idx="2"/>
            <a:endCxn id="55" idx="0"/>
          </p:cNvCxnSpPr>
          <p:nvPr/>
        </p:nvCxnSpPr>
        <p:spPr>
          <a:xfrm>
            <a:off x="1338083" y="787200"/>
            <a:ext cx="0" cy="117356"/>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feld 145">
            <a:extLst>
              <a:ext uri="{FF2B5EF4-FFF2-40B4-BE49-F238E27FC236}">
                <a16:creationId xmlns:a16="http://schemas.microsoft.com/office/drawing/2014/main" id="{CB89304E-C515-4D2F-84DC-7905B4026622}"/>
              </a:ext>
            </a:extLst>
          </p:cNvPr>
          <p:cNvSpPr txBox="1"/>
          <p:nvPr/>
        </p:nvSpPr>
        <p:spPr>
          <a:xfrm>
            <a:off x="7787820" y="2598255"/>
            <a:ext cx="1269269" cy="323165"/>
          </a:xfrm>
          <a:prstGeom prst="rect">
            <a:avLst/>
          </a:prstGeom>
          <a:solidFill>
            <a:schemeClr val="accent4">
              <a:lumMod val="20000"/>
              <a:lumOff val="80000"/>
            </a:schemeClr>
          </a:solidFill>
          <a:ln>
            <a:solidFill>
              <a:schemeClr val="accent1"/>
            </a:solidFill>
          </a:ln>
        </p:spPr>
        <p:txBody>
          <a:bodyPr wrap="square" rtlCol="0">
            <a:spAutoFit/>
          </a:bodyPr>
          <a:lstStyle/>
          <a:p>
            <a:r>
              <a:rPr lang="en-AU" sz="750"/>
              <a:t>Missing PCR-FB zeit response 56; 0.5% [0.3-0.7]</a:t>
            </a:r>
          </a:p>
        </p:txBody>
      </p:sp>
      <p:sp>
        <p:nvSpPr>
          <p:cNvPr id="56" name="Textfeld 55">
            <a:extLst>
              <a:ext uri="{FF2B5EF4-FFF2-40B4-BE49-F238E27FC236}">
                <a16:creationId xmlns:a16="http://schemas.microsoft.com/office/drawing/2014/main" id="{A786C021-8451-41C4-93B2-921651DE6D0B}"/>
              </a:ext>
            </a:extLst>
          </p:cNvPr>
          <p:cNvSpPr txBox="1"/>
          <p:nvPr/>
        </p:nvSpPr>
        <p:spPr>
          <a:xfrm>
            <a:off x="5560036" y="505073"/>
            <a:ext cx="2350107" cy="461665"/>
          </a:xfrm>
          <a:prstGeom prst="rect">
            <a:avLst/>
          </a:prstGeom>
          <a:noFill/>
          <a:ln>
            <a:noFill/>
          </a:ln>
        </p:spPr>
        <p:txBody>
          <a:bodyPr wrap="square" rtlCol="0">
            <a:spAutoFit/>
          </a:bodyPr>
          <a:lstStyle/>
          <a:p>
            <a:r>
              <a:rPr lang="en-AU" sz="1200" dirty="0">
                <a:solidFill>
                  <a:schemeClr val="accent2"/>
                </a:solidFill>
              </a:rPr>
              <a:t>*Infection status</a:t>
            </a:r>
          </a:p>
          <a:p>
            <a:r>
              <a:rPr lang="en-AU" sz="1200" dirty="0">
                <a:solidFill>
                  <a:schemeClr val="accent4"/>
                </a:solidFill>
              </a:rPr>
              <a:t>*definition for Long/Post </a:t>
            </a:r>
            <a:r>
              <a:rPr lang="en-AU" sz="1200" dirty="0" err="1">
                <a:solidFill>
                  <a:schemeClr val="accent4"/>
                </a:solidFill>
              </a:rPr>
              <a:t>Covid</a:t>
            </a:r>
            <a:endParaRPr lang="en-AU" sz="1200" dirty="0">
              <a:solidFill>
                <a:schemeClr val="accent4"/>
              </a:solidFill>
            </a:endParaRPr>
          </a:p>
        </p:txBody>
      </p:sp>
      <p:sp>
        <p:nvSpPr>
          <p:cNvPr id="74" name="Textfeld 73">
            <a:extLst>
              <a:ext uri="{FF2B5EF4-FFF2-40B4-BE49-F238E27FC236}">
                <a16:creationId xmlns:a16="http://schemas.microsoft.com/office/drawing/2014/main" id="{C87EBEC4-B5D4-44C9-B92B-4630A86F898B}"/>
              </a:ext>
            </a:extLst>
          </p:cNvPr>
          <p:cNvSpPr txBox="1"/>
          <p:nvPr/>
        </p:nvSpPr>
        <p:spPr>
          <a:xfrm>
            <a:off x="50606" y="2463168"/>
            <a:ext cx="1039588" cy="438582"/>
          </a:xfrm>
          <a:prstGeom prst="rect">
            <a:avLst/>
          </a:prstGeom>
          <a:noFill/>
          <a:ln>
            <a:solidFill>
              <a:schemeClr val="accent2"/>
            </a:solidFill>
          </a:ln>
        </p:spPr>
        <p:txBody>
          <a:bodyPr wrap="square" rtlCol="0">
            <a:spAutoFit/>
          </a:bodyPr>
          <a:lstStyle/>
          <a:p>
            <a:r>
              <a:rPr lang="en-AU" sz="750" dirty="0"/>
              <a:t>DK and  +ant-N Ab test  5; 0.04% [0.01-0.12]</a:t>
            </a:r>
          </a:p>
        </p:txBody>
      </p:sp>
      <p:sp>
        <p:nvSpPr>
          <p:cNvPr id="75" name="Rechteck 74">
            <a:extLst>
              <a:ext uri="{FF2B5EF4-FFF2-40B4-BE49-F238E27FC236}">
                <a16:creationId xmlns:a16="http://schemas.microsoft.com/office/drawing/2014/main" id="{0BC8A7BA-4E29-49D6-A3CA-BA6CE1C78195}"/>
              </a:ext>
            </a:extLst>
          </p:cNvPr>
          <p:cNvSpPr/>
          <p:nvPr/>
        </p:nvSpPr>
        <p:spPr>
          <a:xfrm>
            <a:off x="3492230" y="4183994"/>
            <a:ext cx="1257920" cy="20684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dirty="0">
                <a:solidFill>
                  <a:schemeClr val="tx1"/>
                </a:solidFill>
              </a:rPr>
              <a:t>+ S Ab 21 3.5% [1.8-6.6]</a:t>
            </a:r>
          </a:p>
        </p:txBody>
      </p:sp>
      <p:sp>
        <p:nvSpPr>
          <p:cNvPr id="152" name="Textfeld 151">
            <a:extLst>
              <a:ext uri="{FF2B5EF4-FFF2-40B4-BE49-F238E27FC236}">
                <a16:creationId xmlns:a16="http://schemas.microsoft.com/office/drawing/2014/main" id="{8267FE33-298E-4193-9278-657290B231A7}"/>
              </a:ext>
            </a:extLst>
          </p:cNvPr>
          <p:cNvSpPr txBox="1"/>
          <p:nvPr/>
        </p:nvSpPr>
        <p:spPr>
          <a:xfrm>
            <a:off x="2204722" y="2457630"/>
            <a:ext cx="868958" cy="438582"/>
          </a:xfrm>
          <a:prstGeom prst="rect">
            <a:avLst/>
          </a:prstGeom>
          <a:noFill/>
          <a:ln>
            <a:solidFill>
              <a:schemeClr val="accent2"/>
            </a:solidFill>
          </a:ln>
        </p:spPr>
        <p:txBody>
          <a:bodyPr wrap="square" rtlCol="0">
            <a:spAutoFit/>
          </a:bodyPr>
          <a:lstStyle/>
          <a:p>
            <a:r>
              <a:rPr lang="en-AU" sz="750" dirty="0"/>
              <a:t>DK and –anti-N Ab test 70; 0.8% [0.6-1.1]</a:t>
            </a:r>
          </a:p>
        </p:txBody>
      </p:sp>
      <p:sp>
        <p:nvSpPr>
          <p:cNvPr id="153" name="Textfeld 152">
            <a:extLst>
              <a:ext uri="{FF2B5EF4-FFF2-40B4-BE49-F238E27FC236}">
                <a16:creationId xmlns:a16="http://schemas.microsoft.com/office/drawing/2014/main" id="{2457BC77-D764-47B1-B2DB-17D2C430F0DA}"/>
              </a:ext>
            </a:extLst>
          </p:cNvPr>
          <p:cNvSpPr txBox="1"/>
          <p:nvPr/>
        </p:nvSpPr>
        <p:spPr>
          <a:xfrm>
            <a:off x="1198928" y="2467700"/>
            <a:ext cx="889393" cy="438582"/>
          </a:xfrm>
          <a:prstGeom prst="rect">
            <a:avLst/>
          </a:prstGeom>
          <a:noFill/>
          <a:ln>
            <a:solidFill>
              <a:schemeClr val="accent2"/>
            </a:solidFill>
          </a:ln>
        </p:spPr>
        <p:txBody>
          <a:bodyPr wrap="square" rtlCol="0">
            <a:spAutoFit/>
          </a:bodyPr>
          <a:lstStyle/>
          <a:p>
            <a:r>
              <a:rPr lang="en-AU" sz="750" dirty="0"/>
              <a:t>-PCR and  +anti-N Ab test 227; 2.5% [2.1-3.1]</a:t>
            </a:r>
          </a:p>
        </p:txBody>
      </p:sp>
      <p:sp>
        <p:nvSpPr>
          <p:cNvPr id="215" name="Textfeld 214">
            <a:extLst>
              <a:ext uri="{FF2B5EF4-FFF2-40B4-BE49-F238E27FC236}">
                <a16:creationId xmlns:a16="http://schemas.microsoft.com/office/drawing/2014/main" id="{18140A78-1225-4A56-A670-4AFF3DC13C09}"/>
              </a:ext>
            </a:extLst>
          </p:cNvPr>
          <p:cNvSpPr txBox="1"/>
          <p:nvPr/>
        </p:nvSpPr>
        <p:spPr>
          <a:xfrm>
            <a:off x="3634265" y="3043536"/>
            <a:ext cx="1063555" cy="323165"/>
          </a:xfrm>
          <a:prstGeom prst="rect">
            <a:avLst/>
          </a:prstGeom>
          <a:noFill/>
          <a:ln>
            <a:solidFill>
              <a:schemeClr val="accent1"/>
            </a:solidFill>
          </a:ln>
        </p:spPr>
        <p:txBody>
          <a:bodyPr wrap="square" rtlCol="0">
            <a:spAutoFit/>
          </a:bodyPr>
          <a:lstStyle/>
          <a:p>
            <a:r>
              <a:rPr lang="en-AU" sz="750" dirty="0"/>
              <a:t>Missing vaccine data 8 0.1% [0.06-0.3] </a:t>
            </a:r>
          </a:p>
        </p:txBody>
      </p:sp>
      <p:sp>
        <p:nvSpPr>
          <p:cNvPr id="216" name="Textfeld 215">
            <a:extLst>
              <a:ext uri="{FF2B5EF4-FFF2-40B4-BE49-F238E27FC236}">
                <a16:creationId xmlns:a16="http://schemas.microsoft.com/office/drawing/2014/main" id="{75ABF722-CF72-4BF7-953F-BBDF9395D291}"/>
              </a:ext>
            </a:extLst>
          </p:cNvPr>
          <p:cNvSpPr txBox="1"/>
          <p:nvPr/>
        </p:nvSpPr>
        <p:spPr>
          <a:xfrm>
            <a:off x="2368843" y="3045965"/>
            <a:ext cx="1163498" cy="323165"/>
          </a:xfrm>
          <a:prstGeom prst="rect">
            <a:avLst/>
          </a:prstGeom>
          <a:noFill/>
          <a:ln>
            <a:solidFill>
              <a:schemeClr val="accent1"/>
            </a:solidFill>
          </a:ln>
        </p:spPr>
        <p:txBody>
          <a:bodyPr wrap="square" rtlCol="0">
            <a:spAutoFit/>
          </a:bodyPr>
          <a:lstStyle/>
          <a:p>
            <a:r>
              <a:rPr lang="en-AU" sz="750"/>
              <a:t>Available vaccine data 9,813 99.9% [99.7-99.9]</a:t>
            </a:r>
          </a:p>
        </p:txBody>
      </p:sp>
      <p:sp>
        <p:nvSpPr>
          <p:cNvPr id="217" name="Textfeld 216">
            <a:extLst>
              <a:ext uri="{FF2B5EF4-FFF2-40B4-BE49-F238E27FC236}">
                <a16:creationId xmlns:a16="http://schemas.microsoft.com/office/drawing/2014/main" id="{5EC271CD-64EA-4E0B-ABF6-CE6F1C6C9861}"/>
              </a:ext>
            </a:extLst>
          </p:cNvPr>
          <p:cNvSpPr txBox="1"/>
          <p:nvPr/>
        </p:nvSpPr>
        <p:spPr>
          <a:xfrm>
            <a:off x="5285955" y="4183995"/>
            <a:ext cx="1257920" cy="207749"/>
          </a:xfrm>
          <a:prstGeom prst="rect">
            <a:avLst/>
          </a:prstGeom>
          <a:noFill/>
          <a:ln>
            <a:solidFill>
              <a:schemeClr val="accent1"/>
            </a:solidFill>
          </a:ln>
        </p:spPr>
        <p:txBody>
          <a:bodyPr wrap="square" rtlCol="0">
            <a:spAutoFit/>
          </a:bodyPr>
          <a:lstStyle/>
          <a:p>
            <a:r>
              <a:rPr lang="en-AU" sz="750" dirty="0"/>
              <a:t>-S Ab 473 90.3% [85.6-93.6]</a:t>
            </a:r>
          </a:p>
        </p:txBody>
      </p:sp>
      <p:cxnSp>
        <p:nvCxnSpPr>
          <p:cNvPr id="223" name="Gerader Verbinder 222">
            <a:extLst>
              <a:ext uri="{FF2B5EF4-FFF2-40B4-BE49-F238E27FC236}">
                <a16:creationId xmlns:a16="http://schemas.microsoft.com/office/drawing/2014/main" id="{55E51B46-9289-4DA9-B353-1EE1FA54B06A}"/>
              </a:ext>
            </a:extLst>
          </p:cNvPr>
          <p:cNvCxnSpPr>
            <a:cxnSpLocks/>
          </p:cNvCxnSpPr>
          <p:nvPr/>
        </p:nvCxnSpPr>
        <p:spPr>
          <a:xfrm>
            <a:off x="3646614" y="30369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Gerader Verbinder 299">
            <a:extLst>
              <a:ext uri="{FF2B5EF4-FFF2-40B4-BE49-F238E27FC236}">
                <a16:creationId xmlns:a16="http://schemas.microsoft.com/office/drawing/2014/main" id="{40F99D33-C139-4029-BE84-EA2F88997D95}"/>
              </a:ext>
            </a:extLst>
          </p:cNvPr>
          <p:cNvCxnSpPr>
            <a:cxnSpLocks/>
            <a:stCxn id="216" idx="3"/>
            <a:endCxn id="215" idx="1"/>
          </p:cNvCxnSpPr>
          <p:nvPr/>
        </p:nvCxnSpPr>
        <p:spPr>
          <a:xfrm flipV="1">
            <a:off x="3532341" y="3205119"/>
            <a:ext cx="101924" cy="2429"/>
          </a:xfrm>
          <a:prstGeom prst="line">
            <a:avLst/>
          </a:prstGeom>
        </p:spPr>
        <p:style>
          <a:lnRef idx="1">
            <a:schemeClr val="accent1"/>
          </a:lnRef>
          <a:fillRef idx="0">
            <a:schemeClr val="accent1"/>
          </a:fillRef>
          <a:effectRef idx="0">
            <a:schemeClr val="accent1"/>
          </a:effectRef>
          <a:fontRef idx="minor">
            <a:schemeClr val="tx1"/>
          </a:fontRef>
        </p:style>
      </p:cxnSp>
      <p:sp>
        <p:nvSpPr>
          <p:cNvPr id="340" name="Textfeld 339">
            <a:extLst>
              <a:ext uri="{FF2B5EF4-FFF2-40B4-BE49-F238E27FC236}">
                <a16:creationId xmlns:a16="http://schemas.microsoft.com/office/drawing/2014/main" id="{90B31C58-391F-4682-A370-21640B150F81}"/>
              </a:ext>
            </a:extLst>
          </p:cNvPr>
          <p:cNvSpPr txBox="1"/>
          <p:nvPr/>
        </p:nvSpPr>
        <p:spPr>
          <a:xfrm>
            <a:off x="2408912" y="4759022"/>
            <a:ext cx="1610656" cy="207749"/>
          </a:xfrm>
          <a:prstGeom prst="rect">
            <a:avLst/>
          </a:prstGeom>
          <a:solidFill>
            <a:schemeClr val="accent2">
              <a:lumMod val="40000"/>
              <a:lumOff val="60000"/>
            </a:schemeClr>
          </a:solidFill>
          <a:ln>
            <a:solidFill>
              <a:schemeClr val="accent2"/>
            </a:solidFill>
          </a:ln>
        </p:spPr>
        <p:txBody>
          <a:bodyPr wrap="square" rtlCol="0">
            <a:spAutoFit/>
          </a:bodyPr>
          <a:lstStyle/>
          <a:p>
            <a:r>
              <a:rPr lang="en-AU" sz="750" dirty="0"/>
              <a:t>No infection 9,765 88.4% [87.4-89.4]</a:t>
            </a:r>
          </a:p>
        </p:txBody>
      </p:sp>
      <p:sp>
        <p:nvSpPr>
          <p:cNvPr id="383" name="Textfeld 382">
            <a:extLst>
              <a:ext uri="{FF2B5EF4-FFF2-40B4-BE49-F238E27FC236}">
                <a16:creationId xmlns:a16="http://schemas.microsoft.com/office/drawing/2014/main" id="{B0C6EEE0-E04D-4F0F-AFEE-1D0DBC1B9286}"/>
              </a:ext>
            </a:extLst>
          </p:cNvPr>
          <p:cNvSpPr txBox="1"/>
          <p:nvPr/>
        </p:nvSpPr>
        <p:spPr>
          <a:xfrm>
            <a:off x="2950326" y="3602383"/>
            <a:ext cx="958822" cy="323165"/>
          </a:xfrm>
          <a:prstGeom prst="rect">
            <a:avLst/>
          </a:prstGeom>
          <a:noFill/>
          <a:ln>
            <a:solidFill>
              <a:schemeClr val="accent1"/>
            </a:solidFill>
          </a:ln>
        </p:spPr>
        <p:txBody>
          <a:bodyPr wrap="square" rtlCol="0">
            <a:spAutoFit/>
          </a:bodyPr>
          <a:lstStyle/>
          <a:p>
            <a:r>
              <a:rPr lang="en-AU" sz="750" dirty="0"/>
              <a:t>Not vaccinated 521 5.8% [5.0-6.6]</a:t>
            </a:r>
          </a:p>
        </p:txBody>
      </p:sp>
      <p:sp>
        <p:nvSpPr>
          <p:cNvPr id="384" name="Textfeld 383">
            <a:extLst>
              <a:ext uri="{FF2B5EF4-FFF2-40B4-BE49-F238E27FC236}">
                <a16:creationId xmlns:a16="http://schemas.microsoft.com/office/drawing/2014/main" id="{7312C6CD-FFF4-4943-823B-E8795261E074}"/>
              </a:ext>
            </a:extLst>
          </p:cNvPr>
          <p:cNvSpPr txBox="1"/>
          <p:nvPr/>
        </p:nvSpPr>
        <p:spPr>
          <a:xfrm>
            <a:off x="1901607" y="3602383"/>
            <a:ext cx="877334" cy="323165"/>
          </a:xfrm>
          <a:prstGeom prst="rect">
            <a:avLst/>
          </a:prstGeom>
          <a:noFill/>
          <a:ln>
            <a:solidFill>
              <a:schemeClr val="accent1"/>
            </a:solidFill>
          </a:ln>
        </p:spPr>
        <p:txBody>
          <a:bodyPr wrap="square" rtlCol="0">
            <a:spAutoFit/>
          </a:bodyPr>
          <a:lstStyle/>
          <a:p>
            <a:r>
              <a:rPr lang="en-AU" sz="750" dirty="0"/>
              <a:t>Vaccinated 9292 94.1% [93.3-94.9]</a:t>
            </a:r>
          </a:p>
        </p:txBody>
      </p:sp>
      <p:cxnSp>
        <p:nvCxnSpPr>
          <p:cNvPr id="447" name="Verbinder: gewinkelt 446">
            <a:extLst>
              <a:ext uri="{FF2B5EF4-FFF2-40B4-BE49-F238E27FC236}">
                <a16:creationId xmlns:a16="http://schemas.microsoft.com/office/drawing/2014/main" id="{8106314E-4CDA-4E7A-95F3-29E7F4193982}"/>
              </a:ext>
            </a:extLst>
          </p:cNvPr>
          <p:cNvCxnSpPr>
            <a:cxnSpLocks/>
            <a:stCxn id="13" idx="2"/>
            <a:endCxn id="15" idx="0"/>
          </p:cNvCxnSpPr>
          <p:nvPr/>
        </p:nvCxnSpPr>
        <p:spPr>
          <a:xfrm rot="5400000">
            <a:off x="1149242" y="1645581"/>
            <a:ext cx="299534" cy="21350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51" name="Verbinder: gewinkelt 450">
            <a:extLst>
              <a:ext uri="{FF2B5EF4-FFF2-40B4-BE49-F238E27FC236}">
                <a16:creationId xmlns:a16="http://schemas.microsoft.com/office/drawing/2014/main" id="{7861E70A-A9C6-48D7-8F96-54165F048DAD}"/>
              </a:ext>
            </a:extLst>
          </p:cNvPr>
          <p:cNvCxnSpPr>
            <a:cxnSpLocks/>
            <a:stCxn id="14" idx="2"/>
            <a:endCxn id="15" idx="0"/>
          </p:cNvCxnSpPr>
          <p:nvPr/>
        </p:nvCxnSpPr>
        <p:spPr>
          <a:xfrm rot="5400000">
            <a:off x="2532324" y="266053"/>
            <a:ext cx="295979" cy="297611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3" name="Verbinder: gewinkelt 452">
            <a:extLst>
              <a:ext uri="{FF2B5EF4-FFF2-40B4-BE49-F238E27FC236}">
                <a16:creationId xmlns:a16="http://schemas.microsoft.com/office/drawing/2014/main" id="{DC488B16-FF17-4F61-93EE-7DAA52E885B3}"/>
              </a:ext>
            </a:extLst>
          </p:cNvPr>
          <p:cNvCxnSpPr>
            <a:cxnSpLocks/>
            <a:stCxn id="15" idx="2"/>
            <a:endCxn id="74" idx="0"/>
          </p:cNvCxnSpPr>
          <p:nvPr/>
        </p:nvCxnSpPr>
        <p:spPr>
          <a:xfrm rot="5400000">
            <a:off x="704669" y="1975582"/>
            <a:ext cx="353318" cy="6218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55" name="Verbinder: gewinkelt 454">
            <a:extLst>
              <a:ext uri="{FF2B5EF4-FFF2-40B4-BE49-F238E27FC236}">
                <a16:creationId xmlns:a16="http://schemas.microsoft.com/office/drawing/2014/main" id="{FC282A39-9F50-443B-9340-60D35118C7EA}"/>
              </a:ext>
            </a:extLst>
          </p:cNvPr>
          <p:cNvCxnSpPr>
            <a:cxnSpLocks/>
            <a:stCxn id="15" idx="2"/>
            <a:endCxn id="153" idx="0"/>
          </p:cNvCxnSpPr>
          <p:nvPr/>
        </p:nvCxnSpPr>
        <p:spPr>
          <a:xfrm rot="16200000" flipH="1">
            <a:off x="1239015" y="2063090"/>
            <a:ext cx="357850" cy="451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57" name="Verbinder: gewinkelt 456">
            <a:extLst>
              <a:ext uri="{FF2B5EF4-FFF2-40B4-BE49-F238E27FC236}">
                <a16:creationId xmlns:a16="http://schemas.microsoft.com/office/drawing/2014/main" id="{7540D534-43B2-4483-9940-258184AB1D34}"/>
              </a:ext>
            </a:extLst>
          </p:cNvPr>
          <p:cNvCxnSpPr>
            <a:cxnSpLocks/>
            <a:stCxn id="15" idx="2"/>
            <a:endCxn id="152" idx="0"/>
          </p:cNvCxnSpPr>
          <p:nvPr/>
        </p:nvCxnSpPr>
        <p:spPr>
          <a:xfrm rot="16200000" flipH="1">
            <a:off x="1741838" y="1560267"/>
            <a:ext cx="347780" cy="144694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59" name="Verbinder: gewinkelt 458">
            <a:extLst>
              <a:ext uri="{FF2B5EF4-FFF2-40B4-BE49-F238E27FC236}">
                <a16:creationId xmlns:a16="http://schemas.microsoft.com/office/drawing/2014/main" id="{30D88478-58B3-4AA1-8255-6BBAF7458A7B}"/>
              </a:ext>
            </a:extLst>
          </p:cNvPr>
          <p:cNvCxnSpPr>
            <a:cxnSpLocks/>
            <a:stCxn id="15" idx="2"/>
            <a:endCxn id="32" idx="0"/>
          </p:cNvCxnSpPr>
          <p:nvPr/>
        </p:nvCxnSpPr>
        <p:spPr>
          <a:xfrm rot="16200000" flipH="1">
            <a:off x="2286266" y="1015838"/>
            <a:ext cx="339632" cy="25276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5" name="Verbinder: gewinkelt 484">
            <a:extLst>
              <a:ext uri="{FF2B5EF4-FFF2-40B4-BE49-F238E27FC236}">
                <a16:creationId xmlns:a16="http://schemas.microsoft.com/office/drawing/2014/main" id="{2E1906A4-D53F-47D6-B9AA-3F260F7231AF}"/>
              </a:ext>
            </a:extLst>
          </p:cNvPr>
          <p:cNvCxnSpPr>
            <a:cxnSpLocks/>
            <a:stCxn id="152" idx="2"/>
            <a:endCxn id="216" idx="0"/>
          </p:cNvCxnSpPr>
          <p:nvPr/>
        </p:nvCxnSpPr>
        <p:spPr>
          <a:xfrm rot="16200000" flipH="1">
            <a:off x="2720020" y="2815392"/>
            <a:ext cx="149753" cy="3113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87" name="Verbinder: gewinkelt 486">
            <a:extLst>
              <a:ext uri="{FF2B5EF4-FFF2-40B4-BE49-F238E27FC236}">
                <a16:creationId xmlns:a16="http://schemas.microsoft.com/office/drawing/2014/main" id="{DFAD491A-7FDF-42CC-BECF-14BA06B1E3D6}"/>
              </a:ext>
            </a:extLst>
          </p:cNvPr>
          <p:cNvCxnSpPr>
            <a:cxnSpLocks/>
            <a:stCxn id="32" idx="2"/>
            <a:endCxn id="216" idx="0"/>
          </p:cNvCxnSpPr>
          <p:nvPr/>
        </p:nvCxnSpPr>
        <p:spPr>
          <a:xfrm rot="5400000">
            <a:off x="3256301" y="2582355"/>
            <a:ext cx="157901" cy="76931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02" name="Verbinder: gewinkelt 501">
            <a:extLst>
              <a:ext uri="{FF2B5EF4-FFF2-40B4-BE49-F238E27FC236}">
                <a16:creationId xmlns:a16="http://schemas.microsoft.com/office/drawing/2014/main" id="{A62EC64D-2992-4184-A8A2-934E272130FA}"/>
              </a:ext>
            </a:extLst>
          </p:cNvPr>
          <p:cNvCxnSpPr>
            <a:cxnSpLocks/>
            <a:stCxn id="74" idx="2"/>
            <a:endCxn id="33" idx="0"/>
          </p:cNvCxnSpPr>
          <p:nvPr/>
        </p:nvCxnSpPr>
        <p:spPr>
          <a:xfrm rot="16200000" flipH="1">
            <a:off x="-153139" y="3625289"/>
            <a:ext cx="1857273" cy="41019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4" name="Verbinder: gewinkelt 503">
            <a:extLst>
              <a:ext uri="{FF2B5EF4-FFF2-40B4-BE49-F238E27FC236}">
                <a16:creationId xmlns:a16="http://schemas.microsoft.com/office/drawing/2014/main" id="{C3E80E98-5135-4A3A-AAC9-CFE9676C1782}"/>
              </a:ext>
            </a:extLst>
          </p:cNvPr>
          <p:cNvCxnSpPr>
            <a:cxnSpLocks/>
            <a:stCxn id="153" idx="2"/>
            <a:endCxn id="33" idx="0"/>
          </p:cNvCxnSpPr>
          <p:nvPr/>
        </p:nvCxnSpPr>
        <p:spPr>
          <a:xfrm rot="5400000">
            <a:off x="385740" y="3501137"/>
            <a:ext cx="1852741" cy="66303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06" name="Verbinder: gewinkelt 505">
            <a:extLst>
              <a:ext uri="{FF2B5EF4-FFF2-40B4-BE49-F238E27FC236}">
                <a16:creationId xmlns:a16="http://schemas.microsoft.com/office/drawing/2014/main" id="{84F8B256-1F13-475F-8EAE-DB5F0F15F8B8}"/>
              </a:ext>
            </a:extLst>
          </p:cNvPr>
          <p:cNvCxnSpPr>
            <a:cxnSpLocks/>
            <a:stCxn id="75" idx="2"/>
            <a:endCxn id="33" idx="0"/>
          </p:cNvCxnSpPr>
          <p:nvPr/>
        </p:nvCxnSpPr>
        <p:spPr>
          <a:xfrm rot="5400000">
            <a:off x="2366801" y="3004634"/>
            <a:ext cx="368182" cy="3140596"/>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6" name="Verbinder: gewinkelt 525">
            <a:extLst>
              <a:ext uri="{FF2B5EF4-FFF2-40B4-BE49-F238E27FC236}">
                <a16:creationId xmlns:a16="http://schemas.microsoft.com/office/drawing/2014/main" id="{D46AD754-A786-4F5A-83E0-D15DAE87F23D}"/>
              </a:ext>
            </a:extLst>
          </p:cNvPr>
          <p:cNvCxnSpPr>
            <a:cxnSpLocks/>
            <a:stCxn id="217" idx="2"/>
            <a:endCxn id="340" idx="0"/>
          </p:cNvCxnSpPr>
          <p:nvPr/>
        </p:nvCxnSpPr>
        <p:spPr>
          <a:xfrm rot="5400000">
            <a:off x="4380939" y="3225046"/>
            <a:ext cx="367278" cy="2700675"/>
          </a:xfrm>
          <a:prstGeom prst="bentConnector3">
            <a:avLst>
              <a:gd name="adj1" fmla="val 7598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9" name="Verbinder: gewinkelt 528">
            <a:extLst>
              <a:ext uri="{FF2B5EF4-FFF2-40B4-BE49-F238E27FC236}">
                <a16:creationId xmlns:a16="http://schemas.microsoft.com/office/drawing/2014/main" id="{21B7BBA3-73D0-423C-94B5-82DC3F46EBE5}"/>
              </a:ext>
            </a:extLst>
          </p:cNvPr>
          <p:cNvCxnSpPr>
            <a:cxnSpLocks/>
            <a:stCxn id="216" idx="2"/>
            <a:endCxn id="383" idx="0"/>
          </p:cNvCxnSpPr>
          <p:nvPr/>
        </p:nvCxnSpPr>
        <p:spPr>
          <a:xfrm rot="16200000" flipH="1">
            <a:off x="3073538" y="3246183"/>
            <a:ext cx="233253" cy="4791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1" name="Verbinder: gewinkelt 530">
            <a:extLst>
              <a:ext uri="{FF2B5EF4-FFF2-40B4-BE49-F238E27FC236}">
                <a16:creationId xmlns:a16="http://schemas.microsoft.com/office/drawing/2014/main" id="{6BCAB61B-9EDB-43E5-8ECA-FD9E862D6EBF}"/>
              </a:ext>
            </a:extLst>
          </p:cNvPr>
          <p:cNvCxnSpPr>
            <a:cxnSpLocks/>
            <a:stCxn id="216" idx="2"/>
            <a:endCxn id="384" idx="0"/>
          </p:cNvCxnSpPr>
          <p:nvPr/>
        </p:nvCxnSpPr>
        <p:spPr>
          <a:xfrm rot="5400000">
            <a:off x="2528807" y="3180597"/>
            <a:ext cx="233253" cy="61031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3" name="Verbinder: gewinkelt 532">
            <a:extLst>
              <a:ext uri="{FF2B5EF4-FFF2-40B4-BE49-F238E27FC236}">
                <a16:creationId xmlns:a16="http://schemas.microsoft.com/office/drawing/2014/main" id="{0D0F08F2-CF5D-4C6A-9CBF-C5A6D23EDE70}"/>
              </a:ext>
            </a:extLst>
          </p:cNvPr>
          <p:cNvCxnSpPr>
            <a:cxnSpLocks/>
            <a:stCxn id="577" idx="2"/>
            <a:endCxn id="75" idx="0"/>
          </p:cNvCxnSpPr>
          <p:nvPr/>
        </p:nvCxnSpPr>
        <p:spPr>
          <a:xfrm rot="5400000">
            <a:off x="4409268" y="3577259"/>
            <a:ext cx="318657" cy="89481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35" name="Verbinder: gewinkelt 534">
            <a:extLst>
              <a:ext uri="{FF2B5EF4-FFF2-40B4-BE49-F238E27FC236}">
                <a16:creationId xmlns:a16="http://schemas.microsoft.com/office/drawing/2014/main" id="{3CB6DE04-AA08-4BCA-AD25-9BCA1FE8EB48}"/>
              </a:ext>
            </a:extLst>
          </p:cNvPr>
          <p:cNvCxnSpPr>
            <a:cxnSpLocks/>
            <a:stCxn id="577" idx="2"/>
            <a:endCxn id="217" idx="0"/>
          </p:cNvCxnSpPr>
          <p:nvPr/>
        </p:nvCxnSpPr>
        <p:spPr>
          <a:xfrm rot="16200000" flipH="1">
            <a:off x="5306129" y="3575209"/>
            <a:ext cx="318658" cy="89891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57" name="Verbinder: gewinkelt 556">
            <a:extLst>
              <a:ext uri="{FF2B5EF4-FFF2-40B4-BE49-F238E27FC236}">
                <a16:creationId xmlns:a16="http://schemas.microsoft.com/office/drawing/2014/main" id="{9EA5966F-B95D-4C93-AFDB-7C0C5011E27A}"/>
              </a:ext>
            </a:extLst>
          </p:cNvPr>
          <p:cNvCxnSpPr>
            <a:cxnSpLocks/>
            <a:stCxn id="384" idx="2"/>
            <a:endCxn id="340" idx="0"/>
          </p:cNvCxnSpPr>
          <p:nvPr/>
        </p:nvCxnSpPr>
        <p:spPr>
          <a:xfrm rot="16200000" flipH="1">
            <a:off x="2360520" y="3905302"/>
            <a:ext cx="833474" cy="87396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77" name="Textfeld 576">
            <a:extLst>
              <a:ext uri="{FF2B5EF4-FFF2-40B4-BE49-F238E27FC236}">
                <a16:creationId xmlns:a16="http://schemas.microsoft.com/office/drawing/2014/main" id="{ED83802A-8E0A-494F-98BE-EB9D0BAC23C9}"/>
              </a:ext>
            </a:extLst>
          </p:cNvPr>
          <p:cNvSpPr txBox="1"/>
          <p:nvPr/>
        </p:nvSpPr>
        <p:spPr>
          <a:xfrm>
            <a:off x="4121190" y="3657588"/>
            <a:ext cx="1789624" cy="207749"/>
          </a:xfrm>
          <a:prstGeom prst="rect">
            <a:avLst/>
          </a:prstGeom>
          <a:noFill/>
          <a:ln>
            <a:solidFill>
              <a:schemeClr val="accent1"/>
            </a:solidFill>
          </a:ln>
        </p:spPr>
        <p:txBody>
          <a:bodyPr wrap="square" rtlCol="0">
            <a:spAutoFit/>
          </a:bodyPr>
          <a:lstStyle/>
          <a:p>
            <a:r>
              <a:rPr lang="en-AU" sz="750"/>
              <a:t>Available S Ab test 494 94.7% [91.0-97.0]</a:t>
            </a:r>
          </a:p>
        </p:txBody>
      </p:sp>
      <p:sp>
        <p:nvSpPr>
          <p:cNvPr id="592" name="Textfeld 591">
            <a:extLst>
              <a:ext uri="{FF2B5EF4-FFF2-40B4-BE49-F238E27FC236}">
                <a16:creationId xmlns:a16="http://schemas.microsoft.com/office/drawing/2014/main" id="{72947ADD-7D27-4F44-8602-D9D4F50EA82A}"/>
              </a:ext>
            </a:extLst>
          </p:cNvPr>
          <p:cNvSpPr txBox="1"/>
          <p:nvPr/>
        </p:nvSpPr>
        <p:spPr>
          <a:xfrm>
            <a:off x="6118118" y="3657588"/>
            <a:ext cx="1613339" cy="207749"/>
          </a:xfrm>
          <a:prstGeom prst="rect">
            <a:avLst/>
          </a:prstGeom>
          <a:noFill/>
          <a:ln>
            <a:solidFill>
              <a:schemeClr val="accent1"/>
            </a:solidFill>
          </a:ln>
        </p:spPr>
        <p:txBody>
          <a:bodyPr wrap="square" rtlCol="0">
            <a:spAutoFit/>
          </a:bodyPr>
          <a:lstStyle/>
          <a:p>
            <a:r>
              <a:rPr lang="en-AU" sz="750" dirty="0"/>
              <a:t>Missing S Ab test 27 6.2% [3.6-10.6]</a:t>
            </a:r>
          </a:p>
        </p:txBody>
      </p:sp>
      <p:cxnSp>
        <p:nvCxnSpPr>
          <p:cNvPr id="601" name="Gerader Verbinder 600">
            <a:extLst>
              <a:ext uri="{FF2B5EF4-FFF2-40B4-BE49-F238E27FC236}">
                <a16:creationId xmlns:a16="http://schemas.microsoft.com/office/drawing/2014/main" id="{47FF73FB-0C76-48D0-9B5A-3969950C3201}"/>
              </a:ext>
            </a:extLst>
          </p:cNvPr>
          <p:cNvCxnSpPr>
            <a:cxnSpLocks/>
            <a:stCxn id="577" idx="3"/>
            <a:endCxn id="592" idx="1"/>
          </p:cNvCxnSpPr>
          <p:nvPr/>
        </p:nvCxnSpPr>
        <p:spPr>
          <a:xfrm>
            <a:off x="5910814" y="3761463"/>
            <a:ext cx="2073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Verbinder: gewinkelt 65">
            <a:extLst>
              <a:ext uri="{FF2B5EF4-FFF2-40B4-BE49-F238E27FC236}">
                <a16:creationId xmlns:a16="http://schemas.microsoft.com/office/drawing/2014/main" id="{E6595D27-B99F-4414-B652-7143224B5F54}"/>
              </a:ext>
            </a:extLst>
          </p:cNvPr>
          <p:cNvCxnSpPr>
            <a:cxnSpLocks/>
            <a:stCxn id="46" idx="3"/>
            <a:endCxn id="216" idx="0"/>
          </p:cNvCxnSpPr>
          <p:nvPr/>
        </p:nvCxnSpPr>
        <p:spPr>
          <a:xfrm flipH="1">
            <a:off x="2950592" y="2002867"/>
            <a:ext cx="1255399" cy="1043098"/>
          </a:xfrm>
          <a:prstGeom prst="bentConnector4">
            <a:avLst>
              <a:gd name="adj1" fmla="val -18209"/>
              <a:gd name="adj2" fmla="val 93093"/>
            </a:avLst>
          </a:prstGeom>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0BB33EF5-3A24-455B-85E0-B83AF1EE41AC}"/>
              </a:ext>
            </a:extLst>
          </p:cNvPr>
          <p:cNvSpPr txBox="1"/>
          <p:nvPr/>
        </p:nvSpPr>
        <p:spPr>
          <a:xfrm>
            <a:off x="6451879" y="4597440"/>
            <a:ext cx="2526045" cy="369332"/>
          </a:xfrm>
          <a:prstGeom prst="rect">
            <a:avLst/>
          </a:prstGeom>
          <a:solidFill>
            <a:schemeClr val="accent2">
              <a:lumMod val="40000"/>
              <a:lumOff val="60000"/>
            </a:schemeClr>
          </a:solidFill>
          <a:ln>
            <a:solidFill>
              <a:schemeClr val="accent2"/>
            </a:solidFill>
          </a:ln>
        </p:spPr>
        <p:txBody>
          <a:bodyPr wrap="square" rtlCol="0">
            <a:spAutoFit/>
          </a:bodyPr>
          <a:lstStyle/>
          <a:p>
            <a:r>
              <a:rPr lang="en-AU" sz="900" dirty="0"/>
              <a:t>10,904: Total included population </a:t>
            </a:r>
          </a:p>
          <a:p>
            <a:r>
              <a:rPr lang="en-AU" sz="900" dirty="0"/>
              <a:t>1.8% [1.5- 2.3]   222 observations excluded</a:t>
            </a:r>
          </a:p>
        </p:txBody>
      </p:sp>
      <p:cxnSp>
        <p:nvCxnSpPr>
          <p:cNvPr id="129" name="Gerader Verbinder 128">
            <a:extLst>
              <a:ext uri="{FF2B5EF4-FFF2-40B4-BE49-F238E27FC236}">
                <a16:creationId xmlns:a16="http://schemas.microsoft.com/office/drawing/2014/main" id="{C81456F2-5559-4802-B926-D6AC8E6BF5F0}"/>
              </a:ext>
            </a:extLst>
          </p:cNvPr>
          <p:cNvCxnSpPr>
            <a:cxnSpLocks/>
            <a:stCxn id="383" idx="3"/>
            <a:endCxn id="577" idx="1"/>
          </p:cNvCxnSpPr>
          <p:nvPr/>
        </p:nvCxnSpPr>
        <p:spPr>
          <a:xfrm flipV="1">
            <a:off x="3909148" y="3761463"/>
            <a:ext cx="212042" cy="250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718EA23-FED5-426B-8E96-C0C54115F11E}"/>
              </a:ext>
            </a:extLst>
          </p:cNvPr>
          <p:cNvSpPr txBox="1"/>
          <p:nvPr/>
        </p:nvSpPr>
        <p:spPr>
          <a:xfrm>
            <a:off x="2080993" y="65451"/>
            <a:ext cx="4982005" cy="369332"/>
          </a:xfrm>
          <a:prstGeom prst="rect">
            <a:avLst/>
          </a:prstGeom>
          <a:noFill/>
        </p:spPr>
        <p:txBody>
          <a:bodyPr wrap="none" rtlCol="0">
            <a:spAutoFit/>
          </a:bodyPr>
          <a:lstStyle/>
          <a:p>
            <a:r>
              <a:rPr lang="en-AU"/>
              <a:t>Flowchart Definition of SARS-CoV-2 infection status</a:t>
            </a:r>
          </a:p>
        </p:txBody>
      </p:sp>
      <p:sp>
        <p:nvSpPr>
          <p:cNvPr id="25" name="Textfeld 24">
            <a:extLst>
              <a:ext uri="{FF2B5EF4-FFF2-40B4-BE49-F238E27FC236}">
                <a16:creationId xmlns:a16="http://schemas.microsoft.com/office/drawing/2014/main" id="{A975F92E-B218-477B-8079-5A3234A122FC}"/>
              </a:ext>
            </a:extLst>
          </p:cNvPr>
          <p:cNvSpPr txBox="1"/>
          <p:nvPr/>
        </p:nvSpPr>
        <p:spPr>
          <a:xfrm>
            <a:off x="6082994" y="3049839"/>
            <a:ext cx="1153758" cy="323165"/>
          </a:xfrm>
          <a:prstGeom prst="rect">
            <a:avLst/>
          </a:prstGeom>
          <a:solidFill>
            <a:schemeClr val="accent4">
              <a:lumMod val="20000"/>
              <a:lumOff val="80000"/>
            </a:schemeClr>
          </a:solidFill>
          <a:ln>
            <a:solidFill>
              <a:schemeClr val="accent1"/>
            </a:solidFill>
          </a:ln>
        </p:spPr>
        <p:txBody>
          <a:bodyPr wrap="square" rtlCol="0">
            <a:spAutoFit/>
          </a:bodyPr>
          <a:lstStyle/>
          <a:p>
            <a:r>
              <a:rPr lang="en-AU" sz="750"/>
              <a:t>&gt;4 weeks from infection 685; 5.5% [4.8-6.2]</a:t>
            </a:r>
          </a:p>
        </p:txBody>
      </p:sp>
      <p:sp>
        <p:nvSpPr>
          <p:cNvPr id="28" name="Textfeld 27">
            <a:extLst>
              <a:ext uri="{FF2B5EF4-FFF2-40B4-BE49-F238E27FC236}">
                <a16:creationId xmlns:a16="http://schemas.microsoft.com/office/drawing/2014/main" id="{CE9EEF3F-8A1F-43ED-9C3B-21CB8CBDB7AB}"/>
              </a:ext>
            </a:extLst>
          </p:cNvPr>
          <p:cNvSpPr txBox="1"/>
          <p:nvPr/>
        </p:nvSpPr>
        <p:spPr>
          <a:xfrm>
            <a:off x="7405382" y="3055342"/>
            <a:ext cx="1181784" cy="323165"/>
          </a:xfrm>
          <a:prstGeom prst="rect">
            <a:avLst/>
          </a:prstGeom>
          <a:solidFill>
            <a:schemeClr val="accent4">
              <a:lumMod val="20000"/>
              <a:lumOff val="80000"/>
            </a:schemeClr>
          </a:solidFill>
          <a:ln>
            <a:solidFill>
              <a:schemeClr val="accent1"/>
            </a:solidFill>
          </a:ln>
        </p:spPr>
        <p:txBody>
          <a:bodyPr wrap="square" rtlCol="0">
            <a:spAutoFit/>
          </a:bodyPr>
          <a:lstStyle/>
          <a:p>
            <a:r>
              <a:rPr lang="en-AU" sz="750"/>
              <a:t>&gt;12 weeks from infection 513; 4.4% [3.8-5.1]</a:t>
            </a:r>
          </a:p>
        </p:txBody>
      </p:sp>
      <p:cxnSp>
        <p:nvCxnSpPr>
          <p:cNvPr id="423" name="Verbinder: gewinkelt 422">
            <a:extLst>
              <a:ext uri="{FF2B5EF4-FFF2-40B4-BE49-F238E27FC236}">
                <a16:creationId xmlns:a16="http://schemas.microsoft.com/office/drawing/2014/main" id="{F5BD896D-9F7A-47BA-9E8F-3F85A049DB60}"/>
              </a:ext>
            </a:extLst>
          </p:cNvPr>
          <p:cNvCxnSpPr>
            <a:stCxn id="10" idx="2"/>
            <a:endCxn id="25" idx="0"/>
          </p:cNvCxnSpPr>
          <p:nvPr/>
        </p:nvCxnSpPr>
        <p:spPr>
          <a:xfrm rot="16200000" flipH="1">
            <a:off x="6373388" y="2763353"/>
            <a:ext cx="128419" cy="444551"/>
          </a:xfrm>
          <a:prstGeom prst="bentConnector3">
            <a:avLst/>
          </a:prstGeom>
          <a:ln w="3175"/>
        </p:spPr>
        <p:style>
          <a:lnRef idx="2">
            <a:schemeClr val="accent1"/>
          </a:lnRef>
          <a:fillRef idx="0">
            <a:schemeClr val="accent1"/>
          </a:fillRef>
          <a:effectRef idx="1">
            <a:schemeClr val="accent1"/>
          </a:effectRef>
          <a:fontRef idx="minor">
            <a:schemeClr val="tx1"/>
          </a:fontRef>
        </p:style>
      </p:cxnSp>
      <p:cxnSp>
        <p:nvCxnSpPr>
          <p:cNvPr id="427" name="Verbinder: gewinkelt 426">
            <a:extLst>
              <a:ext uri="{FF2B5EF4-FFF2-40B4-BE49-F238E27FC236}">
                <a16:creationId xmlns:a16="http://schemas.microsoft.com/office/drawing/2014/main" id="{5BDFDF42-E1E7-460E-A3ED-FA57061B81F0}"/>
              </a:ext>
            </a:extLst>
          </p:cNvPr>
          <p:cNvCxnSpPr>
            <a:stCxn id="10" idx="2"/>
            <a:endCxn id="28" idx="0"/>
          </p:cNvCxnSpPr>
          <p:nvPr/>
        </p:nvCxnSpPr>
        <p:spPr>
          <a:xfrm rot="16200000" flipH="1">
            <a:off x="7038837" y="2097905"/>
            <a:ext cx="133922" cy="1780952"/>
          </a:xfrm>
          <a:prstGeom prst="bentConnector3">
            <a:avLst/>
          </a:prstGeom>
          <a:ln w="3175"/>
        </p:spPr>
        <p:style>
          <a:lnRef idx="2">
            <a:schemeClr val="accent1"/>
          </a:lnRef>
          <a:fillRef idx="0">
            <a:schemeClr val="accent1"/>
          </a:fillRef>
          <a:effectRef idx="1">
            <a:schemeClr val="accent1"/>
          </a:effectRef>
          <a:fontRef idx="minor">
            <a:schemeClr val="tx1"/>
          </a:fontRef>
        </p:style>
      </p:cxnSp>
      <p:cxnSp>
        <p:nvCxnSpPr>
          <p:cNvPr id="435" name="Gerader Verbinder 434">
            <a:extLst>
              <a:ext uri="{FF2B5EF4-FFF2-40B4-BE49-F238E27FC236}">
                <a16:creationId xmlns:a16="http://schemas.microsoft.com/office/drawing/2014/main" id="{A20D6850-5482-4584-B7BA-FA86930EC567}"/>
              </a:ext>
            </a:extLst>
          </p:cNvPr>
          <p:cNvCxnSpPr>
            <a:stCxn id="10" idx="3"/>
            <a:endCxn id="146" idx="1"/>
          </p:cNvCxnSpPr>
          <p:nvPr/>
        </p:nvCxnSpPr>
        <p:spPr>
          <a:xfrm>
            <a:off x="6917687" y="2759838"/>
            <a:ext cx="870133"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437" name="Textfeld 436">
            <a:extLst>
              <a:ext uri="{FF2B5EF4-FFF2-40B4-BE49-F238E27FC236}">
                <a16:creationId xmlns:a16="http://schemas.microsoft.com/office/drawing/2014/main" id="{A3D87249-D73E-445B-8404-F62189684C62}"/>
              </a:ext>
            </a:extLst>
          </p:cNvPr>
          <p:cNvSpPr txBox="1"/>
          <p:nvPr/>
        </p:nvSpPr>
        <p:spPr>
          <a:xfrm>
            <a:off x="5690976" y="1838271"/>
            <a:ext cx="1521805" cy="438582"/>
          </a:xfrm>
          <a:prstGeom prst="rect">
            <a:avLst/>
          </a:prstGeom>
          <a:solidFill>
            <a:schemeClr val="accent4">
              <a:lumMod val="20000"/>
              <a:lumOff val="80000"/>
            </a:schemeClr>
          </a:solidFill>
          <a:ln>
            <a:solidFill>
              <a:schemeClr val="accent1"/>
            </a:solidFill>
          </a:ln>
        </p:spPr>
        <p:txBody>
          <a:bodyPr wrap="square" rtlCol="0">
            <a:spAutoFit/>
          </a:bodyPr>
          <a:lstStyle/>
          <a:p>
            <a:r>
              <a:rPr lang="en-AU" sz="750" dirty="0"/>
              <a:t>Available data on hospitalization because of SARS-CoV-2 infection 909; 7.1% [6.3-7.9]</a:t>
            </a:r>
          </a:p>
        </p:txBody>
      </p:sp>
      <p:sp>
        <p:nvSpPr>
          <p:cNvPr id="438" name="Textfeld 437">
            <a:extLst>
              <a:ext uri="{FF2B5EF4-FFF2-40B4-BE49-F238E27FC236}">
                <a16:creationId xmlns:a16="http://schemas.microsoft.com/office/drawing/2014/main" id="{D6C57FB7-BECF-4B56-94CC-41996931EC6F}"/>
              </a:ext>
            </a:extLst>
          </p:cNvPr>
          <p:cNvSpPr txBox="1"/>
          <p:nvPr/>
        </p:nvSpPr>
        <p:spPr>
          <a:xfrm>
            <a:off x="7633777" y="1824528"/>
            <a:ext cx="1510223" cy="461665"/>
          </a:xfrm>
          <a:prstGeom prst="rect">
            <a:avLst/>
          </a:prstGeom>
          <a:solidFill>
            <a:schemeClr val="accent4">
              <a:lumMod val="20000"/>
              <a:lumOff val="80000"/>
            </a:schemeClr>
          </a:solidFill>
          <a:ln>
            <a:solidFill>
              <a:schemeClr val="accent1"/>
            </a:solidFill>
          </a:ln>
        </p:spPr>
        <p:txBody>
          <a:bodyPr wrap="square" rtlCol="0">
            <a:spAutoFit/>
          </a:bodyPr>
          <a:lstStyle/>
          <a:p>
            <a:r>
              <a:rPr lang="en-AU" sz="800"/>
              <a:t>Missing data on hospitalization because of SARS-CoV-2 infection 13; 0.14% [0.06-0.29] </a:t>
            </a:r>
          </a:p>
        </p:txBody>
      </p:sp>
      <p:cxnSp>
        <p:nvCxnSpPr>
          <p:cNvPr id="450" name="Gerader Verbinder 449">
            <a:extLst>
              <a:ext uri="{FF2B5EF4-FFF2-40B4-BE49-F238E27FC236}">
                <a16:creationId xmlns:a16="http://schemas.microsoft.com/office/drawing/2014/main" id="{6D73E404-6326-4286-8442-0EEAEDDC5B60}"/>
              </a:ext>
            </a:extLst>
          </p:cNvPr>
          <p:cNvCxnSpPr>
            <a:stCxn id="437" idx="3"/>
            <a:endCxn id="438" idx="1"/>
          </p:cNvCxnSpPr>
          <p:nvPr/>
        </p:nvCxnSpPr>
        <p:spPr>
          <a:xfrm flipV="1">
            <a:off x="7212781" y="2055361"/>
            <a:ext cx="420996" cy="2201"/>
          </a:xfrm>
          <a:prstGeom prst="line">
            <a:avLst/>
          </a:prstGeom>
          <a:ln w="3175"/>
        </p:spPr>
        <p:style>
          <a:lnRef idx="2">
            <a:schemeClr val="accent1"/>
          </a:lnRef>
          <a:fillRef idx="0">
            <a:schemeClr val="accent1"/>
          </a:fillRef>
          <a:effectRef idx="1">
            <a:schemeClr val="accent1"/>
          </a:effectRef>
          <a:fontRef idx="minor">
            <a:schemeClr val="tx1"/>
          </a:fontRef>
        </p:style>
      </p:cxnSp>
      <p:cxnSp>
        <p:nvCxnSpPr>
          <p:cNvPr id="456" name="Verbinder: gewinkelt 455">
            <a:extLst>
              <a:ext uri="{FF2B5EF4-FFF2-40B4-BE49-F238E27FC236}">
                <a16:creationId xmlns:a16="http://schemas.microsoft.com/office/drawing/2014/main" id="{E5A91F63-3E9E-4C4F-AEBE-409257E44F51}"/>
              </a:ext>
            </a:extLst>
          </p:cNvPr>
          <p:cNvCxnSpPr>
            <a:stCxn id="437" idx="0"/>
            <a:endCxn id="12" idx="2"/>
          </p:cNvCxnSpPr>
          <p:nvPr/>
        </p:nvCxnSpPr>
        <p:spPr>
          <a:xfrm rot="5400000" flipH="1" flipV="1">
            <a:off x="6623688" y="1431582"/>
            <a:ext cx="234880" cy="578498"/>
          </a:xfrm>
          <a:prstGeom prst="bentConnector3">
            <a:avLst/>
          </a:prstGeom>
          <a:ln w="3175"/>
        </p:spPr>
        <p:style>
          <a:lnRef idx="2">
            <a:schemeClr val="accent1"/>
          </a:lnRef>
          <a:fillRef idx="0">
            <a:schemeClr val="accent1"/>
          </a:fillRef>
          <a:effectRef idx="1">
            <a:schemeClr val="accent1"/>
          </a:effectRef>
          <a:fontRef idx="minor">
            <a:schemeClr val="tx1"/>
          </a:fontRef>
        </p:style>
      </p:cxnSp>
      <p:cxnSp>
        <p:nvCxnSpPr>
          <p:cNvPr id="460" name="Verbinder: gewinkelt 459">
            <a:extLst>
              <a:ext uri="{FF2B5EF4-FFF2-40B4-BE49-F238E27FC236}">
                <a16:creationId xmlns:a16="http://schemas.microsoft.com/office/drawing/2014/main" id="{320CF416-6B3E-400F-B27A-F4ADE2333F16}"/>
              </a:ext>
            </a:extLst>
          </p:cNvPr>
          <p:cNvCxnSpPr>
            <a:cxnSpLocks/>
            <a:stCxn id="12" idx="2"/>
            <a:endCxn id="10" idx="1"/>
          </p:cNvCxnSpPr>
          <p:nvPr/>
        </p:nvCxnSpPr>
        <p:spPr>
          <a:xfrm rot="5400000">
            <a:off x="5693444" y="1422904"/>
            <a:ext cx="1156447" cy="1517420"/>
          </a:xfrm>
          <a:prstGeom prst="bentConnector4">
            <a:avLst>
              <a:gd name="adj1" fmla="val 10180"/>
              <a:gd name="adj2" fmla="val 115065"/>
            </a:avLst>
          </a:prstGeom>
          <a:ln w="31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28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a:xfrm>
            <a:off x="6250329" y="1713053"/>
            <a:ext cx="2758403" cy="1882554"/>
          </a:xfrm>
        </p:spPr>
        <p:txBody>
          <a:bodyPr>
            <a:noAutofit/>
          </a:bodyPr>
          <a:lstStyle/>
          <a:p>
            <a:pPr marL="92075" lvl="1" indent="0">
              <a:buNone/>
            </a:pPr>
            <a:r>
              <a:rPr lang="en-US" dirty="0">
                <a:cs typeface="Arial" panose="020B0604020202020204" pitchFamily="34" charset="0"/>
              </a:rPr>
              <a:t>No significant differences</a:t>
            </a:r>
            <a:r>
              <a:rPr lang="de-DE" dirty="0">
                <a:cs typeface="Arial" panose="020B0604020202020204" pitchFamily="34" charset="0"/>
              </a:rPr>
              <a:t> </a:t>
            </a:r>
            <a:r>
              <a:rPr lang="de-DE" dirty="0" err="1">
                <a:cs typeface="Arial" panose="020B0604020202020204" pitchFamily="34" charset="0"/>
              </a:rPr>
              <a:t>between</a:t>
            </a:r>
            <a:r>
              <a:rPr lang="de-DE" dirty="0">
                <a:cs typeface="Arial" panose="020B0604020202020204" pitchFamily="34" charset="0"/>
              </a:rPr>
              <a:t> </a:t>
            </a:r>
            <a:r>
              <a:rPr lang="de-DE" dirty="0" err="1">
                <a:cs typeface="Arial" panose="020B0604020202020204" pitchFamily="34" charset="0"/>
              </a:rPr>
              <a:t>prevalences</a:t>
            </a:r>
            <a:r>
              <a:rPr lang="de-DE" dirty="0">
                <a:cs typeface="Arial" panose="020B0604020202020204" pitchFamily="34" charset="0"/>
              </a:rPr>
              <a:t> </a:t>
            </a:r>
            <a:r>
              <a:rPr lang="de-DE" dirty="0" err="1">
                <a:cs typeface="Arial" panose="020B0604020202020204" pitchFamily="34" charset="0"/>
              </a:rPr>
              <a:t>during</a:t>
            </a:r>
            <a:r>
              <a:rPr lang="de-DE" dirty="0">
                <a:cs typeface="Arial" panose="020B0604020202020204" pitchFamily="34" charset="0"/>
              </a:rPr>
              <a:t> </a:t>
            </a:r>
            <a:r>
              <a:rPr lang="de-DE" dirty="0" err="1">
                <a:cs typeface="Arial" panose="020B0604020202020204" pitchFamily="34" charset="0"/>
              </a:rPr>
              <a:t>the</a:t>
            </a:r>
            <a:r>
              <a:rPr lang="de-DE" dirty="0">
                <a:cs typeface="Arial" panose="020B0604020202020204" pitchFamily="34" charset="0"/>
              </a:rPr>
              <a:t> Long COVID </a:t>
            </a:r>
            <a:r>
              <a:rPr lang="de-DE" dirty="0" err="1">
                <a:cs typeface="Arial" panose="020B0604020202020204" pitchFamily="34" charset="0"/>
              </a:rPr>
              <a:t>period</a:t>
            </a:r>
            <a:r>
              <a:rPr lang="de-DE" dirty="0">
                <a:cs typeface="Arial" panose="020B0604020202020204" pitchFamily="34" charset="0"/>
              </a:rPr>
              <a:t> (4-12 </a:t>
            </a:r>
            <a:r>
              <a:rPr lang="de-DE" dirty="0" err="1">
                <a:cs typeface="Arial" panose="020B0604020202020204" pitchFamily="34" charset="0"/>
              </a:rPr>
              <a:t>weeks</a:t>
            </a:r>
            <a:r>
              <a:rPr lang="de-DE" dirty="0">
                <a:cs typeface="Arial" panose="020B0604020202020204" pitchFamily="34" charset="0"/>
              </a:rPr>
              <a:t>) and </a:t>
            </a:r>
            <a:r>
              <a:rPr lang="de-DE" dirty="0" err="1">
                <a:cs typeface="Arial" panose="020B0604020202020204" pitchFamily="34" charset="0"/>
              </a:rPr>
              <a:t>the</a:t>
            </a:r>
            <a:r>
              <a:rPr lang="de-DE" dirty="0">
                <a:cs typeface="Arial" panose="020B0604020202020204" pitchFamily="34" charset="0"/>
              </a:rPr>
              <a:t> Post COVID </a:t>
            </a:r>
            <a:r>
              <a:rPr lang="de-DE" dirty="0" err="1">
                <a:cs typeface="Arial" panose="020B0604020202020204" pitchFamily="34" charset="0"/>
              </a:rPr>
              <a:t>period</a:t>
            </a:r>
            <a:r>
              <a:rPr lang="de-DE" dirty="0">
                <a:cs typeface="Arial" panose="020B0604020202020204" pitchFamily="34" charset="0"/>
              </a:rPr>
              <a:t> (&gt;12 </a:t>
            </a:r>
            <a:r>
              <a:rPr lang="de-DE" dirty="0" err="1">
                <a:cs typeface="Arial" panose="020B0604020202020204" pitchFamily="34" charset="0"/>
              </a:rPr>
              <a:t>weeks</a:t>
            </a:r>
            <a:r>
              <a:rPr lang="de-DE" dirty="0">
                <a:cs typeface="Arial" panose="020B0604020202020204" pitchFamily="34" charset="0"/>
              </a:rPr>
              <a:t>)  </a:t>
            </a:r>
          </a:p>
          <a:p>
            <a:pPr marL="268288" lvl="1" indent="-176213">
              <a:buFont typeface="Arial" panose="020B0604020202020204" pitchFamily="34" charset="0"/>
              <a:buChar char="•"/>
            </a:pPr>
            <a:endParaRPr lang="de-DE" sz="1200" dirty="0"/>
          </a:p>
        </p:txBody>
      </p:sp>
      <p:sp>
        <p:nvSpPr>
          <p:cNvPr id="15" name="Titel 4">
            <a:extLst>
              <a:ext uri="{FF2B5EF4-FFF2-40B4-BE49-F238E27FC236}">
                <a16:creationId xmlns:a16="http://schemas.microsoft.com/office/drawing/2014/main" id="{6034BF9B-D7A7-4DBE-B193-66612586286E}"/>
              </a:ext>
            </a:extLst>
          </p:cNvPr>
          <p:cNvSpPr txBox="1">
            <a:spLocks/>
          </p:cNvSpPr>
          <p:nvPr/>
        </p:nvSpPr>
        <p:spPr>
          <a:xfrm>
            <a:off x="576263" y="408110"/>
            <a:ext cx="7702432" cy="703472"/>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en-US" sz="2800" dirty="0"/>
              <a:t>Prevalence of </a:t>
            </a:r>
            <a:r>
              <a:rPr lang="en-US" sz="2800" dirty="0">
                <a:solidFill>
                  <a:srgbClr val="C00000"/>
                </a:solidFill>
              </a:rPr>
              <a:t>Long-/P</a:t>
            </a:r>
            <a:r>
              <a:rPr lang="en-US" sz="2800" dirty="0">
                <a:solidFill>
                  <a:schemeClr val="accent2"/>
                </a:solidFill>
              </a:rPr>
              <a:t>ost C</a:t>
            </a:r>
            <a:r>
              <a:rPr lang="en-US" sz="2800" dirty="0">
                <a:solidFill>
                  <a:srgbClr val="C0504D"/>
                </a:solidFill>
              </a:rPr>
              <a:t>OV</a:t>
            </a:r>
            <a:r>
              <a:rPr lang="en-US" sz="2800" dirty="0">
                <a:solidFill>
                  <a:schemeClr val="accent2"/>
                </a:solidFill>
              </a:rPr>
              <a:t>ID-like symptoms </a:t>
            </a:r>
            <a:br>
              <a:rPr lang="en-US" sz="2800" dirty="0">
                <a:solidFill>
                  <a:schemeClr val="accent2"/>
                </a:solidFill>
              </a:rPr>
            </a:br>
            <a:r>
              <a:rPr lang="en-US" sz="2800" dirty="0"/>
              <a:t>by time since SARS-CoV-2 infection in ≥14 year </a:t>
            </a:r>
            <a:r>
              <a:rPr lang="en-US" sz="2800" dirty="0" err="1"/>
              <a:t>olds</a:t>
            </a:r>
            <a:endParaRPr lang="en-US" sz="2800" dirty="0"/>
          </a:p>
        </p:txBody>
      </p:sp>
      <p:sp>
        <p:nvSpPr>
          <p:cNvPr id="5" name="Slide Number Placeholder 4">
            <a:extLst>
              <a:ext uri="{FF2B5EF4-FFF2-40B4-BE49-F238E27FC236}">
                <a16:creationId xmlns:a16="http://schemas.microsoft.com/office/drawing/2014/main" id="{8D68F7A7-E234-4CE2-BB8B-107F3A411E1B}"/>
              </a:ext>
            </a:extLst>
          </p:cNvPr>
          <p:cNvSpPr>
            <a:spLocks noGrp="1"/>
          </p:cNvSpPr>
          <p:nvPr>
            <p:ph type="sldNum" sz="quarter" idx="12"/>
          </p:nvPr>
        </p:nvSpPr>
        <p:spPr/>
        <p:txBody>
          <a:bodyPr/>
          <a:lstStyle/>
          <a:p>
            <a:fld id="{162A217B-ED1C-D84B-8478-63C77FA79618}" type="slidenum">
              <a:rPr lang="de-DE" smtClean="0"/>
              <a:t>15</a:t>
            </a:fld>
            <a:endParaRPr lang="de-DE"/>
          </a:p>
        </p:txBody>
      </p:sp>
      <p:graphicFrame>
        <p:nvGraphicFramePr>
          <p:cNvPr id="8" name="Diagramm 3">
            <a:extLst>
              <a:ext uri="{FF2B5EF4-FFF2-40B4-BE49-F238E27FC236}">
                <a16:creationId xmlns:a16="http://schemas.microsoft.com/office/drawing/2014/main" id="{0306F42D-F0C2-41CC-BDFC-4E8A5F7F1921}"/>
              </a:ext>
            </a:extLst>
          </p:cNvPr>
          <p:cNvGraphicFramePr>
            <a:graphicFrameLocks/>
          </p:cNvGraphicFramePr>
          <p:nvPr>
            <p:extLst>
              <p:ext uri="{D42A27DB-BD31-4B8C-83A1-F6EECF244321}">
                <p14:modId xmlns:p14="http://schemas.microsoft.com/office/powerpoint/2010/main" val="2188168600"/>
              </p:ext>
            </p:extLst>
          </p:nvPr>
        </p:nvGraphicFramePr>
        <p:xfrm>
          <a:off x="525916" y="1388589"/>
          <a:ext cx="5478277" cy="2792846"/>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7">
            <a:extLst>
              <a:ext uri="{FF2B5EF4-FFF2-40B4-BE49-F238E27FC236}">
                <a16:creationId xmlns:a16="http://schemas.microsoft.com/office/drawing/2014/main" id="{F381CD1F-9E11-4533-8B10-D4115B6CB65A}"/>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
        <p:nvSpPr>
          <p:cNvPr id="10" name="Date Placeholder 1">
            <a:extLst>
              <a:ext uri="{FF2B5EF4-FFF2-40B4-BE49-F238E27FC236}">
                <a16:creationId xmlns:a16="http://schemas.microsoft.com/office/drawing/2014/main" id="{728E6DE8-B024-4F01-A6D1-27A82CCE86A2}"/>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Tree>
    <p:extLst>
      <p:ext uri="{BB962C8B-B14F-4D97-AF65-F5344CB8AC3E}">
        <p14:creationId xmlns:p14="http://schemas.microsoft.com/office/powerpoint/2010/main" val="252491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9FC6CC5-8691-4DA2-8668-22EB0ABB0EA9}"/>
              </a:ext>
            </a:extLst>
          </p:cNvPr>
          <p:cNvSpPr>
            <a:spLocks noGrp="1"/>
          </p:cNvSpPr>
          <p:nvPr>
            <p:ph type="title"/>
          </p:nvPr>
        </p:nvSpPr>
        <p:spPr>
          <a:xfrm>
            <a:off x="564826" y="397838"/>
            <a:ext cx="7983646" cy="714291"/>
          </a:xfrm>
        </p:spPr>
        <p:txBody>
          <a:bodyPr/>
          <a:lstStyle/>
          <a:p>
            <a:r>
              <a:rPr lang="en-US" sz="2800" dirty="0"/>
              <a:t>Prevalence of Long COVID-like symptoms by </a:t>
            </a:r>
            <a:br>
              <a:rPr lang="en-US" sz="2800" dirty="0"/>
            </a:br>
            <a:r>
              <a:rPr lang="en-US" sz="2800" dirty="0"/>
              <a:t>infection status and </a:t>
            </a:r>
            <a:r>
              <a:rPr lang="en-US" sz="2800" dirty="0">
                <a:solidFill>
                  <a:srgbClr val="C00000"/>
                </a:solidFill>
              </a:rPr>
              <a:t>age</a:t>
            </a:r>
            <a:endParaRPr lang="de-DE" sz="2800" dirty="0">
              <a:solidFill>
                <a:srgbClr val="C00000"/>
              </a:solidFill>
            </a:endParaRPr>
          </a:p>
        </p:txBody>
      </p:sp>
      <p:sp>
        <p:nvSpPr>
          <p:cNvPr id="9" name="Slide Number Placeholder 8">
            <a:extLst>
              <a:ext uri="{FF2B5EF4-FFF2-40B4-BE49-F238E27FC236}">
                <a16:creationId xmlns:a16="http://schemas.microsoft.com/office/drawing/2014/main" id="{EF53E484-9E2A-4C7F-959C-2A7CD1C8CBC1}"/>
              </a:ext>
            </a:extLst>
          </p:cNvPr>
          <p:cNvSpPr>
            <a:spLocks noGrp="1"/>
          </p:cNvSpPr>
          <p:nvPr>
            <p:ph type="sldNum" sz="quarter" idx="12"/>
          </p:nvPr>
        </p:nvSpPr>
        <p:spPr/>
        <p:txBody>
          <a:bodyPr/>
          <a:lstStyle/>
          <a:p>
            <a:fld id="{162A217B-ED1C-D84B-8478-63C77FA79618}" type="slidenum">
              <a:rPr lang="de-DE" smtClean="0"/>
              <a:t>16</a:t>
            </a:fld>
            <a:endParaRPr lang="de-DE"/>
          </a:p>
        </p:txBody>
      </p:sp>
      <p:graphicFrame>
        <p:nvGraphicFramePr>
          <p:cNvPr id="10" name="Diagramm 1">
            <a:extLst>
              <a:ext uri="{FF2B5EF4-FFF2-40B4-BE49-F238E27FC236}">
                <a16:creationId xmlns:a16="http://schemas.microsoft.com/office/drawing/2014/main" id="{A35B4A35-4737-43B1-8A83-5D270E3C5BD9}"/>
              </a:ext>
            </a:extLst>
          </p:cNvPr>
          <p:cNvGraphicFramePr>
            <a:graphicFrameLocks/>
          </p:cNvGraphicFramePr>
          <p:nvPr>
            <p:extLst>
              <p:ext uri="{D42A27DB-BD31-4B8C-83A1-F6EECF244321}">
                <p14:modId xmlns:p14="http://schemas.microsoft.com/office/powerpoint/2010/main" val="2155534737"/>
              </p:ext>
            </p:extLst>
          </p:nvPr>
        </p:nvGraphicFramePr>
        <p:xfrm>
          <a:off x="390364" y="1244906"/>
          <a:ext cx="7932965" cy="264801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39BEDE58-2444-4603-9D32-1D48B3A7402B}"/>
              </a:ext>
            </a:extLst>
          </p:cNvPr>
          <p:cNvSpPr/>
          <p:nvPr/>
        </p:nvSpPr>
        <p:spPr>
          <a:xfrm>
            <a:off x="576263" y="3991553"/>
            <a:ext cx="8185873" cy="584775"/>
          </a:xfrm>
          <a:prstGeom prst="rect">
            <a:avLst/>
          </a:prstGeom>
        </p:spPr>
        <p:txBody>
          <a:bodyPr wrap="square">
            <a:spAutoFit/>
          </a:bodyPr>
          <a:lstStyle/>
          <a:p>
            <a:pPr marL="285750" indent="-285750">
              <a:buFont typeface="Arial" panose="020B0604020202020204" pitchFamily="34" charset="0"/>
              <a:buChar char="•"/>
            </a:pPr>
            <a:r>
              <a:rPr lang="de-DE" sz="1600" dirty="0" err="1"/>
              <a:t>Differences</a:t>
            </a:r>
            <a:r>
              <a:rPr lang="de-DE" sz="1600" dirty="0"/>
              <a:t> </a:t>
            </a:r>
            <a:r>
              <a:rPr lang="de-DE" sz="1600" dirty="0" err="1"/>
              <a:t>between</a:t>
            </a:r>
            <a:r>
              <a:rPr lang="de-DE" sz="1600" dirty="0"/>
              <a:t> „</a:t>
            </a:r>
            <a:r>
              <a:rPr lang="de-DE" sz="1600" dirty="0" err="1"/>
              <a:t>known</a:t>
            </a:r>
            <a:r>
              <a:rPr lang="de-DE" sz="1600" dirty="0"/>
              <a:t>“ and „</a:t>
            </a:r>
            <a:r>
              <a:rPr lang="de-DE" sz="1600" dirty="0" err="1"/>
              <a:t>no</a:t>
            </a:r>
            <a:r>
              <a:rPr lang="de-DE" sz="1600" dirty="0"/>
              <a:t> </a:t>
            </a:r>
            <a:r>
              <a:rPr lang="de-DE" sz="1600" dirty="0" err="1"/>
              <a:t>infection</a:t>
            </a:r>
            <a:r>
              <a:rPr lang="de-DE" sz="1600" dirty="0"/>
              <a:t>“ </a:t>
            </a:r>
            <a:r>
              <a:rPr lang="de-DE" sz="1600" dirty="0" err="1"/>
              <a:t>are</a:t>
            </a:r>
            <a:r>
              <a:rPr lang="de-DE" sz="1600" dirty="0"/>
              <a:t> </a:t>
            </a:r>
            <a:r>
              <a:rPr lang="de-DE" sz="1600" dirty="0" err="1"/>
              <a:t>significant</a:t>
            </a:r>
            <a:r>
              <a:rPr lang="de-DE" sz="1600" dirty="0"/>
              <a:t>, (</a:t>
            </a:r>
            <a:r>
              <a:rPr lang="de-DE" sz="1600" dirty="0" err="1"/>
              <a:t>no</a:t>
            </a:r>
            <a:r>
              <a:rPr lang="de-DE" sz="1600" dirty="0"/>
              <a:t> </a:t>
            </a:r>
            <a:r>
              <a:rPr lang="de-DE" sz="1600" dirty="0" err="1"/>
              <a:t>difference</a:t>
            </a:r>
            <a:r>
              <a:rPr lang="de-DE" sz="1600" dirty="0"/>
              <a:t> in &gt;65 </a:t>
            </a:r>
            <a:r>
              <a:rPr lang="de-DE" sz="1600" dirty="0" err="1"/>
              <a:t>year</a:t>
            </a:r>
            <a:r>
              <a:rPr lang="de-DE" sz="1600" dirty="0"/>
              <a:t> </a:t>
            </a:r>
            <a:r>
              <a:rPr lang="de-DE" sz="1600" dirty="0" err="1"/>
              <a:t>olds</a:t>
            </a:r>
            <a:r>
              <a:rPr lang="de-DE" sz="1600" dirty="0"/>
              <a:t>)</a:t>
            </a:r>
          </a:p>
        </p:txBody>
      </p:sp>
      <p:sp>
        <p:nvSpPr>
          <p:cNvPr id="11" name="Date Placeholder 1">
            <a:extLst>
              <a:ext uri="{FF2B5EF4-FFF2-40B4-BE49-F238E27FC236}">
                <a16:creationId xmlns:a16="http://schemas.microsoft.com/office/drawing/2014/main" id="{65C9AFF9-C437-451D-8517-DBCED5A851DE}"/>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8" name="Footer Placeholder 7">
            <a:extLst>
              <a:ext uri="{FF2B5EF4-FFF2-40B4-BE49-F238E27FC236}">
                <a16:creationId xmlns:a16="http://schemas.microsoft.com/office/drawing/2014/main" id="{9A7F44B3-A2AF-4DBE-A3FF-6C5F550855DE}"/>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279723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a:xfrm>
            <a:off x="576263" y="3977947"/>
            <a:ext cx="7451860" cy="486477"/>
          </a:xfrm>
        </p:spPr>
        <p:txBody>
          <a:bodyPr>
            <a:noAutofit/>
          </a:bodyPr>
          <a:lstStyle/>
          <a:p>
            <a:pPr marL="268288" lvl="1" indent="-176213">
              <a:buFont typeface="Arial" panose="020B0604020202020204" pitchFamily="34" charset="0"/>
              <a:buChar char="•"/>
            </a:pPr>
            <a:r>
              <a:rPr lang="de-DE" sz="1600" dirty="0" err="1"/>
              <a:t>Significant</a:t>
            </a:r>
            <a:r>
              <a:rPr lang="de-DE" sz="1600" dirty="0"/>
              <a:t> </a:t>
            </a:r>
            <a:r>
              <a:rPr lang="de-DE" sz="1600" dirty="0" err="1"/>
              <a:t>difference</a:t>
            </a:r>
            <a:r>
              <a:rPr lang="de-DE" sz="1600" dirty="0"/>
              <a:t> </a:t>
            </a:r>
            <a:r>
              <a:rPr lang="de-DE" sz="1600" dirty="0" err="1"/>
              <a:t>between</a:t>
            </a:r>
            <a:r>
              <a:rPr lang="de-DE" sz="1600" dirty="0"/>
              <a:t> </a:t>
            </a:r>
            <a:r>
              <a:rPr lang="de-DE" sz="1600" dirty="0" err="1"/>
              <a:t>participants</a:t>
            </a:r>
            <a:r>
              <a:rPr lang="de-DE" sz="1600" dirty="0"/>
              <a:t> </a:t>
            </a:r>
            <a:r>
              <a:rPr lang="de-DE" sz="1600" dirty="0" err="1"/>
              <a:t>with</a:t>
            </a:r>
            <a:r>
              <a:rPr lang="de-DE" sz="1600" dirty="0"/>
              <a:t> „</a:t>
            </a:r>
            <a:r>
              <a:rPr lang="de-DE" sz="1600" dirty="0" err="1"/>
              <a:t>known</a:t>
            </a:r>
            <a:r>
              <a:rPr lang="de-DE" sz="1600" dirty="0"/>
              <a:t> </a:t>
            </a:r>
            <a:r>
              <a:rPr lang="de-DE" sz="1600" dirty="0" err="1"/>
              <a:t>infection</a:t>
            </a:r>
            <a:r>
              <a:rPr lang="de-DE" sz="1600" dirty="0"/>
              <a:t>“ and „</a:t>
            </a:r>
            <a:r>
              <a:rPr lang="de-DE" sz="1600" dirty="0" err="1"/>
              <a:t>no</a:t>
            </a:r>
            <a:r>
              <a:rPr lang="de-DE" sz="1600" dirty="0"/>
              <a:t> </a:t>
            </a:r>
            <a:r>
              <a:rPr lang="de-DE" sz="1600" dirty="0" err="1"/>
              <a:t>infection</a:t>
            </a:r>
            <a:r>
              <a:rPr lang="de-DE" sz="1600" dirty="0"/>
              <a:t>“ in </a:t>
            </a:r>
            <a:r>
              <a:rPr lang="de-DE" sz="1600" dirty="0" err="1"/>
              <a:t>men</a:t>
            </a:r>
            <a:r>
              <a:rPr lang="de-DE" sz="1600" dirty="0"/>
              <a:t> and </a:t>
            </a:r>
            <a:r>
              <a:rPr lang="de-DE" sz="1600" dirty="0" err="1"/>
              <a:t>women</a:t>
            </a:r>
            <a:r>
              <a:rPr lang="de-DE" sz="1600" dirty="0"/>
              <a:t> </a:t>
            </a:r>
          </a:p>
          <a:p>
            <a:pPr marL="268288" lvl="1" indent="-176213">
              <a:buFont typeface="Arial" panose="020B0604020202020204" pitchFamily="34" charset="0"/>
              <a:buChar char="•"/>
            </a:pPr>
            <a:r>
              <a:rPr lang="de-DE" sz="1600" dirty="0"/>
              <a:t>Women </a:t>
            </a:r>
            <a:r>
              <a:rPr lang="de-DE" sz="1600" dirty="0" err="1"/>
              <a:t>are</a:t>
            </a:r>
            <a:r>
              <a:rPr lang="de-DE" sz="1600" dirty="0"/>
              <a:t> </a:t>
            </a:r>
            <a:r>
              <a:rPr lang="de-DE" sz="1600" dirty="0" err="1"/>
              <a:t>more</a:t>
            </a:r>
            <a:r>
              <a:rPr lang="de-DE" sz="1600" dirty="0"/>
              <a:t> </a:t>
            </a:r>
            <a:r>
              <a:rPr lang="de-DE" sz="1600" dirty="0" err="1"/>
              <a:t>frequently</a:t>
            </a:r>
            <a:r>
              <a:rPr lang="de-DE" sz="1600" dirty="0"/>
              <a:t> </a:t>
            </a:r>
            <a:r>
              <a:rPr lang="de-DE" sz="1600" dirty="0" err="1"/>
              <a:t>affected</a:t>
            </a:r>
            <a:r>
              <a:rPr lang="de-DE" sz="1600" dirty="0"/>
              <a:t> </a:t>
            </a:r>
            <a:r>
              <a:rPr lang="de-DE" sz="1600" dirty="0" err="1"/>
              <a:t>by</a:t>
            </a:r>
            <a:r>
              <a:rPr lang="de-DE" sz="1600" dirty="0"/>
              <a:t> Long COVID</a:t>
            </a:r>
          </a:p>
        </p:txBody>
      </p:sp>
      <p:sp>
        <p:nvSpPr>
          <p:cNvPr id="15" name="Titel 4">
            <a:extLst>
              <a:ext uri="{FF2B5EF4-FFF2-40B4-BE49-F238E27FC236}">
                <a16:creationId xmlns:a16="http://schemas.microsoft.com/office/drawing/2014/main" id="{6034BF9B-D7A7-4DBE-B193-66612586286E}"/>
              </a:ext>
            </a:extLst>
          </p:cNvPr>
          <p:cNvSpPr txBox="1">
            <a:spLocks/>
          </p:cNvSpPr>
          <p:nvPr/>
        </p:nvSpPr>
        <p:spPr>
          <a:xfrm>
            <a:off x="564826" y="425306"/>
            <a:ext cx="6679114" cy="703472"/>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en-US" sz="2800" dirty="0"/>
              <a:t>Prevalence of Long COVID-like symptoms by infection status and </a:t>
            </a:r>
            <a:r>
              <a:rPr lang="en-US" sz="2800" dirty="0">
                <a:solidFill>
                  <a:srgbClr val="C00000"/>
                </a:solidFill>
              </a:rPr>
              <a:t>sex</a:t>
            </a:r>
          </a:p>
        </p:txBody>
      </p:sp>
      <p:sp>
        <p:nvSpPr>
          <p:cNvPr id="5" name="Slide Number Placeholder 4">
            <a:extLst>
              <a:ext uri="{FF2B5EF4-FFF2-40B4-BE49-F238E27FC236}">
                <a16:creationId xmlns:a16="http://schemas.microsoft.com/office/drawing/2014/main" id="{2EA24FB1-FE08-4239-A317-3C41A7EFA168}"/>
              </a:ext>
            </a:extLst>
          </p:cNvPr>
          <p:cNvSpPr>
            <a:spLocks noGrp="1"/>
          </p:cNvSpPr>
          <p:nvPr>
            <p:ph type="sldNum" sz="quarter" idx="12"/>
          </p:nvPr>
        </p:nvSpPr>
        <p:spPr/>
        <p:txBody>
          <a:bodyPr/>
          <a:lstStyle/>
          <a:p>
            <a:fld id="{162A217B-ED1C-D84B-8478-63C77FA79618}" type="slidenum">
              <a:rPr lang="de-DE" smtClean="0"/>
              <a:t>17</a:t>
            </a:fld>
            <a:endParaRPr lang="de-DE"/>
          </a:p>
        </p:txBody>
      </p:sp>
      <p:graphicFrame>
        <p:nvGraphicFramePr>
          <p:cNvPr id="9" name="Diagramm 1">
            <a:extLst>
              <a:ext uri="{FF2B5EF4-FFF2-40B4-BE49-F238E27FC236}">
                <a16:creationId xmlns:a16="http://schemas.microsoft.com/office/drawing/2014/main" id="{A1336CBE-BAF6-4913-9626-0EB96AB34BAA}"/>
              </a:ext>
            </a:extLst>
          </p:cNvPr>
          <p:cNvGraphicFramePr>
            <a:graphicFrameLocks/>
          </p:cNvGraphicFramePr>
          <p:nvPr>
            <p:extLst>
              <p:ext uri="{D42A27DB-BD31-4B8C-83A1-F6EECF244321}">
                <p14:modId xmlns:p14="http://schemas.microsoft.com/office/powerpoint/2010/main" val="1049914331"/>
              </p:ext>
            </p:extLst>
          </p:nvPr>
        </p:nvGraphicFramePr>
        <p:xfrm>
          <a:off x="564826" y="1292013"/>
          <a:ext cx="7874907" cy="2507079"/>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1">
            <a:extLst>
              <a:ext uri="{FF2B5EF4-FFF2-40B4-BE49-F238E27FC236}">
                <a16:creationId xmlns:a16="http://schemas.microsoft.com/office/drawing/2014/main" id="{B9427E77-93E6-4724-9587-BAF2525DE76B}"/>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12" name="Footer Placeholder 7">
            <a:extLst>
              <a:ext uri="{FF2B5EF4-FFF2-40B4-BE49-F238E27FC236}">
                <a16:creationId xmlns:a16="http://schemas.microsoft.com/office/drawing/2014/main" id="{47A23EB5-D409-49BF-A95F-B24229B288BF}"/>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99666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2A54A135-8D66-4B76-880E-883AF9B90B60}"/>
              </a:ext>
            </a:extLst>
          </p:cNvPr>
          <p:cNvGraphicFramePr>
            <a:graphicFrameLocks noGrp="1"/>
          </p:cNvGraphicFramePr>
          <p:nvPr>
            <p:ph idx="1"/>
            <p:extLst>
              <p:ext uri="{D42A27DB-BD31-4B8C-83A1-F6EECF244321}">
                <p14:modId xmlns:p14="http://schemas.microsoft.com/office/powerpoint/2010/main" val="1597801929"/>
              </p:ext>
            </p:extLst>
          </p:nvPr>
        </p:nvGraphicFramePr>
        <p:xfrm>
          <a:off x="718878" y="859617"/>
          <a:ext cx="7706244" cy="3764414"/>
        </p:xfrm>
        <a:graphic>
          <a:graphicData uri="http://schemas.openxmlformats.org/drawingml/2006/table">
            <a:tbl>
              <a:tblPr firstRow="1" bandRow="1">
                <a:tableStyleId>{21E4AEA4-8DFA-4A89-87EB-49C32662AFE0}</a:tableStyleId>
              </a:tblPr>
              <a:tblGrid>
                <a:gridCol w="1926561">
                  <a:extLst>
                    <a:ext uri="{9D8B030D-6E8A-4147-A177-3AD203B41FA5}">
                      <a16:colId xmlns:a16="http://schemas.microsoft.com/office/drawing/2014/main" val="507254284"/>
                    </a:ext>
                  </a:extLst>
                </a:gridCol>
                <a:gridCol w="1926561">
                  <a:extLst>
                    <a:ext uri="{9D8B030D-6E8A-4147-A177-3AD203B41FA5}">
                      <a16:colId xmlns:a16="http://schemas.microsoft.com/office/drawing/2014/main" val="2715279805"/>
                    </a:ext>
                  </a:extLst>
                </a:gridCol>
                <a:gridCol w="1926561">
                  <a:extLst>
                    <a:ext uri="{9D8B030D-6E8A-4147-A177-3AD203B41FA5}">
                      <a16:colId xmlns:a16="http://schemas.microsoft.com/office/drawing/2014/main" val="377996839"/>
                    </a:ext>
                  </a:extLst>
                </a:gridCol>
                <a:gridCol w="1926561">
                  <a:extLst>
                    <a:ext uri="{9D8B030D-6E8A-4147-A177-3AD203B41FA5}">
                      <a16:colId xmlns:a16="http://schemas.microsoft.com/office/drawing/2014/main" val="231655695"/>
                    </a:ext>
                  </a:extLst>
                </a:gridCol>
              </a:tblGrid>
              <a:tr h="263921">
                <a:tc>
                  <a:txBody>
                    <a:bodyPr/>
                    <a:lstStyle/>
                    <a:p>
                      <a:pPr algn="ctr">
                        <a:lnSpc>
                          <a:spcPct val="107000"/>
                        </a:lnSpc>
                        <a:spcAft>
                          <a:spcPts val="800"/>
                        </a:spcAft>
                      </a:pPr>
                      <a:r>
                        <a:rPr lang="de-DE" sz="1100" dirty="0">
                          <a:effectLst/>
                        </a:rPr>
                        <a:t>Symptom (% [95%CI])</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en-US" sz="1100" kern="1200" dirty="0">
                          <a:effectLst/>
                        </a:rPr>
                        <a:t>Known infection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de-DE" sz="1100" kern="1200" dirty="0" err="1">
                          <a:effectLst/>
                        </a:rPr>
                        <a:t>Unknown</a:t>
                      </a:r>
                      <a:r>
                        <a:rPr lang="de-DE" sz="1100" kern="1200" dirty="0">
                          <a:effectLst/>
                        </a:rPr>
                        <a:t> </a:t>
                      </a:r>
                      <a:r>
                        <a:rPr lang="de-DE" sz="1100" kern="1200" dirty="0" err="1">
                          <a:effectLst/>
                        </a:rPr>
                        <a:t>infection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de-DE" sz="1100" kern="1200" dirty="0" err="1">
                          <a:effectLst/>
                        </a:rPr>
                        <a:t>No</a:t>
                      </a:r>
                      <a:r>
                        <a:rPr lang="de-DE" sz="1100" kern="1200" dirty="0">
                          <a:effectLst/>
                        </a:rPr>
                        <a:t> </a:t>
                      </a:r>
                      <a:r>
                        <a:rPr lang="de-DE" sz="1100" kern="1200" dirty="0" err="1">
                          <a:effectLst/>
                        </a:rPr>
                        <a:t>infection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89560365"/>
                  </a:ext>
                </a:extLst>
              </a:tr>
              <a:tr h="263921">
                <a:tc>
                  <a:txBody>
                    <a:bodyPr/>
                    <a:lstStyle/>
                    <a:p>
                      <a:pPr algn="ctr">
                        <a:lnSpc>
                          <a:spcPct val="107000"/>
                        </a:lnSpc>
                        <a:spcAft>
                          <a:spcPts val="800"/>
                        </a:spcAft>
                      </a:pPr>
                      <a:r>
                        <a:rPr lang="de-DE" sz="1100" dirty="0">
                          <a:effectLst/>
                        </a:rPr>
                        <a:t>Atemnot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28.65 [23.36,34.58]</a:t>
                      </a:r>
                    </a:p>
                  </a:txBody>
                  <a:tcPr anchor="ctr"/>
                </a:tc>
                <a:tc>
                  <a:txBody>
                    <a:bodyPr/>
                    <a:lstStyle/>
                    <a:p>
                      <a:pPr algn="ctr"/>
                      <a:r>
                        <a:rPr lang="en-US" sz="1100" dirty="0"/>
                        <a:t>12.18 [7.306,19.63]</a:t>
                      </a:r>
                    </a:p>
                  </a:txBody>
                  <a:tcPr anchor="ctr"/>
                </a:tc>
                <a:tc>
                  <a:txBody>
                    <a:bodyPr/>
                    <a:lstStyle/>
                    <a:p>
                      <a:pPr algn="ctr"/>
                      <a:r>
                        <a:rPr lang="en-US" sz="1100" dirty="0"/>
                        <a:t>14.72  [13.71,15.8] </a:t>
                      </a:r>
                    </a:p>
                  </a:txBody>
                  <a:tcPr anchor="ctr"/>
                </a:tc>
                <a:extLst>
                  <a:ext uri="{0D108BD9-81ED-4DB2-BD59-A6C34878D82A}">
                    <a16:rowId xmlns:a16="http://schemas.microsoft.com/office/drawing/2014/main" val="1840131435"/>
                  </a:ext>
                </a:extLst>
              </a:tr>
              <a:tr h="263921">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Atemnot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19.74 [15.31,25.06]</a:t>
                      </a:r>
                    </a:p>
                  </a:txBody>
                  <a:tcPr anchor="ctr"/>
                </a:tc>
                <a:tc>
                  <a:txBody>
                    <a:bodyPr/>
                    <a:lstStyle/>
                    <a:p>
                      <a:pPr algn="ctr"/>
                      <a:r>
                        <a:rPr lang="en-US" sz="1100" dirty="0"/>
                        <a:t>5.244 [2.716,9.884]</a:t>
                      </a:r>
                    </a:p>
                  </a:txBody>
                  <a:tcPr anchor="ctr"/>
                </a:tc>
                <a:tc>
                  <a:txBody>
                    <a:bodyPr/>
                    <a:lstStyle/>
                    <a:p>
                      <a:pPr algn="ctr"/>
                      <a:r>
                        <a:rPr lang="en-US" sz="1100" dirty="0"/>
                        <a:t>9.549 [8.757,10.4]</a:t>
                      </a:r>
                    </a:p>
                  </a:txBody>
                  <a:tcPr anchor="ctr"/>
                </a:tc>
                <a:extLst>
                  <a:ext uri="{0D108BD9-81ED-4DB2-BD59-A6C34878D82A}">
                    <a16:rowId xmlns:a16="http://schemas.microsoft.com/office/drawing/2014/main" val="2857878010"/>
                  </a:ext>
                </a:extLst>
              </a:tr>
              <a:tr h="270638">
                <a:tc>
                  <a:txBody>
                    <a:bodyPr/>
                    <a:lstStyle/>
                    <a:p>
                      <a:pPr algn="ctr">
                        <a:lnSpc>
                          <a:spcPct val="107000"/>
                        </a:lnSpc>
                        <a:spcAft>
                          <a:spcPts val="800"/>
                        </a:spcAft>
                      </a:pPr>
                      <a:r>
                        <a:rPr lang="de-DE" sz="1100" dirty="0">
                          <a:effectLst/>
                        </a:rPr>
                        <a:t>Geruchs- oder  Geschmacksstörung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29.68 [24.55,35.38]</a:t>
                      </a:r>
                    </a:p>
                  </a:txBody>
                  <a:tcPr anchor="ctr"/>
                </a:tc>
                <a:tc>
                  <a:txBody>
                    <a:bodyPr/>
                    <a:lstStyle/>
                    <a:p>
                      <a:pPr algn="ctr"/>
                      <a:r>
                        <a:rPr lang="en-US" sz="1100" dirty="0"/>
                        <a:t>19.33 [12.11,29.41]</a:t>
                      </a:r>
                    </a:p>
                  </a:txBody>
                  <a:tcPr anchor="ctr"/>
                </a:tc>
                <a:tc>
                  <a:txBody>
                    <a:bodyPr/>
                    <a:lstStyle/>
                    <a:p>
                      <a:pPr algn="ctr"/>
                      <a:r>
                        <a:rPr lang="en-US" sz="1100" dirty="0"/>
                        <a:t>4.28 [3.697,4.951]</a:t>
                      </a:r>
                    </a:p>
                  </a:txBody>
                  <a:tcPr anchor="ctr"/>
                </a:tc>
                <a:extLst>
                  <a:ext uri="{0D108BD9-81ED-4DB2-BD59-A6C34878D82A}">
                    <a16:rowId xmlns:a16="http://schemas.microsoft.com/office/drawing/2014/main" val="2534348966"/>
                  </a:ext>
                </a:extLst>
              </a:tr>
              <a:tr h="270638">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Geruchs- oder  Geschmacksstörung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12.1 [8.833,16.37]</a:t>
                      </a:r>
                    </a:p>
                  </a:txBody>
                  <a:tcPr anchor="ctr"/>
                </a:tc>
                <a:tc>
                  <a:txBody>
                    <a:bodyPr/>
                    <a:lstStyle/>
                    <a:p>
                      <a:pPr algn="ctr"/>
                      <a:r>
                        <a:rPr lang="en-US" sz="1100" dirty="0"/>
                        <a:t>3.736 [1.556,8.698]</a:t>
                      </a:r>
                    </a:p>
                  </a:txBody>
                  <a:tcPr anchor="ctr"/>
                </a:tc>
                <a:tc>
                  <a:txBody>
                    <a:bodyPr/>
                    <a:lstStyle/>
                    <a:p>
                      <a:pPr algn="ctr"/>
                      <a:r>
                        <a:rPr lang="en-US" sz="1100" dirty="0"/>
                        <a:t>1.693 [1.386,2.067]</a:t>
                      </a:r>
                    </a:p>
                  </a:txBody>
                  <a:tcPr anchor="ctr"/>
                </a:tc>
                <a:extLst>
                  <a:ext uri="{0D108BD9-81ED-4DB2-BD59-A6C34878D82A}">
                    <a16:rowId xmlns:a16="http://schemas.microsoft.com/office/drawing/2014/main" val="829805147"/>
                  </a:ext>
                </a:extLst>
              </a:tr>
              <a:tr h="263921">
                <a:tc>
                  <a:txBody>
                    <a:bodyPr/>
                    <a:lstStyle/>
                    <a:p>
                      <a:pPr algn="ctr">
                        <a:lnSpc>
                          <a:spcPct val="107000"/>
                        </a:lnSpc>
                        <a:spcAft>
                          <a:spcPts val="800"/>
                        </a:spcAft>
                      </a:pPr>
                      <a:r>
                        <a:rPr lang="de-DE" sz="1100" dirty="0">
                          <a:effectLst/>
                        </a:rPr>
                        <a:t>Erschöpfung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59.46 [53.36,65.28]</a:t>
                      </a:r>
                    </a:p>
                  </a:txBody>
                  <a:tcPr anchor="ctr"/>
                </a:tc>
                <a:tc>
                  <a:txBody>
                    <a:bodyPr/>
                    <a:lstStyle/>
                    <a:p>
                      <a:pPr algn="ctr"/>
                      <a:r>
                        <a:rPr lang="en-US" sz="1100" dirty="0"/>
                        <a:t>41.95 [33.29,51.13]</a:t>
                      </a:r>
                    </a:p>
                  </a:txBody>
                  <a:tcPr anchor="ctr"/>
                </a:tc>
                <a:tc>
                  <a:txBody>
                    <a:bodyPr/>
                    <a:lstStyle/>
                    <a:p>
                      <a:pPr algn="ctr"/>
                      <a:r>
                        <a:rPr lang="en-US" sz="1100" dirty="0"/>
                        <a:t>37.12 [35.68,38.59]</a:t>
                      </a:r>
                    </a:p>
                  </a:txBody>
                  <a:tcPr anchor="ctr"/>
                </a:tc>
                <a:extLst>
                  <a:ext uri="{0D108BD9-81ED-4DB2-BD59-A6C34878D82A}">
                    <a16:rowId xmlns:a16="http://schemas.microsoft.com/office/drawing/2014/main" val="273029326"/>
                  </a:ext>
                </a:extLst>
              </a:tr>
              <a:tr h="263921">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Erschöpfung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31.09 [25.8,36.93]</a:t>
                      </a:r>
                    </a:p>
                  </a:txBody>
                  <a:tcPr anchor="ctr"/>
                </a:tc>
                <a:tc>
                  <a:txBody>
                    <a:bodyPr/>
                    <a:lstStyle/>
                    <a:p>
                      <a:pPr algn="ctr"/>
                      <a:r>
                        <a:rPr lang="en-US" sz="1100" dirty="0"/>
                        <a:t>15.7 [10.46,22.89]</a:t>
                      </a:r>
                    </a:p>
                  </a:txBody>
                  <a:tcPr anchor="ctr"/>
                </a:tc>
                <a:tc>
                  <a:txBody>
                    <a:bodyPr/>
                    <a:lstStyle/>
                    <a:p>
                      <a:pPr algn="ctr"/>
                      <a:r>
                        <a:rPr lang="en-US" sz="1100" dirty="0"/>
                        <a:t>17.25 [16.16,18.39] </a:t>
                      </a:r>
                    </a:p>
                  </a:txBody>
                  <a:tcPr anchor="ctr"/>
                </a:tc>
                <a:extLst>
                  <a:ext uri="{0D108BD9-81ED-4DB2-BD59-A6C34878D82A}">
                    <a16:rowId xmlns:a16="http://schemas.microsoft.com/office/drawing/2014/main" val="2973512214"/>
                  </a:ext>
                </a:extLst>
              </a:tr>
              <a:tr h="263921">
                <a:tc>
                  <a:txBody>
                    <a:bodyPr/>
                    <a:lstStyle/>
                    <a:p>
                      <a:pPr algn="ctr">
                        <a:lnSpc>
                          <a:spcPct val="107000"/>
                        </a:lnSpc>
                        <a:spcAft>
                          <a:spcPts val="800"/>
                        </a:spcAft>
                      </a:pPr>
                      <a:r>
                        <a:rPr lang="de-DE" sz="1100" dirty="0">
                          <a:effectLst/>
                        </a:rPr>
                        <a:t>Konzentrationsstörungen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39.32 [33.37,45.59]</a:t>
                      </a:r>
                    </a:p>
                  </a:txBody>
                  <a:tcPr anchor="ctr"/>
                </a:tc>
                <a:tc>
                  <a:txBody>
                    <a:bodyPr/>
                    <a:lstStyle/>
                    <a:p>
                      <a:pPr algn="ctr"/>
                      <a:r>
                        <a:rPr lang="en-US" sz="1100" dirty="0"/>
                        <a:t>21.96 [15.26,30.54]</a:t>
                      </a:r>
                    </a:p>
                  </a:txBody>
                  <a:tcPr anchor="ctr"/>
                </a:tc>
                <a:tc>
                  <a:txBody>
                    <a:bodyPr/>
                    <a:lstStyle/>
                    <a:p>
                      <a:pPr algn="ctr"/>
                      <a:r>
                        <a:rPr lang="en-US" sz="1100" dirty="0"/>
                        <a:t>21.9 [20.65,23.19]</a:t>
                      </a:r>
                    </a:p>
                  </a:txBody>
                  <a:tcPr anchor="ctr"/>
                </a:tc>
                <a:extLst>
                  <a:ext uri="{0D108BD9-81ED-4DB2-BD59-A6C34878D82A}">
                    <a16:rowId xmlns:a16="http://schemas.microsoft.com/office/drawing/2014/main" val="99224365"/>
                  </a:ext>
                </a:extLst>
              </a:tr>
              <a:tr h="270638">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Konzentrationsstörungen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24.88 [19.75,30.84]</a:t>
                      </a:r>
                    </a:p>
                  </a:txBody>
                  <a:tcPr anchor="ctr"/>
                </a:tc>
                <a:tc>
                  <a:txBody>
                    <a:bodyPr/>
                    <a:lstStyle/>
                    <a:p>
                      <a:pPr algn="ctr"/>
                      <a:r>
                        <a:rPr lang="en-US" sz="1100" dirty="0"/>
                        <a:t>10 [5.928,16.38]</a:t>
                      </a:r>
                    </a:p>
                  </a:txBody>
                  <a:tcPr anchor="ctr"/>
                </a:tc>
                <a:tc>
                  <a:txBody>
                    <a:bodyPr/>
                    <a:lstStyle/>
                    <a:p>
                      <a:pPr algn="ctr"/>
                      <a:r>
                        <a:rPr lang="en-US" sz="1100" dirty="0"/>
                        <a:t>12.98 [11.99,14.05]</a:t>
                      </a:r>
                    </a:p>
                  </a:txBody>
                  <a:tcPr anchor="ctr"/>
                </a:tc>
                <a:extLst>
                  <a:ext uri="{0D108BD9-81ED-4DB2-BD59-A6C34878D82A}">
                    <a16:rowId xmlns:a16="http://schemas.microsoft.com/office/drawing/2014/main" val="3078872932"/>
                  </a:ext>
                </a:extLst>
              </a:tr>
              <a:tr h="263921">
                <a:tc>
                  <a:txBody>
                    <a:bodyPr/>
                    <a:lstStyle/>
                    <a:p>
                      <a:pPr algn="ctr">
                        <a:lnSpc>
                          <a:spcPct val="107000"/>
                        </a:lnSpc>
                        <a:spcAft>
                          <a:spcPts val="800"/>
                        </a:spcAft>
                      </a:pPr>
                      <a:r>
                        <a:rPr lang="de-DE" sz="1100" dirty="0">
                          <a:effectLst/>
                        </a:rPr>
                        <a:t>Schlafstörungen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41.33 [35.36,47.56]</a:t>
                      </a:r>
                    </a:p>
                  </a:txBody>
                  <a:tcPr anchor="ctr"/>
                </a:tc>
                <a:tc>
                  <a:txBody>
                    <a:bodyPr/>
                    <a:lstStyle/>
                    <a:p>
                      <a:pPr algn="ctr"/>
                      <a:r>
                        <a:rPr lang="en-US" sz="1100" dirty="0"/>
                        <a:t>32.21 [24.44,41.1]</a:t>
                      </a:r>
                    </a:p>
                  </a:txBody>
                  <a:tcPr anchor="ctr"/>
                </a:tc>
                <a:tc>
                  <a:txBody>
                    <a:bodyPr/>
                    <a:lstStyle/>
                    <a:p>
                      <a:pPr algn="ctr"/>
                      <a:r>
                        <a:rPr lang="en-US" sz="1100" dirty="0"/>
                        <a:t>35.16 [33.74,36.62]</a:t>
                      </a:r>
                    </a:p>
                  </a:txBody>
                  <a:tcPr anchor="ctr"/>
                </a:tc>
                <a:extLst>
                  <a:ext uri="{0D108BD9-81ED-4DB2-BD59-A6C34878D82A}">
                    <a16:rowId xmlns:a16="http://schemas.microsoft.com/office/drawing/2014/main" val="2159229961"/>
                  </a:ext>
                </a:extLst>
              </a:tr>
              <a:tr h="263921">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Schlafstörungen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29.68 [24.37,35.62]</a:t>
                      </a:r>
                    </a:p>
                  </a:txBody>
                  <a:tcPr anchor="ctr"/>
                </a:tc>
                <a:tc>
                  <a:txBody>
                    <a:bodyPr/>
                    <a:lstStyle/>
                    <a:p>
                      <a:pPr algn="ctr"/>
                      <a:r>
                        <a:rPr lang="en-US" sz="1100" dirty="0"/>
                        <a:t>19.36 [13.5,26.98]</a:t>
                      </a:r>
                    </a:p>
                  </a:txBody>
                  <a:tcPr anchor="ctr"/>
                </a:tc>
                <a:tc>
                  <a:txBody>
                    <a:bodyPr/>
                    <a:lstStyle/>
                    <a:p>
                      <a:pPr algn="ctr"/>
                      <a:r>
                        <a:rPr lang="en-US" sz="1100" dirty="0"/>
                        <a:t>24.26 [23.04,25.52]</a:t>
                      </a:r>
                    </a:p>
                  </a:txBody>
                  <a:tcPr anchor="ctr"/>
                </a:tc>
                <a:extLst>
                  <a:ext uri="{0D108BD9-81ED-4DB2-BD59-A6C34878D82A}">
                    <a16:rowId xmlns:a16="http://schemas.microsoft.com/office/drawing/2014/main" val="473225621"/>
                  </a:ext>
                </a:extLst>
              </a:tr>
              <a:tr h="263921">
                <a:tc>
                  <a:txBody>
                    <a:bodyPr/>
                    <a:lstStyle/>
                    <a:p>
                      <a:pPr algn="ctr">
                        <a:lnSpc>
                          <a:spcPct val="107000"/>
                        </a:lnSpc>
                        <a:spcAft>
                          <a:spcPts val="800"/>
                        </a:spcAft>
                      </a:pPr>
                      <a:r>
                        <a:rPr lang="de-DE" sz="1100" dirty="0">
                          <a:effectLst/>
                        </a:rPr>
                        <a:t>Muskelschmerzen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31.26 [26.33,36.66]</a:t>
                      </a:r>
                    </a:p>
                  </a:txBody>
                  <a:tcPr anchor="ctr"/>
                </a:tc>
                <a:tc>
                  <a:txBody>
                    <a:bodyPr/>
                    <a:lstStyle/>
                    <a:p>
                      <a:pPr algn="ctr"/>
                      <a:r>
                        <a:rPr lang="en-US" sz="1100" dirty="0"/>
                        <a:t>27.6 [20.16,36.54]</a:t>
                      </a:r>
                    </a:p>
                  </a:txBody>
                  <a:tcPr anchor="ctr"/>
                </a:tc>
                <a:tc>
                  <a:txBody>
                    <a:bodyPr/>
                    <a:lstStyle/>
                    <a:p>
                      <a:pPr algn="ctr"/>
                      <a:r>
                        <a:rPr lang="en-US" sz="1100" dirty="0"/>
                        <a:t>25.13 [23.84,26.46] </a:t>
                      </a:r>
                    </a:p>
                  </a:txBody>
                  <a:tcPr anchor="ctr"/>
                </a:tc>
                <a:extLst>
                  <a:ext uri="{0D108BD9-81ED-4DB2-BD59-A6C34878D82A}">
                    <a16:rowId xmlns:a16="http://schemas.microsoft.com/office/drawing/2014/main" val="4285330538"/>
                  </a:ext>
                </a:extLst>
              </a:tr>
              <a:tr h="263921">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Muskelschmerzen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r>
                        <a:rPr lang="en-US" sz="1100" dirty="0"/>
                        <a:t>15.42 [11.57,20.25]</a:t>
                      </a:r>
                    </a:p>
                  </a:txBody>
                  <a:tcPr anchor="ctr"/>
                </a:tc>
                <a:tc>
                  <a:txBody>
                    <a:bodyPr/>
                    <a:lstStyle/>
                    <a:p>
                      <a:pPr algn="ctr"/>
                      <a:r>
                        <a:rPr lang="en-US" sz="1100" dirty="0"/>
                        <a:t>13.57 [8.712,20.52]</a:t>
                      </a:r>
                    </a:p>
                  </a:txBody>
                  <a:tcPr anchor="ctr"/>
                </a:tc>
                <a:tc>
                  <a:txBody>
                    <a:bodyPr/>
                    <a:lstStyle/>
                    <a:p>
                      <a:pPr algn="ctr"/>
                      <a:r>
                        <a:rPr lang="en-US" sz="1100" dirty="0"/>
                        <a:t>13.26 [12.32,14.25]</a:t>
                      </a:r>
                    </a:p>
                  </a:txBody>
                  <a:tcPr anchor="ctr"/>
                </a:tc>
                <a:extLst>
                  <a:ext uri="{0D108BD9-81ED-4DB2-BD59-A6C34878D82A}">
                    <a16:rowId xmlns:a16="http://schemas.microsoft.com/office/drawing/2014/main" val="1328349036"/>
                  </a:ext>
                </a:extLst>
              </a:tr>
            </a:tbl>
          </a:graphicData>
        </a:graphic>
      </p:graphicFrame>
      <p:sp>
        <p:nvSpPr>
          <p:cNvPr id="2" name="TextBox 1">
            <a:extLst>
              <a:ext uri="{FF2B5EF4-FFF2-40B4-BE49-F238E27FC236}">
                <a16:creationId xmlns:a16="http://schemas.microsoft.com/office/drawing/2014/main" id="{4C95C753-448A-4F6C-A6F1-430E17DE5592}"/>
              </a:ext>
            </a:extLst>
          </p:cNvPr>
          <p:cNvSpPr txBox="1"/>
          <p:nvPr/>
        </p:nvSpPr>
        <p:spPr>
          <a:xfrm>
            <a:off x="250166" y="112144"/>
            <a:ext cx="7358331" cy="646331"/>
          </a:xfrm>
          <a:prstGeom prst="rect">
            <a:avLst/>
          </a:prstGeom>
          <a:noFill/>
        </p:spPr>
        <p:txBody>
          <a:bodyPr wrap="square" rtlCol="0">
            <a:spAutoFit/>
          </a:bodyPr>
          <a:lstStyle/>
          <a:p>
            <a:r>
              <a:rPr lang="de-DE" dirty="0" err="1"/>
              <a:t>Percentage</a:t>
            </a:r>
            <a:r>
              <a:rPr lang="de-DE" dirty="0"/>
              <a:t> </a:t>
            </a:r>
            <a:r>
              <a:rPr lang="de-DE" dirty="0" err="1"/>
              <a:t>of</a:t>
            </a:r>
            <a:r>
              <a:rPr lang="de-DE" dirty="0"/>
              <a:t> </a:t>
            </a:r>
            <a:r>
              <a:rPr lang="de-DE" dirty="0" err="1"/>
              <a:t>participants</a:t>
            </a:r>
            <a:r>
              <a:rPr lang="de-DE" dirty="0"/>
              <a:t> (not </a:t>
            </a:r>
            <a:r>
              <a:rPr lang="de-DE" dirty="0" err="1"/>
              <a:t>hospitalized</a:t>
            </a:r>
            <a:r>
              <a:rPr lang="de-DE" dirty="0"/>
              <a:t> and in </a:t>
            </a:r>
            <a:r>
              <a:rPr lang="de-DE" dirty="0" err="1"/>
              <a:t>the</a:t>
            </a:r>
            <a:r>
              <a:rPr lang="de-DE" dirty="0"/>
              <a:t> Long COVID </a:t>
            </a:r>
            <a:r>
              <a:rPr lang="de-DE" dirty="0" err="1"/>
              <a:t>period</a:t>
            </a:r>
            <a:r>
              <a:rPr lang="de-DE" dirty="0"/>
              <a:t> (PCR &gt;4 </a:t>
            </a:r>
            <a:r>
              <a:rPr lang="de-DE" dirty="0" err="1"/>
              <a:t>weeks</a:t>
            </a:r>
            <a:r>
              <a:rPr lang="de-DE" dirty="0"/>
              <a:t> after </a:t>
            </a:r>
            <a:r>
              <a:rPr lang="de-DE" dirty="0" err="1"/>
              <a:t>infection</a:t>
            </a:r>
            <a:r>
              <a:rPr lang="de-DE" dirty="0"/>
              <a:t>)) </a:t>
            </a:r>
            <a:r>
              <a:rPr lang="de-DE" dirty="0" err="1"/>
              <a:t>with</a:t>
            </a:r>
            <a:r>
              <a:rPr lang="de-DE" dirty="0"/>
              <a:t> </a:t>
            </a:r>
            <a:r>
              <a:rPr lang="de-DE" dirty="0" err="1"/>
              <a:t>the</a:t>
            </a:r>
            <a:r>
              <a:rPr lang="de-DE" dirty="0"/>
              <a:t> </a:t>
            </a:r>
            <a:r>
              <a:rPr lang="de-DE" dirty="0" err="1"/>
              <a:t>symptom</a:t>
            </a:r>
            <a:r>
              <a:rPr lang="de-DE" dirty="0"/>
              <a:t> </a:t>
            </a:r>
            <a:r>
              <a:rPr lang="de-DE" dirty="0" err="1"/>
              <a:t>for</a:t>
            </a:r>
            <a:r>
              <a:rPr lang="de-DE" dirty="0"/>
              <a:t> </a:t>
            </a:r>
            <a:r>
              <a:rPr lang="de-DE" dirty="0" err="1"/>
              <a:t>each</a:t>
            </a:r>
            <a:r>
              <a:rPr lang="de-DE" dirty="0"/>
              <a:t> </a:t>
            </a:r>
            <a:r>
              <a:rPr lang="de-DE" dirty="0" err="1"/>
              <a:t>group</a:t>
            </a:r>
            <a:endParaRPr lang="en-US" dirty="0"/>
          </a:p>
        </p:txBody>
      </p:sp>
    </p:spTree>
    <p:extLst>
      <p:ext uri="{BB962C8B-B14F-4D97-AF65-F5344CB8AC3E}">
        <p14:creationId xmlns:p14="http://schemas.microsoft.com/office/powerpoint/2010/main" val="12221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7E920B7B-8F62-4E06-8718-02F7F1FBB931}"/>
              </a:ext>
            </a:extLst>
          </p:cNvPr>
          <p:cNvGraphicFramePr>
            <a:graphicFrameLocks noGrp="1"/>
          </p:cNvGraphicFramePr>
          <p:nvPr>
            <p:extLst>
              <p:ext uri="{D42A27DB-BD31-4B8C-83A1-F6EECF244321}">
                <p14:modId xmlns:p14="http://schemas.microsoft.com/office/powerpoint/2010/main" val="2251889197"/>
              </p:ext>
            </p:extLst>
          </p:nvPr>
        </p:nvGraphicFramePr>
        <p:xfrm>
          <a:off x="1143641" y="949235"/>
          <a:ext cx="6856718" cy="3432853"/>
        </p:xfrm>
        <a:graphic>
          <a:graphicData uri="http://schemas.openxmlformats.org/drawingml/2006/table">
            <a:tbl>
              <a:tblPr firstRow="1" bandRow="1">
                <a:tableStyleId>{5C22544A-7EE6-4342-B048-85BDC9FD1C3A}</a:tableStyleId>
              </a:tblPr>
              <a:tblGrid>
                <a:gridCol w="2709950">
                  <a:extLst>
                    <a:ext uri="{9D8B030D-6E8A-4147-A177-3AD203B41FA5}">
                      <a16:colId xmlns:a16="http://schemas.microsoft.com/office/drawing/2014/main" val="290202517"/>
                    </a:ext>
                  </a:extLst>
                </a:gridCol>
                <a:gridCol w="1382256">
                  <a:extLst>
                    <a:ext uri="{9D8B030D-6E8A-4147-A177-3AD203B41FA5}">
                      <a16:colId xmlns:a16="http://schemas.microsoft.com/office/drawing/2014/main" val="1193267556"/>
                    </a:ext>
                  </a:extLst>
                </a:gridCol>
                <a:gridCol w="1382256">
                  <a:extLst>
                    <a:ext uri="{9D8B030D-6E8A-4147-A177-3AD203B41FA5}">
                      <a16:colId xmlns:a16="http://schemas.microsoft.com/office/drawing/2014/main" val="1210547300"/>
                    </a:ext>
                  </a:extLst>
                </a:gridCol>
                <a:gridCol w="1382256">
                  <a:extLst>
                    <a:ext uri="{9D8B030D-6E8A-4147-A177-3AD203B41FA5}">
                      <a16:colId xmlns:a16="http://schemas.microsoft.com/office/drawing/2014/main" val="1310917881"/>
                    </a:ext>
                  </a:extLst>
                </a:gridCol>
              </a:tblGrid>
              <a:tr h="304190">
                <a:tc>
                  <a:txBody>
                    <a:bodyPr/>
                    <a:lstStyle/>
                    <a:p>
                      <a:pPr algn="ctr">
                        <a:lnSpc>
                          <a:spcPct val="107000"/>
                        </a:lnSpc>
                        <a:spcAft>
                          <a:spcPts val="800"/>
                        </a:spcAft>
                      </a:pPr>
                      <a:r>
                        <a:rPr lang="de-DE" sz="1100" dirty="0">
                          <a:effectLst/>
                        </a:rPr>
                        <a:t>Symptom (% [95%CI])</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en-US" sz="1100" kern="1200" dirty="0">
                          <a:effectLst/>
                        </a:rPr>
                        <a:t>Known infection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de-DE" sz="1100" kern="1200" dirty="0" err="1">
                          <a:effectLst/>
                        </a:rPr>
                        <a:t>Unknown</a:t>
                      </a:r>
                      <a:r>
                        <a:rPr lang="de-DE" sz="1100" kern="1200" dirty="0">
                          <a:effectLst/>
                        </a:rPr>
                        <a:t> </a:t>
                      </a:r>
                      <a:r>
                        <a:rPr lang="de-DE" sz="1100" kern="1200" dirty="0" err="1">
                          <a:effectLst/>
                        </a:rPr>
                        <a:t>infection</a:t>
                      </a:r>
                      <a:r>
                        <a:rPr lang="de-DE" sz="1100" kern="1200" dirty="0">
                          <a:effectLst/>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de-DE" sz="1100" kern="1200" dirty="0" err="1">
                          <a:effectLst/>
                        </a:rPr>
                        <a:t>No</a:t>
                      </a:r>
                      <a:r>
                        <a:rPr lang="de-DE" sz="1100" kern="1200" dirty="0">
                          <a:effectLst/>
                        </a:rPr>
                        <a:t> </a:t>
                      </a:r>
                      <a:r>
                        <a:rPr lang="de-DE" sz="1100" kern="1200" dirty="0" err="1">
                          <a:effectLst/>
                        </a:rPr>
                        <a:t>Infection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86025512"/>
                  </a:ext>
                </a:extLst>
              </a:tr>
              <a:tr h="143380">
                <a:tc>
                  <a:txBody>
                    <a:bodyPr/>
                    <a:lstStyle/>
                    <a:p>
                      <a:pPr algn="ctr">
                        <a:lnSpc>
                          <a:spcPct val="107000"/>
                        </a:lnSpc>
                        <a:spcAft>
                          <a:spcPts val="800"/>
                        </a:spcAft>
                      </a:pPr>
                      <a:r>
                        <a:rPr lang="de-DE" sz="1100" dirty="0">
                          <a:effectLst/>
                        </a:rPr>
                        <a:t>Fieber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10.47 [7.52,14.39]</a:t>
                      </a:r>
                    </a:p>
                  </a:txBody>
                  <a:tcPr anchor="ctr"/>
                </a:tc>
                <a:tc>
                  <a:txBody>
                    <a:bodyPr/>
                    <a:lstStyle/>
                    <a:p>
                      <a:r>
                        <a:rPr lang="en-US" sz="1100" dirty="0"/>
                        <a:t>12.14 [6.575,21.34]</a:t>
                      </a:r>
                    </a:p>
                  </a:txBody>
                  <a:tcPr anchor="ctr"/>
                </a:tc>
                <a:tc>
                  <a:txBody>
                    <a:bodyPr/>
                    <a:lstStyle/>
                    <a:p>
                      <a:r>
                        <a:rPr lang="en-US" sz="1100" dirty="0"/>
                        <a:t>5.134 [4.497,5.856]</a:t>
                      </a:r>
                    </a:p>
                  </a:txBody>
                  <a:tcPr anchor="ctr"/>
                </a:tc>
                <a:extLst>
                  <a:ext uri="{0D108BD9-81ED-4DB2-BD59-A6C34878D82A}">
                    <a16:rowId xmlns:a16="http://schemas.microsoft.com/office/drawing/2014/main" val="1035075056"/>
                  </a:ext>
                </a:extLst>
              </a:tr>
              <a:tr h="14338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Fieber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.2267 [.0318,1.596]</a:t>
                      </a:r>
                    </a:p>
                  </a:txBody>
                  <a:tcPr anchor="ctr"/>
                </a:tc>
                <a:tc>
                  <a:txBody>
                    <a:bodyPr/>
                    <a:lstStyle/>
                    <a:p>
                      <a:r>
                        <a:rPr lang="en-US" sz="1100" dirty="0"/>
                        <a:t>0 [.0602,.3305] </a:t>
                      </a:r>
                    </a:p>
                  </a:txBody>
                  <a:tcPr anchor="ctr"/>
                </a:tc>
                <a:tc>
                  <a:txBody>
                    <a:bodyPr/>
                    <a:lstStyle/>
                    <a:p>
                      <a:r>
                        <a:rPr lang="en-US" sz="1100" dirty="0"/>
                        <a:t>.1412 [.0318,1.596]</a:t>
                      </a:r>
                    </a:p>
                  </a:txBody>
                  <a:tcPr anchor="ctr"/>
                </a:tc>
                <a:extLst>
                  <a:ext uri="{0D108BD9-81ED-4DB2-BD59-A6C34878D82A}">
                    <a16:rowId xmlns:a16="http://schemas.microsoft.com/office/drawing/2014/main" val="2210541815"/>
                  </a:ext>
                </a:extLst>
              </a:tr>
              <a:tr h="143380">
                <a:tc>
                  <a:txBody>
                    <a:bodyPr/>
                    <a:lstStyle/>
                    <a:p>
                      <a:pPr algn="ctr">
                        <a:lnSpc>
                          <a:spcPct val="107000"/>
                        </a:lnSpc>
                        <a:spcAft>
                          <a:spcPts val="800"/>
                        </a:spcAft>
                      </a:pPr>
                      <a:r>
                        <a:rPr lang="de-DE" sz="1100" dirty="0">
                          <a:effectLst/>
                        </a:rPr>
                        <a:t>Husten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41.09 [35.24,47.2]</a:t>
                      </a:r>
                    </a:p>
                  </a:txBody>
                  <a:tcPr anchor="ctr"/>
                </a:tc>
                <a:tc>
                  <a:txBody>
                    <a:bodyPr/>
                    <a:lstStyle/>
                    <a:p>
                      <a:r>
                        <a:rPr lang="en-US" sz="1100" dirty="0"/>
                        <a:t>34.8 [26.46,44.2]</a:t>
                      </a:r>
                    </a:p>
                  </a:txBody>
                  <a:tcPr anchor="ctr"/>
                </a:tc>
                <a:tc>
                  <a:txBody>
                    <a:bodyPr/>
                    <a:lstStyle/>
                    <a:p>
                      <a:r>
                        <a:rPr lang="en-US" sz="1100" dirty="0"/>
                        <a:t>31.15 [29.72,32.63]</a:t>
                      </a:r>
                    </a:p>
                  </a:txBody>
                  <a:tcPr anchor="ctr"/>
                </a:tc>
                <a:extLst>
                  <a:ext uri="{0D108BD9-81ED-4DB2-BD59-A6C34878D82A}">
                    <a16:rowId xmlns:a16="http://schemas.microsoft.com/office/drawing/2014/main" val="2722096121"/>
                  </a:ext>
                </a:extLst>
              </a:tr>
              <a:tr h="14338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Husten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12.66 [9.41,16.83]</a:t>
                      </a:r>
                    </a:p>
                  </a:txBody>
                  <a:tcPr anchor="ctr"/>
                </a:tc>
                <a:tc>
                  <a:txBody>
                    <a:bodyPr/>
                    <a:lstStyle/>
                    <a:p>
                      <a:r>
                        <a:rPr lang="en-US" sz="1100" dirty="0"/>
                        <a:t>11.71 [6.452,20.33]</a:t>
                      </a:r>
                    </a:p>
                  </a:txBody>
                  <a:tcPr anchor="ctr"/>
                </a:tc>
                <a:tc>
                  <a:txBody>
                    <a:bodyPr/>
                    <a:lstStyle/>
                    <a:p>
                      <a:r>
                        <a:rPr lang="en-US" sz="1100" dirty="0"/>
                        <a:t>9.486 [8.619,10.43]</a:t>
                      </a:r>
                    </a:p>
                  </a:txBody>
                  <a:tcPr anchor="ctr"/>
                </a:tc>
                <a:extLst>
                  <a:ext uri="{0D108BD9-81ED-4DB2-BD59-A6C34878D82A}">
                    <a16:rowId xmlns:a16="http://schemas.microsoft.com/office/drawing/2014/main" val="2781210017"/>
                  </a:ext>
                </a:extLst>
              </a:tr>
              <a:tr h="143380">
                <a:tc>
                  <a:txBody>
                    <a:bodyPr/>
                    <a:lstStyle/>
                    <a:p>
                      <a:pPr algn="ctr">
                        <a:lnSpc>
                          <a:spcPct val="107000"/>
                        </a:lnSpc>
                        <a:spcAft>
                          <a:spcPts val="800"/>
                        </a:spcAft>
                      </a:pPr>
                      <a:r>
                        <a:rPr lang="de-DE" sz="1100" dirty="0">
                          <a:effectLst/>
                        </a:rPr>
                        <a:t>Atemschmerzen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8.299 [5.413,12.52]</a:t>
                      </a:r>
                    </a:p>
                  </a:txBody>
                  <a:tcPr anchor="ctr"/>
                </a:tc>
                <a:tc>
                  <a:txBody>
                    <a:bodyPr/>
                    <a:lstStyle/>
                    <a:p>
                      <a:r>
                        <a:rPr lang="en-US" sz="1100" dirty="0"/>
                        <a:t>7.563 [3.596,15.21]</a:t>
                      </a:r>
                    </a:p>
                  </a:txBody>
                  <a:tcPr anchor="ctr"/>
                </a:tc>
                <a:tc>
                  <a:txBody>
                    <a:bodyPr/>
                    <a:lstStyle/>
                    <a:p>
                      <a:r>
                        <a:rPr lang="en-US" sz="1100" dirty="0"/>
                        <a:t>3.603 [3.091,4.197]</a:t>
                      </a:r>
                    </a:p>
                  </a:txBody>
                  <a:tcPr anchor="ctr"/>
                </a:tc>
                <a:extLst>
                  <a:ext uri="{0D108BD9-81ED-4DB2-BD59-A6C34878D82A}">
                    <a16:rowId xmlns:a16="http://schemas.microsoft.com/office/drawing/2014/main" val="2747207175"/>
                  </a:ext>
                </a:extLst>
              </a:tr>
              <a:tr h="14338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Atemschmerzen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2.52 [.9741,6.362]</a:t>
                      </a:r>
                    </a:p>
                  </a:txBody>
                  <a:tcPr anchor="ctr"/>
                </a:tc>
                <a:tc>
                  <a:txBody>
                    <a:bodyPr/>
                    <a:lstStyle/>
                    <a:p>
                      <a:r>
                        <a:rPr lang="en-US" sz="1100" dirty="0"/>
                        <a:t>1.315 [.3235,5.19]</a:t>
                      </a:r>
                    </a:p>
                  </a:txBody>
                  <a:tcPr anchor="ctr"/>
                </a:tc>
                <a:tc>
                  <a:txBody>
                    <a:bodyPr/>
                    <a:lstStyle/>
                    <a:p>
                      <a:r>
                        <a:rPr lang="en-US" sz="1100" dirty="0"/>
                        <a:t>1.157 [.8864,1.509]</a:t>
                      </a:r>
                    </a:p>
                  </a:txBody>
                  <a:tcPr anchor="ctr"/>
                </a:tc>
                <a:extLst>
                  <a:ext uri="{0D108BD9-81ED-4DB2-BD59-A6C34878D82A}">
                    <a16:rowId xmlns:a16="http://schemas.microsoft.com/office/drawing/2014/main" val="661633707"/>
                  </a:ext>
                </a:extLst>
              </a:tr>
              <a:tr h="143380">
                <a:tc>
                  <a:txBody>
                    <a:bodyPr/>
                    <a:lstStyle/>
                    <a:p>
                      <a:pPr algn="ctr">
                        <a:lnSpc>
                          <a:spcPct val="107000"/>
                        </a:lnSpc>
                        <a:spcAft>
                          <a:spcPts val="800"/>
                        </a:spcAft>
                      </a:pPr>
                      <a:r>
                        <a:rPr lang="de-DE" sz="1100" dirty="0">
                          <a:effectLst/>
                        </a:rPr>
                        <a:t>Brustschmerzen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15.95 [12.05,20.81]</a:t>
                      </a:r>
                    </a:p>
                  </a:txBody>
                  <a:tcPr anchor="ctr"/>
                </a:tc>
                <a:tc>
                  <a:txBody>
                    <a:bodyPr/>
                    <a:lstStyle/>
                    <a:p>
                      <a:r>
                        <a:rPr lang="en-US" sz="1100" dirty="0"/>
                        <a:t>10.36 [5.773,17.91]</a:t>
                      </a:r>
                    </a:p>
                  </a:txBody>
                  <a:tcPr anchor="ctr"/>
                </a:tc>
                <a:tc>
                  <a:txBody>
                    <a:bodyPr/>
                    <a:lstStyle/>
                    <a:p>
                      <a:r>
                        <a:rPr lang="en-US" sz="1100" dirty="0"/>
                        <a:t>8.344 [7.554,9.208]</a:t>
                      </a:r>
                    </a:p>
                  </a:txBody>
                  <a:tcPr anchor="ctr"/>
                </a:tc>
                <a:extLst>
                  <a:ext uri="{0D108BD9-81ED-4DB2-BD59-A6C34878D82A}">
                    <a16:rowId xmlns:a16="http://schemas.microsoft.com/office/drawing/2014/main" val="3095320413"/>
                  </a:ext>
                </a:extLst>
              </a:tr>
              <a:tr h="14338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Brustschmerzen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7.525 [4.803,11.6]</a:t>
                      </a:r>
                    </a:p>
                  </a:txBody>
                  <a:tcPr anchor="ctr"/>
                </a:tc>
                <a:tc>
                  <a:txBody>
                    <a:bodyPr/>
                    <a:lstStyle/>
                    <a:p>
                      <a:r>
                        <a:rPr lang="en-US" sz="1100" dirty="0"/>
                        <a:t>3.174 [1.266,7.731]</a:t>
                      </a:r>
                    </a:p>
                  </a:txBody>
                  <a:tcPr anchor="ctr"/>
                </a:tc>
                <a:tc>
                  <a:txBody>
                    <a:bodyPr/>
                    <a:lstStyle/>
                    <a:p>
                      <a:r>
                        <a:rPr lang="en-US" sz="1100" dirty="0"/>
                        <a:t>3.358 [2.869,3.928]</a:t>
                      </a:r>
                    </a:p>
                  </a:txBody>
                  <a:tcPr anchor="ctr"/>
                </a:tc>
                <a:extLst>
                  <a:ext uri="{0D108BD9-81ED-4DB2-BD59-A6C34878D82A}">
                    <a16:rowId xmlns:a16="http://schemas.microsoft.com/office/drawing/2014/main" val="1022971352"/>
                  </a:ext>
                </a:extLst>
              </a:tr>
              <a:tr h="162573">
                <a:tc>
                  <a:txBody>
                    <a:bodyPr/>
                    <a:lstStyle/>
                    <a:p>
                      <a:pPr algn="ctr">
                        <a:lnSpc>
                          <a:spcPct val="107000"/>
                        </a:lnSpc>
                        <a:spcAft>
                          <a:spcPts val="800"/>
                        </a:spcAft>
                      </a:pPr>
                      <a:r>
                        <a:rPr lang="de-DE" sz="1100" dirty="0">
                          <a:effectLst/>
                        </a:rPr>
                        <a:t>Halsschmerzen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39.1 [33.42,45.08]</a:t>
                      </a:r>
                    </a:p>
                  </a:txBody>
                  <a:tcPr anchor="ctr"/>
                </a:tc>
                <a:tc>
                  <a:txBody>
                    <a:bodyPr/>
                    <a:lstStyle/>
                    <a:p>
                      <a:r>
                        <a:rPr lang="en-US" sz="1100" dirty="0"/>
                        <a:t>33.35 [25.34,42.45]</a:t>
                      </a:r>
                    </a:p>
                  </a:txBody>
                  <a:tcPr anchor="ctr"/>
                </a:tc>
                <a:tc>
                  <a:txBody>
                    <a:bodyPr/>
                    <a:lstStyle/>
                    <a:p>
                      <a:r>
                        <a:rPr lang="en-US" sz="1100" dirty="0"/>
                        <a:t>28.28 [26.91,29.68]</a:t>
                      </a:r>
                    </a:p>
                  </a:txBody>
                  <a:tcPr anchor="ctr"/>
                </a:tc>
                <a:extLst>
                  <a:ext uri="{0D108BD9-81ED-4DB2-BD59-A6C34878D82A}">
                    <a16:rowId xmlns:a16="http://schemas.microsoft.com/office/drawing/2014/main" val="1469067146"/>
                  </a:ext>
                </a:extLst>
              </a:tr>
              <a:tr h="14338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Halsschmerzen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8.102 [5.189,12.44]</a:t>
                      </a:r>
                    </a:p>
                  </a:txBody>
                  <a:tcPr anchor="ctr"/>
                </a:tc>
                <a:tc>
                  <a:txBody>
                    <a:bodyPr/>
                    <a:lstStyle/>
                    <a:p>
                      <a:r>
                        <a:rPr lang="en-US" sz="1100" dirty="0"/>
                        <a:t>6.66 [3.107,13.7]</a:t>
                      </a:r>
                    </a:p>
                  </a:txBody>
                  <a:tcPr anchor="ctr"/>
                </a:tc>
                <a:tc>
                  <a:txBody>
                    <a:bodyPr/>
                    <a:lstStyle/>
                    <a:p>
                      <a:r>
                        <a:rPr lang="en-US" sz="1100" dirty="0"/>
                        <a:t>3.231 [2.74,3.808]</a:t>
                      </a:r>
                    </a:p>
                  </a:txBody>
                  <a:tcPr anchor="ctr"/>
                </a:tc>
                <a:extLst>
                  <a:ext uri="{0D108BD9-81ED-4DB2-BD59-A6C34878D82A}">
                    <a16:rowId xmlns:a16="http://schemas.microsoft.com/office/drawing/2014/main" val="1817491180"/>
                  </a:ext>
                </a:extLst>
              </a:tr>
              <a:tr h="204860">
                <a:tc>
                  <a:txBody>
                    <a:bodyPr/>
                    <a:lstStyle/>
                    <a:p>
                      <a:pPr algn="ctr">
                        <a:lnSpc>
                          <a:spcPct val="107000"/>
                        </a:lnSpc>
                        <a:spcAft>
                          <a:spcPts val="800"/>
                        </a:spcAft>
                      </a:pPr>
                      <a:r>
                        <a:rPr lang="de-DE" sz="1100" dirty="0">
                          <a:effectLst/>
                        </a:rPr>
                        <a:t>Schnupfen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54 [48.28,59.63]</a:t>
                      </a:r>
                    </a:p>
                  </a:txBody>
                  <a:tcPr anchor="ctr"/>
                </a:tc>
                <a:tc>
                  <a:txBody>
                    <a:bodyPr/>
                    <a:lstStyle/>
                    <a:p>
                      <a:r>
                        <a:rPr lang="en-US" sz="1100" dirty="0"/>
                        <a:t>48.78 [39.89,57.75]</a:t>
                      </a:r>
                    </a:p>
                  </a:txBody>
                  <a:tcPr anchor="ctr"/>
                </a:tc>
                <a:tc>
                  <a:txBody>
                    <a:bodyPr/>
                    <a:lstStyle/>
                    <a:p>
                      <a:r>
                        <a:rPr lang="en-US" sz="1100" dirty="0"/>
                        <a:t>42.27 [40.77,43.79]</a:t>
                      </a:r>
                    </a:p>
                  </a:txBody>
                  <a:tcPr anchor="ctr"/>
                </a:tc>
                <a:extLst>
                  <a:ext uri="{0D108BD9-81ED-4DB2-BD59-A6C34878D82A}">
                    <a16:rowId xmlns:a16="http://schemas.microsoft.com/office/drawing/2014/main" val="605721854"/>
                  </a:ext>
                </a:extLst>
              </a:tr>
              <a:tr h="278783">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Schnupfen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12.68 [9.336,17.01]</a:t>
                      </a:r>
                    </a:p>
                  </a:txBody>
                  <a:tcPr anchor="ctr"/>
                </a:tc>
                <a:tc>
                  <a:txBody>
                    <a:bodyPr/>
                    <a:lstStyle/>
                    <a:p>
                      <a:r>
                        <a:rPr lang="en-US" sz="1100" dirty="0"/>
                        <a:t>7.787 [4.331,13.61]</a:t>
                      </a:r>
                    </a:p>
                  </a:txBody>
                  <a:tcPr anchor="ctr"/>
                </a:tc>
                <a:tc>
                  <a:txBody>
                    <a:bodyPr/>
                    <a:lstStyle/>
                    <a:p>
                      <a:r>
                        <a:rPr lang="en-US" sz="1100" dirty="0"/>
                        <a:t>8.887 [8.066,9.783]</a:t>
                      </a:r>
                    </a:p>
                  </a:txBody>
                  <a:tcPr anchor="ctr"/>
                </a:tc>
                <a:extLst>
                  <a:ext uri="{0D108BD9-81ED-4DB2-BD59-A6C34878D82A}">
                    <a16:rowId xmlns:a16="http://schemas.microsoft.com/office/drawing/2014/main" val="1173275041"/>
                  </a:ext>
                </a:extLst>
              </a:tr>
            </a:tbl>
          </a:graphicData>
        </a:graphic>
      </p:graphicFrame>
      <p:sp>
        <p:nvSpPr>
          <p:cNvPr id="13" name="TextBox 12">
            <a:extLst>
              <a:ext uri="{FF2B5EF4-FFF2-40B4-BE49-F238E27FC236}">
                <a16:creationId xmlns:a16="http://schemas.microsoft.com/office/drawing/2014/main" id="{C6246FD5-0BB9-4DF5-AB45-ACB54F6DE689}"/>
              </a:ext>
            </a:extLst>
          </p:cNvPr>
          <p:cNvSpPr txBox="1"/>
          <p:nvPr/>
        </p:nvSpPr>
        <p:spPr>
          <a:xfrm>
            <a:off x="250166" y="112144"/>
            <a:ext cx="7358331" cy="646331"/>
          </a:xfrm>
          <a:prstGeom prst="rect">
            <a:avLst/>
          </a:prstGeom>
          <a:noFill/>
        </p:spPr>
        <p:txBody>
          <a:bodyPr wrap="square" rtlCol="0">
            <a:spAutoFit/>
          </a:bodyPr>
          <a:lstStyle/>
          <a:p>
            <a:r>
              <a:rPr lang="de-DE" dirty="0" err="1"/>
              <a:t>Percentage</a:t>
            </a:r>
            <a:r>
              <a:rPr lang="de-DE" dirty="0"/>
              <a:t> </a:t>
            </a:r>
            <a:r>
              <a:rPr lang="de-DE" dirty="0" err="1"/>
              <a:t>of</a:t>
            </a:r>
            <a:r>
              <a:rPr lang="de-DE" dirty="0"/>
              <a:t> </a:t>
            </a:r>
            <a:r>
              <a:rPr lang="de-DE" dirty="0" err="1"/>
              <a:t>participants</a:t>
            </a:r>
            <a:r>
              <a:rPr lang="de-DE" dirty="0"/>
              <a:t> (not </a:t>
            </a:r>
            <a:r>
              <a:rPr lang="de-DE" dirty="0" err="1"/>
              <a:t>hospitalized</a:t>
            </a:r>
            <a:r>
              <a:rPr lang="de-DE" dirty="0"/>
              <a:t> and in </a:t>
            </a:r>
            <a:r>
              <a:rPr lang="de-DE" dirty="0" err="1"/>
              <a:t>the</a:t>
            </a:r>
            <a:r>
              <a:rPr lang="de-DE" dirty="0"/>
              <a:t> Long COVID </a:t>
            </a:r>
            <a:r>
              <a:rPr lang="de-DE" dirty="0" err="1"/>
              <a:t>period</a:t>
            </a:r>
            <a:r>
              <a:rPr lang="de-DE" dirty="0"/>
              <a:t> (PCR &gt;4 </a:t>
            </a:r>
            <a:r>
              <a:rPr lang="de-DE" dirty="0" err="1"/>
              <a:t>weeks</a:t>
            </a:r>
            <a:r>
              <a:rPr lang="de-DE" dirty="0"/>
              <a:t> after </a:t>
            </a:r>
            <a:r>
              <a:rPr lang="de-DE" dirty="0" err="1"/>
              <a:t>infection</a:t>
            </a:r>
            <a:r>
              <a:rPr lang="de-DE" dirty="0"/>
              <a:t>)) </a:t>
            </a:r>
            <a:r>
              <a:rPr lang="de-DE" dirty="0" err="1"/>
              <a:t>with</a:t>
            </a:r>
            <a:r>
              <a:rPr lang="de-DE" dirty="0"/>
              <a:t> </a:t>
            </a:r>
            <a:r>
              <a:rPr lang="de-DE" dirty="0" err="1"/>
              <a:t>the</a:t>
            </a:r>
            <a:r>
              <a:rPr lang="de-DE" dirty="0"/>
              <a:t> </a:t>
            </a:r>
            <a:r>
              <a:rPr lang="de-DE" dirty="0" err="1"/>
              <a:t>symptom</a:t>
            </a:r>
            <a:r>
              <a:rPr lang="de-DE" dirty="0"/>
              <a:t> </a:t>
            </a:r>
            <a:r>
              <a:rPr lang="de-DE" dirty="0" err="1"/>
              <a:t>for</a:t>
            </a:r>
            <a:r>
              <a:rPr lang="de-DE" dirty="0"/>
              <a:t> </a:t>
            </a:r>
            <a:r>
              <a:rPr lang="de-DE" dirty="0" err="1"/>
              <a:t>each</a:t>
            </a:r>
            <a:r>
              <a:rPr lang="de-DE" dirty="0"/>
              <a:t> </a:t>
            </a:r>
            <a:r>
              <a:rPr lang="de-DE" dirty="0" err="1"/>
              <a:t>group</a:t>
            </a:r>
            <a:endParaRPr lang="en-US" dirty="0"/>
          </a:p>
        </p:txBody>
      </p:sp>
    </p:spTree>
    <p:extLst>
      <p:ext uri="{BB962C8B-B14F-4D97-AF65-F5344CB8AC3E}">
        <p14:creationId xmlns:p14="http://schemas.microsoft.com/office/powerpoint/2010/main" val="86882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3C343ED2-493C-4B30-A69B-61E7DCA8BD5B}"/>
              </a:ext>
            </a:extLst>
          </p:cNvPr>
          <p:cNvGraphicFramePr/>
          <p:nvPr>
            <p:extLst>
              <p:ext uri="{D42A27DB-BD31-4B8C-83A1-F6EECF244321}">
                <p14:modId xmlns:p14="http://schemas.microsoft.com/office/powerpoint/2010/main" val="4265554363"/>
              </p:ext>
            </p:extLst>
          </p:nvPr>
        </p:nvGraphicFramePr>
        <p:xfrm>
          <a:off x="982935" y="1059813"/>
          <a:ext cx="7452674" cy="3434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DEAF3FB-4A82-4E23-8AD6-9D52FFF8DB7C}"/>
              </a:ext>
            </a:extLst>
          </p:cNvPr>
          <p:cNvSpPr>
            <a:spLocks noGrp="1"/>
          </p:cNvSpPr>
          <p:nvPr>
            <p:ph type="sldNum" sz="quarter" idx="12"/>
          </p:nvPr>
        </p:nvSpPr>
        <p:spPr/>
        <p:txBody>
          <a:bodyPr/>
          <a:lstStyle/>
          <a:p>
            <a:fld id="{162A217B-ED1C-D84B-8478-63C77FA79618}" type="slidenum">
              <a:rPr lang="de-DE" smtClean="0"/>
              <a:t>2</a:t>
            </a:fld>
            <a:endParaRPr lang="de-DE"/>
          </a:p>
        </p:txBody>
      </p:sp>
      <p:sp>
        <p:nvSpPr>
          <p:cNvPr id="5" name="Title 4">
            <a:extLst>
              <a:ext uri="{FF2B5EF4-FFF2-40B4-BE49-F238E27FC236}">
                <a16:creationId xmlns:a16="http://schemas.microsoft.com/office/drawing/2014/main" id="{3E7177E3-50F5-41EF-84B6-3557076EC93A}"/>
              </a:ext>
            </a:extLst>
          </p:cNvPr>
          <p:cNvSpPr>
            <a:spLocks noGrp="1"/>
          </p:cNvSpPr>
          <p:nvPr>
            <p:ph type="title"/>
          </p:nvPr>
        </p:nvSpPr>
        <p:spPr>
          <a:xfrm>
            <a:off x="579889" y="186343"/>
            <a:ext cx="7983646" cy="714291"/>
          </a:xfrm>
        </p:spPr>
        <p:txBody>
          <a:bodyPr/>
          <a:lstStyle/>
          <a:p>
            <a:r>
              <a:rPr lang="de-DE" sz="2800" dirty="0"/>
              <a:t>Post COVID-19 </a:t>
            </a:r>
            <a:r>
              <a:rPr lang="de-DE" sz="2800" dirty="0" err="1"/>
              <a:t>condition</a:t>
            </a:r>
            <a:r>
              <a:rPr lang="de-DE" sz="2800" dirty="0"/>
              <a:t> - WHO Definition</a:t>
            </a:r>
            <a:endParaRPr lang="en-US" sz="2800" dirty="0"/>
          </a:p>
        </p:txBody>
      </p:sp>
      <p:sp>
        <p:nvSpPr>
          <p:cNvPr id="6" name="Textfeld 5">
            <a:extLst>
              <a:ext uri="{FF2B5EF4-FFF2-40B4-BE49-F238E27FC236}">
                <a16:creationId xmlns:a16="http://schemas.microsoft.com/office/drawing/2014/main" id="{823B7CFB-3384-4EB0-A955-02FDF7B8D422}"/>
              </a:ext>
            </a:extLst>
          </p:cNvPr>
          <p:cNvSpPr txBox="1"/>
          <p:nvPr/>
        </p:nvSpPr>
        <p:spPr>
          <a:xfrm>
            <a:off x="5471886" y="4454726"/>
            <a:ext cx="3536546" cy="261610"/>
          </a:xfrm>
          <a:prstGeom prst="rect">
            <a:avLst/>
          </a:prstGeom>
          <a:noFill/>
        </p:spPr>
        <p:txBody>
          <a:bodyPr wrap="none" rtlCol="0">
            <a:spAutoFit/>
          </a:bodyPr>
          <a:lstStyle/>
          <a:p>
            <a:r>
              <a:rPr lang="de-DE" sz="1100" dirty="0"/>
              <a:t>* British National Institute </a:t>
            </a:r>
            <a:r>
              <a:rPr lang="de-DE" sz="1100" dirty="0" err="1"/>
              <a:t>for</a:t>
            </a:r>
            <a:r>
              <a:rPr lang="de-DE" sz="1100" dirty="0"/>
              <a:t> Health and Care Excellence </a:t>
            </a:r>
          </a:p>
        </p:txBody>
      </p:sp>
      <p:sp>
        <p:nvSpPr>
          <p:cNvPr id="8" name="Date Placeholder 1">
            <a:extLst>
              <a:ext uri="{FF2B5EF4-FFF2-40B4-BE49-F238E27FC236}">
                <a16:creationId xmlns:a16="http://schemas.microsoft.com/office/drawing/2014/main" id="{FF20996A-A1D8-4C0C-AEFD-C46741DA3870}"/>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10" name="Footer Placeholder 7">
            <a:extLst>
              <a:ext uri="{FF2B5EF4-FFF2-40B4-BE49-F238E27FC236}">
                <a16:creationId xmlns:a16="http://schemas.microsoft.com/office/drawing/2014/main" id="{56A8D49B-0C99-44B0-9DA4-B7092BDB1225}"/>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70351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D2F85A4D-ACA3-47D3-9188-4FB8A6729EB0}"/>
              </a:ext>
            </a:extLst>
          </p:cNvPr>
          <p:cNvGraphicFramePr>
            <a:graphicFrameLocks noGrp="1"/>
          </p:cNvGraphicFramePr>
          <p:nvPr>
            <p:ph idx="1"/>
            <p:extLst>
              <p:ext uri="{D42A27DB-BD31-4B8C-83A1-F6EECF244321}">
                <p14:modId xmlns:p14="http://schemas.microsoft.com/office/powerpoint/2010/main" val="1276781369"/>
              </p:ext>
            </p:extLst>
          </p:nvPr>
        </p:nvGraphicFramePr>
        <p:xfrm>
          <a:off x="997434" y="841469"/>
          <a:ext cx="7149131" cy="3948055"/>
        </p:xfrm>
        <a:graphic>
          <a:graphicData uri="http://schemas.openxmlformats.org/drawingml/2006/table">
            <a:tbl>
              <a:tblPr firstRow="1" bandRow="1">
                <a:tableStyleId>{5C22544A-7EE6-4342-B048-85BDC9FD1C3A}</a:tableStyleId>
              </a:tblPr>
              <a:tblGrid>
                <a:gridCol w="2813729">
                  <a:extLst>
                    <a:ext uri="{9D8B030D-6E8A-4147-A177-3AD203B41FA5}">
                      <a16:colId xmlns:a16="http://schemas.microsoft.com/office/drawing/2014/main" val="3885557066"/>
                    </a:ext>
                  </a:extLst>
                </a:gridCol>
                <a:gridCol w="1452994">
                  <a:extLst>
                    <a:ext uri="{9D8B030D-6E8A-4147-A177-3AD203B41FA5}">
                      <a16:colId xmlns:a16="http://schemas.microsoft.com/office/drawing/2014/main" val="1022961900"/>
                    </a:ext>
                  </a:extLst>
                </a:gridCol>
                <a:gridCol w="1441204">
                  <a:extLst>
                    <a:ext uri="{9D8B030D-6E8A-4147-A177-3AD203B41FA5}">
                      <a16:colId xmlns:a16="http://schemas.microsoft.com/office/drawing/2014/main" val="393254722"/>
                    </a:ext>
                  </a:extLst>
                </a:gridCol>
                <a:gridCol w="1441204">
                  <a:extLst>
                    <a:ext uri="{9D8B030D-6E8A-4147-A177-3AD203B41FA5}">
                      <a16:colId xmlns:a16="http://schemas.microsoft.com/office/drawing/2014/main" val="3879060317"/>
                    </a:ext>
                  </a:extLst>
                </a:gridCol>
              </a:tblGrid>
              <a:tr h="260717">
                <a:tc>
                  <a:txBody>
                    <a:bodyPr/>
                    <a:lstStyle/>
                    <a:p>
                      <a:pPr algn="ctr">
                        <a:lnSpc>
                          <a:spcPct val="107000"/>
                        </a:lnSpc>
                        <a:spcAft>
                          <a:spcPts val="800"/>
                        </a:spcAft>
                      </a:pPr>
                      <a:r>
                        <a:rPr lang="de-DE" sz="1100" dirty="0">
                          <a:effectLst/>
                        </a:rPr>
                        <a:t>Symptom (% [95%CI])</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en-US" sz="1100" kern="1200" dirty="0">
                          <a:effectLst/>
                        </a:rPr>
                        <a:t>Know infection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de-DE" sz="1100" kern="1200" dirty="0" err="1">
                          <a:effectLst/>
                        </a:rPr>
                        <a:t>Unknown</a:t>
                      </a:r>
                      <a:r>
                        <a:rPr lang="de-DE" sz="1100" kern="1200" dirty="0">
                          <a:effectLst/>
                        </a:rPr>
                        <a:t> </a:t>
                      </a:r>
                      <a:r>
                        <a:rPr lang="de-DE" sz="1100" kern="1200" dirty="0" err="1">
                          <a:effectLst/>
                        </a:rPr>
                        <a:t>infection</a:t>
                      </a:r>
                      <a:r>
                        <a:rPr lang="de-DE" sz="1100" kern="1200" dirty="0">
                          <a:effectLst/>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230" marR="24230" marT="12115" marB="12115" anchor="ctr"/>
                </a:tc>
                <a:tc>
                  <a:txBody>
                    <a:bodyPr/>
                    <a:lstStyle/>
                    <a:p>
                      <a:pPr algn="ctr">
                        <a:lnSpc>
                          <a:spcPct val="107000"/>
                        </a:lnSpc>
                        <a:spcAft>
                          <a:spcPts val="0"/>
                        </a:spcAft>
                      </a:pPr>
                      <a:r>
                        <a:rPr lang="de-DE" sz="1100" kern="1200" dirty="0" err="1">
                          <a:effectLst/>
                        </a:rPr>
                        <a:t>No</a:t>
                      </a:r>
                      <a:r>
                        <a:rPr lang="de-DE" sz="1100" kern="1200" dirty="0">
                          <a:effectLst/>
                        </a:rPr>
                        <a:t> </a:t>
                      </a:r>
                      <a:r>
                        <a:rPr lang="de-DE" sz="1100" kern="1200" dirty="0" err="1">
                          <a:effectLst/>
                        </a:rPr>
                        <a:t>infection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67575583"/>
                  </a:ext>
                </a:extLst>
              </a:tr>
              <a:tr h="238233">
                <a:tc>
                  <a:txBody>
                    <a:bodyPr/>
                    <a:lstStyle/>
                    <a:p>
                      <a:pPr algn="ctr">
                        <a:lnSpc>
                          <a:spcPct val="107000"/>
                        </a:lnSpc>
                        <a:spcAft>
                          <a:spcPts val="800"/>
                        </a:spcAft>
                      </a:pPr>
                      <a:r>
                        <a:rPr lang="de-DE" sz="1100" dirty="0">
                          <a:effectLst/>
                        </a:rPr>
                        <a:t>Appetitlosigkeit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17.69 [13.28,23.18]</a:t>
                      </a:r>
                    </a:p>
                  </a:txBody>
                  <a:tcPr anchor="ctr"/>
                </a:tc>
                <a:tc>
                  <a:txBody>
                    <a:bodyPr/>
                    <a:lstStyle/>
                    <a:p>
                      <a:r>
                        <a:rPr lang="en-US" sz="1100" dirty="0"/>
                        <a:t>11.21 [6.436,18.81]</a:t>
                      </a:r>
                    </a:p>
                  </a:txBody>
                  <a:tcPr anchor="ctr"/>
                </a:tc>
                <a:tc>
                  <a:txBody>
                    <a:bodyPr/>
                    <a:lstStyle/>
                    <a:p>
                      <a:r>
                        <a:rPr lang="en-US" sz="1100" dirty="0"/>
                        <a:t>7.446 [6.639,8.342]</a:t>
                      </a:r>
                    </a:p>
                  </a:txBody>
                  <a:tcPr anchor="ctr"/>
                </a:tc>
                <a:extLst>
                  <a:ext uri="{0D108BD9-81ED-4DB2-BD59-A6C34878D82A}">
                    <a16:rowId xmlns:a16="http://schemas.microsoft.com/office/drawing/2014/main" val="2930221574"/>
                  </a:ext>
                </a:extLst>
              </a:tr>
              <a:tr h="248927">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Appetitlosigkeit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4.373 [2.316,8.105]</a:t>
                      </a:r>
                    </a:p>
                  </a:txBody>
                  <a:tcPr anchor="ctr"/>
                </a:tc>
                <a:tc>
                  <a:txBody>
                    <a:bodyPr/>
                    <a:lstStyle/>
                    <a:p>
                      <a:r>
                        <a:rPr lang="en-US" sz="1100" dirty="0"/>
                        <a:t>2.751 [1.015,7.238]</a:t>
                      </a:r>
                    </a:p>
                  </a:txBody>
                  <a:tcPr anchor="ctr"/>
                </a:tc>
                <a:tc>
                  <a:txBody>
                    <a:bodyPr/>
                    <a:lstStyle/>
                    <a:p>
                      <a:r>
                        <a:rPr lang="en-US" sz="1100" dirty="0"/>
                        <a:t>2.616 [2.167,3.154]</a:t>
                      </a:r>
                    </a:p>
                  </a:txBody>
                  <a:tcPr anchor="ctr"/>
                </a:tc>
                <a:extLst>
                  <a:ext uri="{0D108BD9-81ED-4DB2-BD59-A6C34878D82A}">
                    <a16:rowId xmlns:a16="http://schemas.microsoft.com/office/drawing/2014/main" val="2425989800"/>
                  </a:ext>
                </a:extLst>
              </a:tr>
              <a:tr h="248927">
                <a:tc>
                  <a:txBody>
                    <a:bodyPr/>
                    <a:lstStyle/>
                    <a:p>
                      <a:pPr algn="ctr">
                        <a:lnSpc>
                          <a:spcPct val="107000"/>
                        </a:lnSpc>
                        <a:spcAft>
                          <a:spcPts val="800"/>
                        </a:spcAft>
                      </a:pPr>
                      <a:r>
                        <a:rPr lang="de-DE" sz="1100" dirty="0">
                          <a:effectLst/>
                        </a:rPr>
                        <a:t>Kopfschmerzen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50.82 [45.12,56.5]</a:t>
                      </a:r>
                    </a:p>
                  </a:txBody>
                  <a:tcPr anchor="ctr"/>
                </a:tc>
                <a:tc>
                  <a:txBody>
                    <a:bodyPr/>
                    <a:lstStyle/>
                    <a:p>
                      <a:r>
                        <a:rPr lang="en-US" sz="1100" dirty="0"/>
                        <a:t>45.53 [36.4,54.96]</a:t>
                      </a:r>
                    </a:p>
                  </a:txBody>
                  <a:tcPr anchor="ctr"/>
                </a:tc>
                <a:tc>
                  <a:txBody>
                    <a:bodyPr/>
                    <a:lstStyle/>
                    <a:p>
                      <a:r>
                        <a:rPr lang="en-US" sz="1100" dirty="0"/>
                        <a:t>41.44 [39.95,42.95]</a:t>
                      </a:r>
                    </a:p>
                  </a:txBody>
                  <a:tcPr anchor="ctr"/>
                </a:tc>
                <a:extLst>
                  <a:ext uri="{0D108BD9-81ED-4DB2-BD59-A6C34878D82A}">
                    <a16:rowId xmlns:a16="http://schemas.microsoft.com/office/drawing/2014/main" val="3615958509"/>
                  </a:ext>
                </a:extLst>
              </a:tr>
              <a:tr h="248927">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Kopfschmerzen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18.79 [14.75,23.62]</a:t>
                      </a:r>
                    </a:p>
                  </a:txBody>
                  <a:tcPr anchor="ctr"/>
                </a:tc>
                <a:tc>
                  <a:txBody>
                    <a:bodyPr/>
                    <a:lstStyle/>
                    <a:p>
                      <a:r>
                        <a:rPr lang="en-US" sz="1100" dirty="0"/>
                        <a:t>12.18 [7.118,20.07]</a:t>
                      </a:r>
                    </a:p>
                  </a:txBody>
                  <a:tcPr anchor="ctr"/>
                </a:tc>
                <a:tc>
                  <a:txBody>
                    <a:bodyPr/>
                    <a:lstStyle/>
                    <a:p>
                      <a:r>
                        <a:rPr lang="en-US" sz="1100" dirty="0"/>
                        <a:t>11.9 [10.95,12.92] </a:t>
                      </a:r>
                    </a:p>
                  </a:txBody>
                  <a:tcPr anchor="ctr"/>
                </a:tc>
                <a:extLst>
                  <a:ext uri="{0D108BD9-81ED-4DB2-BD59-A6C34878D82A}">
                    <a16:rowId xmlns:a16="http://schemas.microsoft.com/office/drawing/2014/main" val="3357246759"/>
                  </a:ext>
                </a:extLst>
              </a:tr>
              <a:tr h="248927">
                <a:tc>
                  <a:txBody>
                    <a:bodyPr/>
                    <a:lstStyle/>
                    <a:p>
                      <a:pPr algn="ctr">
                        <a:lnSpc>
                          <a:spcPct val="107000"/>
                        </a:lnSpc>
                        <a:spcAft>
                          <a:spcPts val="800"/>
                        </a:spcAft>
                      </a:pPr>
                      <a:r>
                        <a:rPr lang="de-DE" sz="1100" dirty="0">
                          <a:effectLst/>
                        </a:rPr>
                        <a:t>Schwindel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28.61 [23.5,34.32]</a:t>
                      </a:r>
                    </a:p>
                  </a:txBody>
                  <a:tcPr anchor="ctr"/>
                </a:tc>
                <a:tc>
                  <a:txBody>
                    <a:bodyPr/>
                    <a:lstStyle/>
                    <a:p>
                      <a:r>
                        <a:rPr lang="en-US" sz="1100" dirty="0"/>
                        <a:t>25.54 [18.12,34.71]</a:t>
                      </a:r>
                    </a:p>
                  </a:txBody>
                  <a:tcPr anchor="ctr"/>
                </a:tc>
                <a:tc>
                  <a:txBody>
                    <a:bodyPr/>
                    <a:lstStyle/>
                    <a:p>
                      <a:r>
                        <a:rPr lang="en-US" sz="1100" dirty="0"/>
                        <a:t>19.63 [18.45,20.86]</a:t>
                      </a:r>
                    </a:p>
                  </a:txBody>
                  <a:tcPr anchor="ctr"/>
                </a:tc>
                <a:extLst>
                  <a:ext uri="{0D108BD9-81ED-4DB2-BD59-A6C34878D82A}">
                    <a16:rowId xmlns:a16="http://schemas.microsoft.com/office/drawing/2014/main" val="3506462896"/>
                  </a:ext>
                </a:extLst>
              </a:tr>
              <a:tr h="248927">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Schwindel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12.36 [9.245,16.34]</a:t>
                      </a:r>
                    </a:p>
                  </a:txBody>
                  <a:tcPr anchor="ctr"/>
                </a:tc>
                <a:tc>
                  <a:txBody>
                    <a:bodyPr/>
                    <a:lstStyle/>
                    <a:p>
                      <a:r>
                        <a:rPr lang="en-US" sz="1100" dirty="0"/>
                        <a:t>11.23 [6.803,17.99]</a:t>
                      </a:r>
                    </a:p>
                  </a:txBody>
                  <a:tcPr anchor="ctr"/>
                </a:tc>
                <a:tc>
                  <a:txBody>
                    <a:bodyPr/>
                    <a:lstStyle/>
                    <a:p>
                      <a:r>
                        <a:rPr lang="en-US" sz="1100" dirty="0"/>
                        <a:t>8.325 [7.566,9.151]</a:t>
                      </a:r>
                    </a:p>
                  </a:txBody>
                  <a:tcPr anchor="ctr"/>
                </a:tc>
                <a:extLst>
                  <a:ext uri="{0D108BD9-81ED-4DB2-BD59-A6C34878D82A}">
                    <a16:rowId xmlns:a16="http://schemas.microsoft.com/office/drawing/2014/main" val="254186681"/>
                  </a:ext>
                </a:extLst>
              </a:tr>
              <a:tr h="289779">
                <a:tc>
                  <a:txBody>
                    <a:bodyPr/>
                    <a:lstStyle/>
                    <a:p>
                      <a:pPr algn="ctr">
                        <a:lnSpc>
                          <a:spcPct val="107000"/>
                        </a:lnSpc>
                        <a:spcAft>
                          <a:spcPts val="800"/>
                        </a:spcAft>
                      </a:pPr>
                      <a:r>
                        <a:rPr lang="de-DE" sz="1100" dirty="0">
                          <a:effectLst/>
                        </a:rPr>
                        <a:t>Übelkeit o. Magenverstimmung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23.43 [18.92,28.64]</a:t>
                      </a:r>
                    </a:p>
                  </a:txBody>
                  <a:tcPr anchor="ctr"/>
                </a:tc>
                <a:tc>
                  <a:txBody>
                    <a:bodyPr/>
                    <a:lstStyle/>
                    <a:p>
                      <a:r>
                        <a:rPr lang="en-US" sz="1100" dirty="0"/>
                        <a:t>19.07 [12.31,28.35]</a:t>
                      </a:r>
                    </a:p>
                  </a:txBody>
                  <a:tcPr anchor="ctr"/>
                </a:tc>
                <a:tc>
                  <a:txBody>
                    <a:bodyPr/>
                    <a:lstStyle/>
                    <a:p>
                      <a:r>
                        <a:rPr lang="en-US" sz="1100" dirty="0"/>
                        <a:t>18.64 [17.48,19.87]</a:t>
                      </a:r>
                    </a:p>
                  </a:txBody>
                  <a:tcPr anchor="ctr"/>
                </a:tc>
                <a:extLst>
                  <a:ext uri="{0D108BD9-81ED-4DB2-BD59-A6C34878D82A}">
                    <a16:rowId xmlns:a16="http://schemas.microsoft.com/office/drawing/2014/main" val="4135813578"/>
                  </a:ext>
                </a:extLst>
              </a:tr>
              <a:tr h="248927">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Übelkeit o. Magenverstimmung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8.772 [5.745,13.17]</a:t>
                      </a:r>
                    </a:p>
                  </a:txBody>
                  <a:tcPr anchor="ctr"/>
                </a:tc>
                <a:tc>
                  <a:txBody>
                    <a:bodyPr/>
                    <a:lstStyle/>
                    <a:p>
                      <a:r>
                        <a:rPr lang="en-US" sz="1100" dirty="0"/>
                        <a:t>3.292 [1.303,8.071]</a:t>
                      </a:r>
                    </a:p>
                  </a:txBody>
                  <a:tcPr anchor="ctr"/>
                </a:tc>
                <a:tc>
                  <a:txBody>
                    <a:bodyPr/>
                    <a:lstStyle/>
                    <a:p>
                      <a:r>
                        <a:rPr lang="en-US" sz="1100" dirty="0"/>
                        <a:t>5.3 [4.685,5.99]</a:t>
                      </a:r>
                    </a:p>
                  </a:txBody>
                  <a:tcPr anchor="ctr"/>
                </a:tc>
                <a:extLst>
                  <a:ext uri="{0D108BD9-81ED-4DB2-BD59-A6C34878D82A}">
                    <a16:rowId xmlns:a16="http://schemas.microsoft.com/office/drawing/2014/main" val="363844535"/>
                  </a:ext>
                </a:extLst>
              </a:tr>
              <a:tr h="245040">
                <a:tc>
                  <a:txBody>
                    <a:bodyPr/>
                    <a:lstStyle/>
                    <a:p>
                      <a:pPr algn="ctr">
                        <a:lnSpc>
                          <a:spcPct val="107000"/>
                        </a:lnSpc>
                        <a:spcAft>
                          <a:spcPts val="800"/>
                        </a:spcAft>
                      </a:pPr>
                      <a:r>
                        <a:rPr lang="de-DE" sz="1100" dirty="0">
                          <a:effectLst/>
                        </a:rPr>
                        <a:t>Hitzewallung o. Kälteschauer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25.64 [21.01,30.89]</a:t>
                      </a:r>
                    </a:p>
                  </a:txBody>
                  <a:tcPr anchor="ctr"/>
                </a:tc>
                <a:tc>
                  <a:txBody>
                    <a:bodyPr/>
                    <a:lstStyle/>
                    <a:p>
                      <a:r>
                        <a:rPr lang="en-US" sz="1100" dirty="0"/>
                        <a:t>23.64 [16.04,33.42]</a:t>
                      </a:r>
                    </a:p>
                  </a:txBody>
                  <a:tcPr anchor="ctr"/>
                </a:tc>
                <a:tc>
                  <a:txBody>
                    <a:bodyPr/>
                    <a:lstStyle/>
                    <a:p>
                      <a:r>
                        <a:rPr lang="en-US" sz="1100" dirty="0"/>
                        <a:t>17.83 [16.75,18.97]</a:t>
                      </a:r>
                    </a:p>
                  </a:txBody>
                  <a:tcPr anchor="ctr"/>
                </a:tc>
                <a:extLst>
                  <a:ext uri="{0D108BD9-81ED-4DB2-BD59-A6C34878D82A}">
                    <a16:rowId xmlns:a16="http://schemas.microsoft.com/office/drawing/2014/main" val="3431000348"/>
                  </a:ext>
                </a:extLst>
              </a:tr>
              <a:tr h="248927">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Hitzewallung o. Kälteschauer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10.34 [7.788,13.6]</a:t>
                      </a:r>
                    </a:p>
                  </a:txBody>
                  <a:tcPr anchor="ctr"/>
                </a:tc>
                <a:tc>
                  <a:txBody>
                    <a:bodyPr/>
                    <a:lstStyle/>
                    <a:p>
                      <a:r>
                        <a:rPr lang="en-US" sz="1100" dirty="0"/>
                        <a:t>6.525 [3.565,11.65]</a:t>
                      </a:r>
                    </a:p>
                  </a:txBody>
                  <a:tcPr anchor="ctr"/>
                </a:tc>
                <a:tc>
                  <a:txBody>
                    <a:bodyPr/>
                    <a:lstStyle/>
                    <a:p>
                      <a:r>
                        <a:rPr lang="en-US" sz="1100" dirty="0"/>
                        <a:t>8.224 [7.507,9.004]</a:t>
                      </a:r>
                    </a:p>
                  </a:txBody>
                  <a:tcPr anchor="ctr"/>
                </a:tc>
                <a:extLst>
                  <a:ext uri="{0D108BD9-81ED-4DB2-BD59-A6C34878D82A}">
                    <a16:rowId xmlns:a16="http://schemas.microsoft.com/office/drawing/2014/main" val="4089783326"/>
                  </a:ext>
                </a:extLst>
              </a:tr>
              <a:tr h="282220">
                <a:tc>
                  <a:txBody>
                    <a:bodyPr/>
                    <a:lstStyle/>
                    <a:p>
                      <a:pPr algn="ctr">
                        <a:lnSpc>
                          <a:spcPct val="107000"/>
                        </a:lnSpc>
                        <a:spcAft>
                          <a:spcPts val="800"/>
                        </a:spcAft>
                      </a:pPr>
                      <a:r>
                        <a:rPr lang="de-DE" sz="1100" dirty="0">
                          <a:effectLst/>
                        </a:rPr>
                        <a:t>Taubheit o. Brennen in </a:t>
                      </a:r>
                      <a:r>
                        <a:rPr lang="de-DE" sz="1100" dirty="0" err="1">
                          <a:effectLst/>
                        </a:rPr>
                        <a:t>Fuss</a:t>
                      </a:r>
                      <a:r>
                        <a:rPr lang="de-DE" sz="1100" dirty="0">
                          <a:effectLst/>
                        </a:rPr>
                        <a:t> o. Bein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14.31 [10.77,18.77]</a:t>
                      </a:r>
                    </a:p>
                  </a:txBody>
                  <a:tcPr anchor="ctr"/>
                </a:tc>
                <a:tc>
                  <a:txBody>
                    <a:bodyPr/>
                    <a:lstStyle/>
                    <a:p>
                      <a:r>
                        <a:rPr lang="en-US" sz="1100" dirty="0"/>
                        <a:t>13.33 [8.345,20.63]</a:t>
                      </a:r>
                    </a:p>
                  </a:txBody>
                  <a:tcPr anchor="ctr"/>
                </a:tc>
                <a:tc>
                  <a:txBody>
                    <a:bodyPr/>
                    <a:lstStyle/>
                    <a:p>
                      <a:r>
                        <a:rPr lang="en-US" sz="1100" dirty="0"/>
                        <a:t>12.13 [11.22,13.11]</a:t>
                      </a:r>
                    </a:p>
                  </a:txBody>
                  <a:tcPr anchor="ctr"/>
                </a:tc>
                <a:extLst>
                  <a:ext uri="{0D108BD9-81ED-4DB2-BD59-A6C34878D82A}">
                    <a16:rowId xmlns:a16="http://schemas.microsoft.com/office/drawing/2014/main" val="4207459174"/>
                  </a:ext>
                </a:extLst>
              </a:tr>
              <a:tr h="265459">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Taubheit o. Brennen in </a:t>
                      </a:r>
                      <a:r>
                        <a:rPr lang="de-DE" sz="1100" dirty="0" err="1">
                          <a:effectLst/>
                        </a:rPr>
                        <a:t>Fuss</a:t>
                      </a:r>
                      <a:r>
                        <a:rPr lang="de-DE" sz="1100" dirty="0">
                          <a:effectLst/>
                        </a:rPr>
                        <a:t> o. Bein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10.16 [7.262,14.03]</a:t>
                      </a:r>
                    </a:p>
                  </a:txBody>
                  <a:tcPr anchor="ctr"/>
                </a:tc>
                <a:tc>
                  <a:txBody>
                    <a:bodyPr/>
                    <a:lstStyle/>
                    <a:p>
                      <a:r>
                        <a:rPr lang="en-US" sz="1100" dirty="0"/>
                        <a:t>6.332 [3.235,12.02]</a:t>
                      </a:r>
                    </a:p>
                  </a:txBody>
                  <a:tcPr anchor="ctr"/>
                </a:tc>
                <a:tc>
                  <a:txBody>
                    <a:bodyPr/>
                    <a:lstStyle/>
                    <a:p>
                      <a:r>
                        <a:rPr lang="en-US" sz="1100" dirty="0"/>
                        <a:t>8.556 [7.782,9.4] </a:t>
                      </a:r>
                    </a:p>
                  </a:txBody>
                  <a:tcPr anchor="ctr"/>
                </a:tc>
                <a:extLst>
                  <a:ext uri="{0D108BD9-81ED-4DB2-BD59-A6C34878D82A}">
                    <a16:rowId xmlns:a16="http://schemas.microsoft.com/office/drawing/2014/main" val="1284398121"/>
                  </a:ext>
                </a:extLst>
              </a:tr>
              <a:tr h="248927">
                <a:tc>
                  <a:txBody>
                    <a:bodyPr/>
                    <a:lstStyle/>
                    <a:p>
                      <a:pPr algn="ctr">
                        <a:lnSpc>
                          <a:spcPct val="107000"/>
                        </a:lnSpc>
                        <a:spcAft>
                          <a:spcPts val="800"/>
                        </a:spcAft>
                      </a:pPr>
                      <a:r>
                        <a:rPr lang="de-DE" sz="1100" dirty="0">
                          <a:effectLst/>
                        </a:rPr>
                        <a:t>Schwäche in Beinen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18.15 [14.18,22.92]</a:t>
                      </a:r>
                    </a:p>
                  </a:txBody>
                  <a:tcPr anchor="ctr"/>
                </a:tc>
                <a:tc>
                  <a:txBody>
                    <a:bodyPr/>
                    <a:lstStyle/>
                    <a:p>
                      <a:r>
                        <a:rPr lang="en-US" sz="1100" dirty="0"/>
                        <a:t>18.28 [12.02,26.82]</a:t>
                      </a:r>
                    </a:p>
                  </a:txBody>
                  <a:tcPr anchor="ctr"/>
                </a:tc>
                <a:tc>
                  <a:txBody>
                    <a:bodyPr/>
                    <a:lstStyle/>
                    <a:p>
                      <a:r>
                        <a:rPr lang="en-US" sz="1100" dirty="0"/>
                        <a:t>12.94 [12,13.95]</a:t>
                      </a:r>
                    </a:p>
                  </a:txBody>
                  <a:tcPr anchor="ctr"/>
                </a:tc>
                <a:extLst>
                  <a:ext uri="{0D108BD9-81ED-4DB2-BD59-A6C34878D82A}">
                    <a16:rowId xmlns:a16="http://schemas.microsoft.com/office/drawing/2014/main" val="3454834959"/>
                  </a:ext>
                </a:extLst>
              </a:tr>
              <a:tr h="248927">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de-DE" sz="1100" dirty="0">
                          <a:effectLst/>
                        </a:rPr>
                        <a:t>Anhaltend Schwäche in Beinen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230" marR="24230" marT="12115" marB="12115" anchor="ctr"/>
                </a:tc>
                <a:tc>
                  <a:txBody>
                    <a:bodyPr/>
                    <a:lstStyle/>
                    <a:p>
                      <a:r>
                        <a:rPr lang="en-US" sz="1100" dirty="0"/>
                        <a:t>11.55 [8.429,15.62]</a:t>
                      </a:r>
                    </a:p>
                  </a:txBody>
                  <a:tcPr anchor="ctr"/>
                </a:tc>
                <a:tc>
                  <a:txBody>
                    <a:bodyPr/>
                    <a:lstStyle/>
                    <a:p>
                      <a:r>
                        <a:rPr lang="en-US" sz="1100" dirty="0"/>
                        <a:t>12.64 [7.422,20.7]</a:t>
                      </a:r>
                    </a:p>
                  </a:txBody>
                  <a:tcPr anchor="ctr"/>
                </a:tc>
                <a:tc>
                  <a:txBody>
                    <a:bodyPr/>
                    <a:lstStyle/>
                    <a:p>
                      <a:r>
                        <a:rPr lang="en-US" sz="1100" dirty="0"/>
                        <a:t>8.886 [8.118,9.719]</a:t>
                      </a:r>
                    </a:p>
                  </a:txBody>
                  <a:tcPr anchor="ctr"/>
                </a:tc>
                <a:extLst>
                  <a:ext uri="{0D108BD9-81ED-4DB2-BD59-A6C34878D82A}">
                    <a16:rowId xmlns:a16="http://schemas.microsoft.com/office/drawing/2014/main" val="2908854706"/>
                  </a:ext>
                </a:extLst>
              </a:tr>
            </a:tbl>
          </a:graphicData>
        </a:graphic>
      </p:graphicFrame>
      <p:sp>
        <p:nvSpPr>
          <p:cNvPr id="9" name="TextBox 8">
            <a:extLst>
              <a:ext uri="{FF2B5EF4-FFF2-40B4-BE49-F238E27FC236}">
                <a16:creationId xmlns:a16="http://schemas.microsoft.com/office/drawing/2014/main" id="{9A17CFBD-9674-4A3A-B1C6-E9AD233447CE}"/>
              </a:ext>
            </a:extLst>
          </p:cNvPr>
          <p:cNvSpPr txBox="1"/>
          <p:nvPr/>
        </p:nvSpPr>
        <p:spPr>
          <a:xfrm>
            <a:off x="250166" y="112144"/>
            <a:ext cx="7358331" cy="646331"/>
          </a:xfrm>
          <a:prstGeom prst="rect">
            <a:avLst/>
          </a:prstGeom>
          <a:noFill/>
        </p:spPr>
        <p:txBody>
          <a:bodyPr wrap="square" rtlCol="0">
            <a:spAutoFit/>
          </a:bodyPr>
          <a:lstStyle/>
          <a:p>
            <a:r>
              <a:rPr lang="de-DE" dirty="0" err="1"/>
              <a:t>Percentage</a:t>
            </a:r>
            <a:r>
              <a:rPr lang="de-DE" dirty="0"/>
              <a:t> </a:t>
            </a:r>
            <a:r>
              <a:rPr lang="de-DE" dirty="0" err="1"/>
              <a:t>of</a:t>
            </a:r>
            <a:r>
              <a:rPr lang="de-DE" dirty="0"/>
              <a:t> </a:t>
            </a:r>
            <a:r>
              <a:rPr lang="de-DE" dirty="0" err="1"/>
              <a:t>participants</a:t>
            </a:r>
            <a:r>
              <a:rPr lang="de-DE" dirty="0"/>
              <a:t> (not </a:t>
            </a:r>
            <a:r>
              <a:rPr lang="de-DE" dirty="0" err="1"/>
              <a:t>hospitalized</a:t>
            </a:r>
            <a:r>
              <a:rPr lang="de-DE" dirty="0"/>
              <a:t> and in </a:t>
            </a:r>
            <a:r>
              <a:rPr lang="de-DE" dirty="0" err="1"/>
              <a:t>the</a:t>
            </a:r>
            <a:r>
              <a:rPr lang="de-DE" dirty="0"/>
              <a:t> Long COVID </a:t>
            </a:r>
            <a:r>
              <a:rPr lang="de-DE" dirty="0" err="1"/>
              <a:t>period</a:t>
            </a:r>
            <a:r>
              <a:rPr lang="de-DE" dirty="0"/>
              <a:t> (PCR &gt;4 </a:t>
            </a:r>
            <a:r>
              <a:rPr lang="de-DE" dirty="0" err="1"/>
              <a:t>weeks</a:t>
            </a:r>
            <a:r>
              <a:rPr lang="de-DE" dirty="0"/>
              <a:t>)) </a:t>
            </a:r>
            <a:r>
              <a:rPr lang="de-DE" dirty="0" err="1"/>
              <a:t>with</a:t>
            </a:r>
            <a:r>
              <a:rPr lang="de-DE" dirty="0"/>
              <a:t> </a:t>
            </a:r>
            <a:r>
              <a:rPr lang="de-DE" dirty="0" err="1"/>
              <a:t>the</a:t>
            </a:r>
            <a:r>
              <a:rPr lang="de-DE" dirty="0"/>
              <a:t> </a:t>
            </a:r>
            <a:r>
              <a:rPr lang="de-DE" dirty="0" err="1"/>
              <a:t>symptom</a:t>
            </a:r>
            <a:endParaRPr lang="en-US" dirty="0"/>
          </a:p>
        </p:txBody>
      </p:sp>
    </p:spTree>
    <p:extLst>
      <p:ext uri="{BB962C8B-B14F-4D97-AF65-F5344CB8AC3E}">
        <p14:creationId xmlns:p14="http://schemas.microsoft.com/office/powerpoint/2010/main" val="390834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D148F-994B-4A18-B022-AD2180D53D9F}"/>
              </a:ext>
            </a:extLst>
          </p:cNvPr>
          <p:cNvSpPr>
            <a:spLocks noGrp="1"/>
          </p:cNvSpPr>
          <p:nvPr>
            <p:ph type="title"/>
          </p:nvPr>
        </p:nvSpPr>
        <p:spPr/>
        <p:txBody>
          <a:bodyPr/>
          <a:lstStyle/>
          <a:p>
            <a:r>
              <a:rPr lang="de-DE" dirty="0"/>
              <a:t>NCDs</a:t>
            </a:r>
          </a:p>
        </p:txBody>
      </p:sp>
      <p:sp>
        <p:nvSpPr>
          <p:cNvPr id="5" name="Inhaltsplatzhalter 4">
            <a:extLst>
              <a:ext uri="{FF2B5EF4-FFF2-40B4-BE49-F238E27FC236}">
                <a16:creationId xmlns:a16="http://schemas.microsoft.com/office/drawing/2014/main" id="{9AC5E61F-AFF2-4F2B-B882-0F8EDD233DFD}"/>
              </a:ext>
            </a:extLst>
          </p:cNvPr>
          <p:cNvSpPr>
            <a:spLocks noGrp="1"/>
          </p:cNvSpPr>
          <p:nvPr>
            <p:ph idx="1"/>
          </p:nvPr>
        </p:nvSpPr>
        <p:spPr/>
        <p:txBody>
          <a:bodyPr/>
          <a:lstStyle/>
          <a:p>
            <a:endParaRPr lang="de-DE"/>
          </a:p>
        </p:txBody>
      </p:sp>
      <p:graphicFrame>
        <p:nvGraphicFramePr>
          <p:cNvPr id="6" name="Inhaltsplatzhalter 3">
            <a:extLst>
              <a:ext uri="{FF2B5EF4-FFF2-40B4-BE49-F238E27FC236}">
                <a16:creationId xmlns:a16="http://schemas.microsoft.com/office/drawing/2014/main" id="{D073185F-EE72-4473-933D-0DC01D2716FC}"/>
              </a:ext>
            </a:extLst>
          </p:cNvPr>
          <p:cNvGraphicFramePr>
            <a:graphicFrameLocks/>
          </p:cNvGraphicFramePr>
          <p:nvPr>
            <p:extLst/>
          </p:nvPr>
        </p:nvGraphicFramePr>
        <p:xfrm>
          <a:off x="742950" y="14835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81B9E4DC-A660-41A4-A21C-14694F78605C}"/>
              </a:ext>
            </a:extLst>
          </p:cNvPr>
          <p:cNvSpPr txBox="1"/>
          <p:nvPr/>
        </p:nvSpPr>
        <p:spPr>
          <a:xfrm>
            <a:off x="5050631" y="357188"/>
            <a:ext cx="1985963" cy="507831"/>
          </a:xfrm>
          <a:prstGeom prst="rect">
            <a:avLst/>
          </a:prstGeom>
          <a:noFill/>
        </p:spPr>
        <p:txBody>
          <a:bodyPr wrap="square" rtlCol="0">
            <a:spAutoFit/>
          </a:bodyPr>
          <a:lstStyle/>
          <a:p>
            <a:pPr defTabSz="685800"/>
            <a:r>
              <a:rPr lang="de-DE" sz="1350" dirty="0" err="1">
                <a:solidFill>
                  <a:srgbClr val="ED7D31"/>
                </a:solidFill>
                <a:latin typeface="Calibri" panose="020F0502020204030204"/>
              </a:rPr>
              <a:t>Excluded</a:t>
            </a:r>
            <a:r>
              <a:rPr lang="de-DE" sz="1350" dirty="0">
                <a:solidFill>
                  <a:srgbClr val="ED7D31"/>
                </a:solidFill>
                <a:latin typeface="Calibri" panose="020F0502020204030204"/>
              </a:rPr>
              <a:t> NCDs</a:t>
            </a:r>
          </a:p>
          <a:p>
            <a:pPr defTabSz="685800"/>
            <a:r>
              <a:rPr lang="de-DE" sz="1350" dirty="0" err="1">
                <a:solidFill>
                  <a:srgbClr val="70AD47"/>
                </a:solidFill>
                <a:latin typeface="Calibri" panose="020F0502020204030204"/>
              </a:rPr>
              <a:t>Included</a:t>
            </a:r>
            <a:r>
              <a:rPr lang="de-DE" sz="1350" dirty="0">
                <a:solidFill>
                  <a:srgbClr val="70AD47"/>
                </a:solidFill>
                <a:latin typeface="Calibri" panose="020F0502020204030204"/>
              </a:rPr>
              <a:t> NCDs</a:t>
            </a:r>
          </a:p>
        </p:txBody>
      </p:sp>
    </p:spTree>
    <p:extLst>
      <p:ext uri="{BB962C8B-B14F-4D97-AF65-F5344CB8AC3E}">
        <p14:creationId xmlns:p14="http://schemas.microsoft.com/office/powerpoint/2010/main" val="745871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BB21D5-0F03-446B-AFB1-A39F559D03EF}"/>
              </a:ext>
            </a:extLst>
          </p:cNvPr>
          <p:cNvSpPr>
            <a:spLocks noGrp="1"/>
          </p:cNvSpPr>
          <p:nvPr>
            <p:ph type="body" sz="quarter" idx="13"/>
          </p:nvPr>
        </p:nvSpPr>
        <p:spPr>
          <a:xfrm>
            <a:off x="456088" y="1259088"/>
            <a:ext cx="7983646" cy="3244635"/>
          </a:xfrm>
        </p:spPr>
        <p:txBody>
          <a:bodyPr>
            <a:normAutofit fontScale="92500" lnSpcReduction="10000"/>
          </a:bodyPr>
          <a:lstStyle/>
          <a:p>
            <a:r>
              <a:rPr lang="en-US" dirty="0"/>
              <a:t>= Proportion of cases among the exposed that is due (attributable) to the exposure</a:t>
            </a:r>
          </a:p>
          <a:p>
            <a:endParaRPr lang="de-DE" dirty="0"/>
          </a:p>
          <a:p>
            <a:r>
              <a:rPr lang="de-DE" dirty="0"/>
              <a:t>OR</a:t>
            </a:r>
            <a:r>
              <a:rPr lang="en-US" dirty="0"/>
              <a:t>-1/OR</a:t>
            </a:r>
          </a:p>
          <a:p>
            <a:endParaRPr lang="en-US" dirty="0"/>
          </a:p>
          <a:p>
            <a:r>
              <a:rPr lang="de-DE" dirty="0"/>
              <a:t>&gt;</a:t>
            </a:r>
            <a:r>
              <a:rPr lang="en-US" dirty="0"/>
              <a:t>= 2 persistent symptoms: AF=58.7%</a:t>
            </a:r>
          </a:p>
          <a:p>
            <a:pPr lvl="1"/>
            <a:r>
              <a:rPr lang="de-DE" dirty="0"/>
              <a:t>I</a:t>
            </a:r>
            <a:r>
              <a:rPr lang="en-US" dirty="0"/>
              <a:t>f we consider </a:t>
            </a:r>
            <a:r>
              <a:rPr lang="en-US" dirty="0" err="1"/>
              <a:t>Known+Unknow</a:t>
            </a:r>
            <a:r>
              <a:rPr lang="en-US" dirty="0"/>
              <a:t> = Infected  participants, as 1 only group, then AF=47.1%</a:t>
            </a:r>
          </a:p>
          <a:p>
            <a:r>
              <a:rPr lang="de-DE" dirty="0"/>
              <a:t>&gt;</a:t>
            </a:r>
            <a:r>
              <a:rPr lang="en-US" dirty="0"/>
              <a:t>= 2 persistent symptoms + functional limitation : AF=43.3%</a:t>
            </a:r>
          </a:p>
          <a:p>
            <a:pPr lvl="1"/>
            <a:r>
              <a:rPr lang="de-DE" dirty="0"/>
              <a:t>I</a:t>
            </a:r>
            <a:r>
              <a:rPr lang="en-US" dirty="0"/>
              <a:t>f we consider </a:t>
            </a:r>
            <a:r>
              <a:rPr lang="en-US" dirty="0" err="1"/>
              <a:t>Known+Unknow</a:t>
            </a:r>
            <a:r>
              <a:rPr lang="en-US" dirty="0"/>
              <a:t>= Infected  participants, as 1 only group, then AF=44.1%</a:t>
            </a:r>
          </a:p>
          <a:p>
            <a:endParaRPr lang="en-US" dirty="0"/>
          </a:p>
          <a:p>
            <a:endParaRPr lang="en-US" dirty="0"/>
          </a:p>
        </p:txBody>
      </p:sp>
      <p:sp>
        <p:nvSpPr>
          <p:cNvPr id="5" name="Slide Number Placeholder 4">
            <a:extLst>
              <a:ext uri="{FF2B5EF4-FFF2-40B4-BE49-F238E27FC236}">
                <a16:creationId xmlns:a16="http://schemas.microsoft.com/office/drawing/2014/main" id="{560ADA55-F1E8-4BDB-BBA2-C744B91EC9EC}"/>
              </a:ext>
            </a:extLst>
          </p:cNvPr>
          <p:cNvSpPr>
            <a:spLocks noGrp="1"/>
          </p:cNvSpPr>
          <p:nvPr>
            <p:ph type="sldNum" sz="quarter" idx="12"/>
          </p:nvPr>
        </p:nvSpPr>
        <p:spPr/>
        <p:txBody>
          <a:bodyPr/>
          <a:lstStyle/>
          <a:p>
            <a:fld id="{162A217B-ED1C-D84B-8478-63C77FA79618}" type="slidenum">
              <a:rPr lang="de-DE" smtClean="0"/>
              <a:t>22</a:t>
            </a:fld>
            <a:endParaRPr lang="de-DE"/>
          </a:p>
        </p:txBody>
      </p:sp>
      <p:sp>
        <p:nvSpPr>
          <p:cNvPr id="6" name="Title 5">
            <a:extLst>
              <a:ext uri="{FF2B5EF4-FFF2-40B4-BE49-F238E27FC236}">
                <a16:creationId xmlns:a16="http://schemas.microsoft.com/office/drawing/2014/main" id="{ECC0F616-DF1B-4199-9E30-0A67C00F3418}"/>
              </a:ext>
            </a:extLst>
          </p:cNvPr>
          <p:cNvSpPr>
            <a:spLocks noGrp="1"/>
          </p:cNvSpPr>
          <p:nvPr>
            <p:ph type="title"/>
          </p:nvPr>
        </p:nvSpPr>
        <p:spPr>
          <a:xfrm>
            <a:off x="457200" y="281258"/>
            <a:ext cx="7983646" cy="714291"/>
          </a:xfrm>
        </p:spPr>
        <p:txBody>
          <a:bodyPr/>
          <a:lstStyle/>
          <a:p>
            <a:r>
              <a:rPr lang="en-US" dirty="0"/>
              <a:t>Attributable fraction among the exposed </a:t>
            </a:r>
          </a:p>
        </p:txBody>
      </p:sp>
      <p:sp>
        <p:nvSpPr>
          <p:cNvPr id="7" name="Date Placeholder 1">
            <a:extLst>
              <a:ext uri="{FF2B5EF4-FFF2-40B4-BE49-F238E27FC236}">
                <a16:creationId xmlns:a16="http://schemas.microsoft.com/office/drawing/2014/main" id="{1030064B-FE3B-4707-9319-91BDF3EA4028}"/>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9" name="Footer Placeholder 7">
            <a:extLst>
              <a:ext uri="{FF2B5EF4-FFF2-40B4-BE49-F238E27FC236}">
                <a16:creationId xmlns:a16="http://schemas.microsoft.com/office/drawing/2014/main" id="{515480FF-7C69-49DF-833E-C1C1E041110D}"/>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136985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09F672-9560-4EF6-876A-0A8EBBB9E2DC}"/>
              </a:ext>
            </a:extLst>
          </p:cNvPr>
          <p:cNvSpPr>
            <a:spLocks noGrp="1"/>
          </p:cNvSpPr>
          <p:nvPr>
            <p:ph type="title"/>
          </p:nvPr>
        </p:nvSpPr>
        <p:spPr>
          <a:xfrm>
            <a:off x="564826" y="398252"/>
            <a:ext cx="6873112" cy="714291"/>
          </a:xfrm>
        </p:spPr>
        <p:txBody>
          <a:bodyPr/>
          <a:lstStyle/>
          <a:p>
            <a:pPr lvl="0"/>
            <a:r>
              <a:rPr lang="de-DE" sz="2800" dirty="0"/>
              <a:t>Corona Monitoring Bundesweit</a:t>
            </a:r>
            <a:br>
              <a:rPr lang="de-DE" sz="2800" dirty="0"/>
            </a:br>
            <a:r>
              <a:rPr lang="de-DE" sz="2800" dirty="0"/>
              <a:t>Second Wave (</a:t>
            </a:r>
            <a:r>
              <a:rPr lang="de-DE" sz="2800" dirty="0" err="1"/>
              <a:t>CoMoBuII</a:t>
            </a:r>
            <a:r>
              <a:rPr lang="de-DE" sz="2800" dirty="0"/>
              <a:t>) </a:t>
            </a:r>
            <a:endParaRPr lang="en-US" sz="2800" dirty="0"/>
          </a:p>
        </p:txBody>
      </p:sp>
      <p:graphicFrame>
        <p:nvGraphicFramePr>
          <p:cNvPr id="6" name="Diagram 5">
            <a:extLst>
              <a:ext uri="{FF2B5EF4-FFF2-40B4-BE49-F238E27FC236}">
                <a16:creationId xmlns:a16="http://schemas.microsoft.com/office/drawing/2014/main" id="{FF8227C1-A4C4-42B7-9C95-42CA22CFAFAD}"/>
              </a:ext>
            </a:extLst>
          </p:cNvPr>
          <p:cNvGraphicFramePr/>
          <p:nvPr>
            <p:extLst>
              <p:ext uri="{D42A27DB-BD31-4B8C-83A1-F6EECF244321}">
                <p14:modId xmlns:p14="http://schemas.microsoft.com/office/powerpoint/2010/main" val="614322938"/>
              </p:ext>
            </p:extLst>
          </p:nvPr>
        </p:nvGraphicFramePr>
        <p:xfrm>
          <a:off x="252663" y="1180214"/>
          <a:ext cx="8662737" cy="3519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0442BE-2389-44E7-B659-94FD194B260B}"/>
              </a:ext>
            </a:extLst>
          </p:cNvPr>
          <p:cNvSpPr>
            <a:spLocks noGrp="1"/>
          </p:cNvSpPr>
          <p:nvPr>
            <p:ph type="sldNum" sz="quarter" idx="12"/>
          </p:nvPr>
        </p:nvSpPr>
        <p:spPr/>
        <p:txBody>
          <a:bodyPr/>
          <a:lstStyle/>
          <a:p>
            <a:fld id="{162A217B-ED1C-D84B-8478-63C77FA79618}" type="slidenum">
              <a:rPr lang="de-DE" smtClean="0"/>
              <a:t>3</a:t>
            </a:fld>
            <a:endParaRPr lang="de-DE"/>
          </a:p>
        </p:txBody>
      </p:sp>
      <p:sp>
        <p:nvSpPr>
          <p:cNvPr id="8" name="Footer Placeholder 7">
            <a:extLst>
              <a:ext uri="{FF2B5EF4-FFF2-40B4-BE49-F238E27FC236}">
                <a16:creationId xmlns:a16="http://schemas.microsoft.com/office/drawing/2014/main" id="{EAD2B4E9-6076-42C1-BC99-E5C4B904B285}"/>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
        <p:nvSpPr>
          <p:cNvPr id="9" name="Date Placeholder 1">
            <a:extLst>
              <a:ext uri="{FF2B5EF4-FFF2-40B4-BE49-F238E27FC236}">
                <a16:creationId xmlns:a16="http://schemas.microsoft.com/office/drawing/2014/main" id="{E8921D32-CA06-4ABC-9B0D-670A5D48CAAE}"/>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Tree>
    <p:extLst>
      <p:ext uri="{BB962C8B-B14F-4D97-AF65-F5344CB8AC3E}">
        <p14:creationId xmlns:p14="http://schemas.microsoft.com/office/powerpoint/2010/main" val="150089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76CB68-2A0E-4184-BF44-A876CC6BBB65}"/>
              </a:ext>
            </a:extLst>
          </p:cNvPr>
          <p:cNvSpPr>
            <a:spLocks noGrp="1"/>
          </p:cNvSpPr>
          <p:nvPr>
            <p:ph type="title"/>
          </p:nvPr>
        </p:nvSpPr>
        <p:spPr>
          <a:xfrm>
            <a:off x="576263" y="170856"/>
            <a:ext cx="7983646" cy="714291"/>
          </a:xfrm>
        </p:spPr>
        <p:txBody>
          <a:bodyPr/>
          <a:lstStyle/>
          <a:p>
            <a:r>
              <a:rPr lang="de-DE" sz="2800" dirty="0" err="1"/>
              <a:t>CoMoBuII</a:t>
            </a:r>
            <a:r>
              <a:rPr lang="de-DE" sz="2800" dirty="0"/>
              <a:t>: Long/Post COVID</a:t>
            </a:r>
            <a:endParaRPr lang="en-US" sz="2800" dirty="0"/>
          </a:p>
        </p:txBody>
      </p:sp>
      <p:pic>
        <p:nvPicPr>
          <p:cNvPr id="6" name="Picture 5">
            <a:extLst>
              <a:ext uri="{FF2B5EF4-FFF2-40B4-BE49-F238E27FC236}">
                <a16:creationId xmlns:a16="http://schemas.microsoft.com/office/drawing/2014/main" id="{2FD02086-3620-4DF6-A751-5C54B9D48543}"/>
              </a:ext>
            </a:extLst>
          </p:cNvPr>
          <p:cNvPicPr>
            <a:picLocks noChangeAspect="1"/>
          </p:cNvPicPr>
          <p:nvPr/>
        </p:nvPicPr>
        <p:blipFill rotWithShape="1">
          <a:blip r:embed="rId3"/>
          <a:srcRect t="71751" b="-2478"/>
          <a:stretch/>
        </p:blipFill>
        <p:spPr>
          <a:xfrm>
            <a:off x="4162270" y="2644916"/>
            <a:ext cx="4159843" cy="1774004"/>
          </a:xfrm>
          <a:prstGeom prst="rect">
            <a:avLst/>
          </a:prstGeom>
        </p:spPr>
      </p:pic>
      <p:graphicFrame>
        <p:nvGraphicFramePr>
          <p:cNvPr id="7" name="Diagramm 5">
            <a:extLst>
              <a:ext uri="{FF2B5EF4-FFF2-40B4-BE49-F238E27FC236}">
                <a16:creationId xmlns:a16="http://schemas.microsoft.com/office/drawing/2014/main" id="{ADF2571D-9B46-4EF3-97D7-A7F230A561ED}"/>
              </a:ext>
            </a:extLst>
          </p:cNvPr>
          <p:cNvGraphicFramePr/>
          <p:nvPr>
            <p:extLst>
              <p:ext uri="{D42A27DB-BD31-4B8C-83A1-F6EECF244321}">
                <p14:modId xmlns:p14="http://schemas.microsoft.com/office/powerpoint/2010/main" val="3973124634"/>
              </p:ext>
            </p:extLst>
          </p:nvPr>
        </p:nvGraphicFramePr>
        <p:xfrm>
          <a:off x="292185" y="602343"/>
          <a:ext cx="8764730" cy="2322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798861F0-6754-4AC5-84FA-164788604330}"/>
              </a:ext>
            </a:extLst>
          </p:cNvPr>
          <p:cNvPicPr>
            <a:picLocks noChangeAspect="1"/>
          </p:cNvPicPr>
          <p:nvPr/>
        </p:nvPicPr>
        <p:blipFill rotWithShape="1">
          <a:blip r:embed="rId3"/>
          <a:srcRect b="28425"/>
          <a:stretch/>
        </p:blipFill>
        <p:spPr>
          <a:xfrm>
            <a:off x="105893" y="1335684"/>
            <a:ext cx="3609763" cy="3431579"/>
          </a:xfrm>
          <a:prstGeom prst="rect">
            <a:avLst/>
          </a:prstGeom>
        </p:spPr>
      </p:pic>
      <p:sp>
        <p:nvSpPr>
          <p:cNvPr id="11" name="Slide Number Placeholder 10">
            <a:extLst>
              <a:ext uri="{FF2B5EF4-FFF2-40B4-BE49-F238E27FC236}">
                <a16:creationId xmlns:a16="http://schemas.microsoft.com/office/drawing/2014/main" id="{E2D4A66C-E7FD-4A38-94A9-4C7989EF52BB}"/>
              </a:ext>
            </a:extLst>
          </p:cNvPr>
          <p:cNvSpPr>
            <a:spLocks noGrp="1"/>
          </p:cNvSpPr>
          <p:nvPr>
            <p:ph type="sldNum" sz="quarter" idx="12"/>
          </p:nvPr>
        </p:nvSpPr>
        <p:spPr/>
        <p:txBody>
          <a:bodyPr/>
          <a:lstStyle/>
          <a:p>
            <a:fld id="{162A217B-ED1C-D84B-8478-63C77FA79618}" type="slidenum">
              <a:rPr lang="de-DE" smtClean="0"/>
              <a:t>4</a:t>
            </a:fld>
            <a:endParaRPr lang="de-DE"/>
          </a:p>
        </p:txBody>
      </p:sp>
      <p:sp>
        <p:nvSpPr>
          <p:cNvPr id="12" name="Date Placeholder 1">
            <a:extLst>
              <a:ext uri="{FF2B5EF4-FFF2-40B4-BE49-F238E27FC236}">
                <a16:creationId xmlns:a16="http://schemas.microsoft.com/office/drawing/2014/main" id="{950240B5-944B-4071-8CDC-E679262336C1}"/>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9" name="Footer Placeholder 7">
            <a:extLst>
              <a:ext uri="{FF2B5EF4-FFF2-40B4-BE49-F238E27FC236}">
                <a16:creationId xmlns:a16="http://schemas.microsoft.com/office/drawing/2014/main" id="{E02F4858-96FE-4A69-8E34-F1D5EBE30E99}"/>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259982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7E171671-E90C-4364-93BA-B3FCF016805E}"/>
              </a:ext>
            </a:extLst>
          </p:cNvPr>
          <p:cNvSpPr>
            <a:spLocks noGrp="1"/>
          </p:cNvSpPr>
          <p:nvPr>
            <p:ph type="body" sz="quarter" idx="13"/>
          </p:nvPr>
        </p:nvSpPr>
        <p:spPr>
          <a:xfrm>
            <a:off x="634546" y="1135920"/>
            <a:ext cx="7676334" cy="3145211"/>
          </a:xfrm>
        </p:spPr>
        <p:txBody>
          <a:bodyPr>
            <a:normAutofit fontScale="92500" lnSpcReduction="20000"/>
          </a:bodyPr>
          <a:lstStyle/>
          <a:p>
            <a:r>
              <a:rPr lang="en-AU" sz="2400" b="1" dirty="0"/>
              <a:t>Definition of cases and controls </a:t>
            </a:r>
          </a:p>
          <a:p>
            <a:pPr lvl="1">
              <a:buFont typeface="Courier New" panose="02070309020205020404" pitchFamily="49" charset="0"/>
              <a:buChar char="o"/>
            </a:pPr>
            <a:r>
              <a:rPr lang="en-AU" sz="2000" b="1" dirty="0">
                <a:solidFill>
                  <a:schemeClr val="tx2"/>
                </a:solidFill>
              </a:rPr>
              <a:t>Known Infection</a:t>
            </a:r>
            <a:r>
              <a:rPr lang="en-AU" sz="2000" dirty="0">
                <a:solidFill>
                  <a:schemeClr val="tx2"/>
                </a:solidFill>
              </a:rPr>
              <a:t>: </a:t>
            </a:r>
            <a:r>
              <a:rPr lang="en-AU" sz="2000" dirty="0"/>
              <a:t>Participants with a reported positive PCR-test &gt;4 weeks ago (excluded: </a:t>
            </a:r>
            <a:r>
              <a:rPr lang="en-AU" sz="2000" noProof="1"/>
              <a:t>Hospitalization due to </a:t>
            </a:r>
            <a:r>
              <a:rPr lang="en-AU" sz="2000" dirty="0"/>
              <a:t>SARS-CoV-2 infection)</a:t>
            </a:r>
          </a:p>
          <a:p>
            <a:pPr lvl="1">
              <a:buFont typeface="Courier New" panose="02070309020205020404" pitchFamily="49" charset="0"/>
              <a:buChar char="o"/>
            </a:pPr>
            <a:r>
              <a:rPr lang="en-AU" sz="2000" b="1" dirty="0">
                <a:solidFill>
                  <a:schemeClr val="tx2"/>
                </a:solidFill>
              </a:rPr>
              <a:t>Unknown Infection</a:t>
            </a:r>
            <a:r>
              <a:rPr lang="en-AU" sz="2000" dirty="0">
                <a:solidFill>
                  <a:schemeClr val="tx2"/>
                </a:solidFill>
              </a:rPr>
              <a:t>: </a:t>
            </a:r>
            <a:r>
              <a:rPr lang="en-AU" sz="2000" dirty="0"/>
              <a:t>Participants with positive antibody test against the SARS-CoV-2 nucleocapsid protein (positive anti-S-antibody test if unvaccinated)</a:t>
            </a:r>
          </a:p>
          <a:p>
            <a:pPr lvl="1">
              <a:buFont typeface="Courier New" panose="02070309020205020404" pitchFamily="49" charset="0"/>
              <a:buChar char="o"/>
            </a:pPr>
            <a:r>
              <a:rPr lang="en-AU" sz="2000" b="1" dirty="0">
                <a:solidFill>
                  <a:schemeClr val="tx2"/>
                </a:solidFill>
              </a:rPr>
              <a:t>No Infection</a:t>
            </a:r>
            <a:r>
              <a:rPr lang="en-AU" sz="2000" dirty="0">
                <a:solidFill>
                  <a:schemeClr val="tx2"/>
                </a:solidFill>
              </a:rPr>
              <a:t>: </a:t>
            </a:r>
            <a:r>
              <a:rPr lang="en-AU" sz="2000" dirty="0"/>
              <a:t>Participants with no report of positive PCR and negative antibody test(s) against SARS-CoV-2 (taking into account vaccination status)</a:t>
            </a:r>
          </a:p>
          <a:p>
            <a:pPr lvl="1"/>
            <a:endParaRPr lang="en-AU" sz="2000" dirty="0"/>
          </a:p>
          <a:p>
            <a:pPr>
              <a:buFont typeface="Wingdings" panose="05000000000000000000" pitchFamily="2" charset="2"/>
              <a:buChar char="§"/>
            </a:pPr>
            <a:r>
              <a:rPr lang="en-US" sz="2200" b="1" dirty="0"/>
              <a:t>Study definition of Long COVID</a:t>
            </a:r>
            <a:endParaRPr lang="en-US" sz="2200" dirty="0"/>
          </a:p>
          <a:p>
            <a:pPr lvl="1">
              <a:buFont typeface="Courier New" panose="02070309020205020404" pitchFamily="49" charset="0"/>
              <a:buChar char="o"/>
            </a:pPr>
            <a:r>
              <a:rPr lang="en-US" sz="2000" dirty="0"/>
              <a:t>Having 2 or more persistent symptoms ≥ 4 weeks after infection </a:t>
            </a:r>
            <a:endParaRPr lang="en-AU" sz="2000" dirty="0"/>
          </a:p>
          <a:p>
            <a:pPr marL="0" indent="0" algn="ctr">
              <a:buNone/>
            </a:pPr>
            <a:endParaRPr lang="en-AU" b="1" dirty="0">
              <a:solidFill>
                <a:srgbClr val="002060"/>
              </a:solidFill>
            </a:endParaRPr>
          </a:p>
          <a:p>
            <a:endParaRPr lang="de-DE" dirty="0"/>
          </a:p>
        </p:txBody>
      </p:sp>
      <p:sp>
        <p:nvSpPr>
          <p:cNvPr id="5" name="Titel 4"/>
          <p:cNvSpPr>
            <a:spLocks noGrp="1"/>
          </p:cNvSpPr>
          <p:nvPr>
            <p:ph type="title"/>
          </p:nvPr>
        </p:nvSpPr>
        <p:spPr>
          <a:xfrm>
            <a:off x="564826" y="189382"/>
            <a:ext cx="6608134" cy="703472"/>
          </a:xfrm>
        </p:spPr>
        <p:txBody>
          <a:bodyPr/>
          <a:lstStyle/>
          <a:p>
            <a:pPr lvl="0"/>
            <a:r>
              <a:rPr lang="en-US" sz="2800" dirty="0"/>
              <a:t>Case &amp; Outcome definition Long/Post COVID</a:t>
            </a:r>
            <a:endParaRPr lang="de-DE" sz="2800" dirty="0"/>
          </a:p>
        </p:txBody>
      </p:sp>
      <p:sp>
        <p:nvSpPr>
          <p:cNvPr id="7" name="Slide Number Placeholder 6">
            <a:extLst>
              <a:ext uri="{FF2B5EF4-FFF2-40B4-BE49-F238E27FC236}">
                <a16:creationId xmlns:a16="http://schemas.microsoft.com/office/drawing/2014/main" id="{862C046B-A193-4536-8E2E-20D91983AE90}"/>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8" name="Date Placeholder 1">
            <a:extLst>
              <a:ext uri="{FF2B5EF4-FFF2-40B4-BE49-F238E27FC236}">
                <a16:creationId xmlns:a16="http://schemas.microsoft.com/office/drawing/2014/main" id="{5EEC3CF1-8EA2-41E8-8598-7846F735D06B}"/>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11" name="Footer Placeholder 7">
            <a:extLst>
              <a:ext uri="{FF2B5EF4-FFF2-40B4-BE49-F238E27FC236}">
                <a16:creationId xmlns:a16="http://schemas.microsoft.com/office/drawing/2014/main" id="{58750DA3-DE5A-4629-8A2C-F29266819A87}"/>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214859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60C7F50-1B0B-425A-9ECD-E770CE053A67}"/>
              </a:ext>
            </a:extLst>
          </p:cNvPr>
          <p:cNvSpPr>
            <a:spLocks noGrp="1"/>
          </p:cNvSpPr>
          <p:nvPr>
            <p:ph type="title"/>
          </p:nvPr>
        </p:nvSpPr>
        <p:spPr>
          <a:xfrm>
            <a:off x="564825" y="917666"/>
            <a:ext cx="7091337" cy="80962"/>
          </a:xfrm>
        </p:spPr>
        <p:txBody>
          <a:bodyPr/>
          <a:lstStyle/>
          <a:p>
            <a:r>
              <a:rPr lang="en-US" sz="2800" dirty="0"/>
              <a:t>Prevalence* of </a:t>
            </a:r>
            <a:r>
              <a:rPr lang="en-US" sz="2800" dirty="0">
                <a:solidFill>
                  <a:schemeClr val="accent2"/>
                </a:solidFill>
              </a:rPr>
              <a:t>Long COVID-like symptoms </a:t>
            </a:r>
            <a:r>
              <a:rPr lang="en-US" sz="2800" dirty="0"/>
              <a:t>by infection status in participants 14-65 years old</a:t>
            </a:r>
            <a:br>
              <a:rPr lang="en-US" sz="2800" dirty="0"/>
            </a:br>
            <a:endParaRPr lang="de-DE" sz="2800" dirty="0"/>
          </a:p>
        </p:txBody>
      </p:sp>
      <p:sp>
        <p:nvSpPr>
          <p:cNvPr id="9" name="Slide Number Placeholder 8">
            <a:extLst>
              <a:ext uri="{FF2B5EF4-FFF2-40B4-BE49-F238E27FC236}">
                <a16:creationId xmlns:a16="http://schemas.microsoft.com/office/drawing/2014/main" id="{A83965CB-6171-479A-9A93-BCEE3563972F}"/>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4" name="TextBox 3">
            <a:extLst>
              <a:ext uri="{FF2B5EF4-FFF2-40B4-BE49-F238E27FC236}">
                <a16:creationId xmlns:a16="http://schemas.microsoft.com/office/drawing/2014/main" id="{A9142805-6CDF-47FC-9459-19B4DB3DD289}"/>
              </a:ext>
            </a:extLst>
          </p:cNvPr>
          <p:cNvSpPr txBox="1"/>
          <p:nvPr/>
        </p:nvSpPr>
        <p:spPr>
          <a:xfrm>
            <a:off x="6681127" y="1667435"/>
            <a:ext cx="2292392" cy="3231654"/>
          </a:xfrm>
          <a:prstGeom prst="rect">
            <a:avLst/>
          </a:prstGeom>
          <a:noFill/>
        </p:spPr>
        <p:txBody>
          <a:bodyPr wrap="square" rtlCol="0">
            <a:spAutoFit/>
          </a:bodyPr>
          <a:lstStyle/>
          <a:p>
            <a:r>
              <a:rPr lang="de-DE" dirty="0" err="1"/>
              <a:t>Significant</a:t>
            </a:r>
            <a:r>
              <a:rPr lang="de-DE" dirty="0"/>
              <a:t> </a:t>
            </a:r>
            <a:r>
              <a:rPr lang="de-DE" dirty="0" err="1"/>
              <a:t>differences</a:t>
            </a:r>
            <a:r>
              <a:rPr lang="de-DE" dirty="0"/>
              <a:t> </a:t>
            </a:r>
            <a:r>
              <a:rPr lang="de-DE" dirty="0" err="1"/>
              <a:t>between</a:t>
            </a:r>
            <a:r>
              <a:rPr lang="de-DE" dirty="0"/>
              <a:t> </a:t>
            </a:r>
            <a:r>
              <a:rPr lang="de-DE" dirty="0" err="1"/>
              <a:t>participants</a:t>
            </a:r>
            <a:r>
              <a:rPr lang="de-DE" dirty="0"/>
              <a:t> </a:t>
            </a:r>
            <a:r>
              <a:rPr lang="de-DE" dirty="0" err="1"/>
              <a:t>with</a:t>
            </a:r>
            <a:r>
              <a:rPr lang="de-DE" dirty="0"/>
              <a:t> </a:t>
            </a:r>
            <a:br>
              <a:rPr lang="de-DE" dirty="0"/>
            </a:br>
            <a:r>
              <a:rPr lang="de-DE" dirty="0"/>
              <a:t>„</a:t>
            </a:r>
            <a:r>
              <a:rPr lang="de-DE" dirty="0" err="1"/>
              <a:t>Known</a:t>
            </a:r>
            <a:r>
              <a:rPr lang="de-DE" dirty="0"/>
              <a:t> </a:t>
            </a:r>
            <a:r>
              <a:rPr lang="de-DE" dirty="0" err="1"/>
              <a:t>Infection</a:t>
            </a:r>
            <a:r>
              <a:rPr lang="de-DE" dirty="0"/>
              <a:t>“ and „</a:t>
            </a:r>
            <a:r>
              <a:rPr lang="de-DE" dirty="0" err="1"/>
              <a:t>No</a:t>
            </a:r>
            <a:r>
              <a:rPr lang="de-DE" dirty="0"/>
              <a:t> </a:t>
            </a:r>
            <a:r>
              <a:rPr lang="de-DE" dirty="0" err="1"/>
              <a:t>Infection</a:t>
            </a:r>
            <a:r>
              <a:rPr lang="de-DE" dirty="0"/>
              <a:t>“</a:t>
            </a:r>
          </a:p>
          <a:p>
            <a:endParaRPr lang="de-DE" dirty="0"/>
          </a:p>
          <a:p>
            <a:endParaRPr lang="de-DE" dirty="0"/>
          </a:p>
          <a:p>
            <a:r>
              <a:rPr lang="de-DE" dirty="0"/>
              <a:t>*</a:t>
            </a:r>
            <a:r>
              <a:rPr lang="de-DE" sz="1200" dirty="0" err="1"/>
              <a:t>Weighted</a:t>
            </a:r>
            <a:r>
              <a:rPr lang="de-DE" sz="1200" dirty="0"/>
              <a:t> </a:t>
            </a:r>
            <a:r>
              <a:rPr lang="de-DE" sz="1200" dirty="0" err="1"/>
              <a:t>estimates</a:t>
            </a:r>
            <a:r>
              <a:rPr lang="de-DE" sz="1200" dirty="0"/>
              <a:t>: </a:t>
            </a:r>
            <a:r>
              <a:rPr lang="de-DE" sz="1200" dirty="0" err="1"/>
              <a:t>Correction</a:t>
            </a:r>
            <a:r>
              <a:rPr lang="de-DE" sz="1200" dirty="0"/>
              <a:t> </a:t>
            </a:r>
            <a:r>
              <a:rPr lang="de-DE" sz="1200" dirty="0" err="1"/>
              <a:t>for</a:t>
            </a:r>
            <a:r>
              <a:rPr lang="en-US" sz="1200" dirty="0"/>
              <a:t> potential bias due to non-participation effects and adjusted  to the population structure of Germany according to official statistics</a:t>
            </a:r>
          </a:p>
        </p:txBody>
      </p:sp>
      <p:graphicFrame>
        <p:nvGraphicFramePr>
          <p:cNvPr id="11" name="Diagramm 3">
            <a:extLst>
              <a:ext uri="{FF2B5EF4-FFF2-40B4-BE49-F238E27FC236}">
                <a16:creationId xmlns:a16="http://schemas.microsoft.com/office/drawing/2014/main" id="{21FDEBEF-1F0F-4F7C-937B-CEE5E603A3A7}"/>
              </a:ext>
            </a:extLst>
          </p:cNvPr>
          <p:cNvGraphicFramePr>
            <a:graphicFrameLocks/>
          </p:cNvGraphicFramePr>
          <p:nvPr>
            <p:extLst>
              <p:ext uri="{D42A27DB-BD31-4B8C-83A1-F6EECF244321}">
                <p14:modId xmlns:p14="http://schemas.microsoft.com/office/powerpoint/2010/main" val="296198537"/>
              </p:ext>
            </p:extLst>
          </p:nvPr>
        </p:nvGraphicFramePr>
        <p:xfrm>
          <a:off x="416859" y="1513651"/>
          <a:ext cx="6264268" cy="2873026"/>
        </p:xfrm>
        <a:graphic>
          <a:graphicData uri="http://schemas.openxmlformats.org/drawingml/2006/chart">
            <c:chart xmlns:c="http://schemas.openxmlformats.org/drawingml/2006/chart" xmlns:r="http://schemas.openxmlformats.org/officeDocument/2006/relationships" r:id="rId3"/>
          </a:graphicData>
        </a:graphic>
      </p:graphicFrame>
      <p:sp>
        <p:nvSpPr>
          <p:cNvPr id="3" name="Ellipse 2">
            <a:extLst>
              <a:ext uri="{FF2B5EF4-FFF2-40B4-BE49-F238E27FC236}">
                <a16:creationId xmlns:a16="http://schemas.microsoft.com/office/drawing/2014/main" id="{AC984CF3-0381-4C93-814D-1A931E2C9C10}"/>
              </a:ext>
            </a:extLst>
          </p:cNvPr>
          <p:cNvSpPr/>
          <p:nvPr/>
        </p:nvSpPr>
        <p:spPr>
          <a:xfrm>
            <a:off x="2193011" y="3865998"/>
            <a:ext cx="914400" cy="40295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D2E746F-E2FA-471D-9A84-9F423B582480}"/>
              </a:ext>
            </a:extLst>
          </p:cNvPr>
          <p:cNvSpPr txBox="1"/>
          <p:nvPr/>
        </p:nvSpPr>
        <p:spPr>
          <a:xfrm>
            <a:off x="2064025" y="4274691"/>
            <a:ext cx="1172372" cy="276999"/>
          </a:xfrm>
          <a:prstGeom prst="rect">
            <a:avLst/>
          </a:prstGeom>
          <a:noFill/>
        </p:spPr>
        <p:txBody>
          <a:bodyPr wrap="none" rtlCol="0">
            <a:spAutoFit/>
          </a:bodyPr>
          <a:lstStyle/>
          <a:p>
            <a:r>
              <a:rPr lang="de-DE" sz="1200" dirty="0">
                <a:solidFill>
                  <a:srgbClr val="C00000"/>
                </a:solidFill>
              </a:rPr>
              <a:t>Study </a:t>
            </a:r>
            <a:r>
              <a:rPr lang="de-DE" sz="1200" dirty="0" err="1">
                <a:solidFill>
                  <a:srgbClr val="C00000"/>
                </a:solidFill>
              </a:rPr>
              <a:t>definition</a:t>
            </a:r>
            <a:endParaRPr lang="de-DE" sz="1200" dirty="0">
              <a:solidFill>
                <a:srgbClr val="C00000"/>
              </a:solidFill>
            </a:endParaRPr>
          </a:p>
        </p:txBody>
      </p:sp>
      <p:sp>
        <p:nvSpPr>
          <p:cNvPr id="7" name="Eckige Klammer rechts 6">
            <a:extLst>
              <a:ext uri="{FF2B5EF4-FFF2-40B4-BE49-F238E27FC236}">
                <a16:creationId xmlns:a16="http://schemas.microsoft.com/office/drawing/2014/main" id="{3834A982-1D17-4846-AD68-AD9BCADE6AB4}"/>
              </a:ext>
            </a:extLst>
          </p:cNvPr>
          <p:cNvSpPr/>
          <p:nvPr/>
        </p:nvSpPr>
        <p:spPr>
          <a:xfrm rot="18603344">
            <a:off x="4904788" y="3353745"/>
            <a:ext cx="74507" cy="261560"/>
          </a:xfrm>
          <a:prstGeom prst="rightBracket">
            <a:avLst/>
          </a:prstGeom>
          <a:ln w="127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 name="Textfeld 9">
            <a:extLst>
              <a:ext uri="{FF2B5EF4-FFF2-40B4-BE49-F238E27FC236}">
                <a16:creationId xmlns:a16="http://schemas.microsoft.com/office/drawing/2014/main" id="{6F9FB180-F35F-4C25-85EE-E8A1571E5C59}"/>
              </a:ext>
            </a:extLst>
          </p:cNvPr>
          <p:cNvSpPr txBox="1"/>
          <p:nvPr/>
        </p:nvSpPr>
        <p:spPr>
          <a:xfrm>
            <a:off x="4902653" y="3356541"/>
            <a:ext cx="543739" cy="215444"/>
          </a:xfrm>
          <a:prstGeom prst="rect">
            <a:avLst/>
          </a:prstGeom>
          <a:noFill/>
        </p:spPr>
        <p:txBody>
          <a:bodyPr wrap="none" rtlCol="0">
            <a:spAutoFit/>
          </a:bodyPr>
          <a:lstStyle/>
          <a:p>
            <a:r>
              <a:rPr lang="de-DE" sz="800" dirty="0"/>
              <a:t>* p&lt;0.05</a:t>
            </a:r>
          </a:p>
        </p:txBody>
      </p:sp>
      <p:sp>
        <p:nvSpPr>
          <p:cNvPr id="12" name="Date Placeholder 1">
            <a:extLst>
              <a:ext uri="{FF2B5EF4-FFF2-40B4-BE49-F238E27FC236}">
                <a16:creationId xmlns:a16="http://schemas.microsoft.com/office/drawing/2014/main" id="{64AC86AD-12D9-49EB-8568-769CE026BC19}"/>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14" name="Footer Placeholder 7">
            <a:extLst>
              <a:ext uri="{FF2B5EF4-FFF2-40B4-BE49-F238E27FC236}">
                <a16:creationId xmlns:a16="http://schemas.microsoft.com/office/drawing/2014/main" id="{0C74F48F-86DC-48CF-80A7-C3549AFAFE14}"/>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33683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B38E3D-72E4-4AA8-8474-5C005546CA33}"/>
              </a:ext>
            </a:extLst>
          </p:cNvPr>
          <p:cNvSpPr>
            <a:spLocks noGrp="1"/>
          </p:cNvSpPr>
          <p:nvPr>
            <p:ph type="ctrTitle"/>
          </p:nvPr>
        </p:nvSpPr>
        <p:spPr>
          <a:xfrm>
            <a:off x="1143000" y="1778968"/>
            <a:ext cx="6858000" cy="1790700"/>
          </a:xfrm>
        </p:spPr>
        <p:txBody>
          <a:bodyPr/>
          <a:lstStyle/>
          <a:p>
            <a:r>
              <a:rPr lang="de-DE" dirty="0" err="1"/>
              <a:t>Determinants</a:t>
            </a:r>
            <a:r>
              <a:rPr lang="de-DE" dirty="0"/>
              <a:t> </a:t>
            </a:r>
            <a:r>
              <a:rPr lang="de-DE" dirty="0" err="1"/>
              <a:t>for</a:t>
            </a:r>
            <a:r>
              <a:rPr lang="de-DE" dirty="0"/>
              <a:t> </a:t>
            </a:r>
            <a:br>
              <a:rPr lang="de-DE" dirty="0"/>
            </a:br>
            <a:r>
              <a:rPr lang="de-DE" dirty="0"/>
              <a:t>Long COVID</a:t>
            </a:r>
            <a:br>
              <a:rPr lang="de-DE" dirty="0"/>
            </a:br>
            <a:r>
              <a:rPr lang="de-DE" sz="4000" dirty="0"/>
              <a:t>in </a:t>
            </a:r>
            <a:r>
              <a:rPr lang="de-DE" sz="4000" dirty="0" err="1"/>
              <a:t>adults</a:t>
            </a:r>
            <a:r>
              <a:rPr lang="de-DE" sz="4000" dirty="0"/>
              <a:t> </a:t>
            </a:r>
            <a:r>
              <a:rPr lang="de-DE" sz="4000" dirty="0" err="1"/>
              <a:t>with</a:t>
            </a:r>
            <a:r>
              <a:rPr lang="de-DE" sz="4000" dirty="0"/>
              <a:t> </a:t>
            </a:r>
            <a:r>
              <a:rPr lang="de-DE" sz="4000" dirty="0" err="1"/>
              <a:t>known</a:t>
            </a:r>
            <a:r>
              <a:rPr lang="de-DE" sz="4000" dirty="0"/>
              <a:t> </a:t>
            </a:r>
            <a:r>
              <a:rPr lang="de-DE" sz="4000" dirty="0" err="1"/>
              <a:t>or</a:t>
            </a:r>
            <a:r>
              <a:rPr lang="de-DE" sz="4000" dirty="0"/>
              <a:t> </a:t>
            </a:r>
            <a:r>
              <a:rPr lang="de-DE" sz="4000" dirty="0" err="1"/>
              <a:t>unknown</a:t>
            </a:r>
            <a:r>
              <a:rPr lang="de-DE" sz="4000" dirty="0"/>
              <a:t> </a:t>
            </a:r>
            <a:r>
              <a:rPr lang="en-US" sz="4000" dirty="0"/>
              <a:t>SARS-CoV-2 </a:t>
            </a:r>
            <a:r>
              <a:rPr lang="de-DE" sz="4000" dirty="0" err="1"/>
              <a:t>infection</a:t>
            </a:r>
            <a:endParaRPr lang="de-DE" dirty="0"/>
          </a:p>
        </p:txBody>
      </p:sp>
      <p:sp>
        <p:nvSpPr>
          <p:cNvPr id="6" name="Slide Number Placeholder 5">
            <a:extLst>
              <a:ext uri="{FF2B5EF4-FFF2-40B4-BE49-F238E27FC236}">
                <a16:creationId xmlns:a16="http://schemas.microsoft.com/office/drawing/2014/main" id="{A2A3B39D-AE25-44E6-B6BE-728B2EEB5610}"/>
              </a:ext>
            </a:extLst>
          </p:cNvPr>
          <p:cNvSpPr>
            <a:spLocks noGrp="1"/>
          </p:cNvSpPr>
          <p:nvPr>
            <p:ph type="sldNum" sz="quarter" idx="12"/>
          </p:nvPr>
        </p:nvSpPr>
        <p:spPr/>
        <p:txBody>
          <a:bodyPr/>
          <a:lstStyle/>
          <a:p>
            <a:fld id="{66AC2416-2EC4-4F81-9C1A-85D808779D3E}" type="slidenum">
              <a:rPr lang="de-DE" smtClean="0"/>
              <a:t>7</a:t>
            </a:fld>
            <a:endParaRPr lang="de-DE"/>
          </a:p>
        </p:txBody>
      </p:sp>
      <p:sp>
        <p:nvSpPr>
          <p:cNvPr id="7" name="Date Placeholder 1">
            <a:extLst>
              <a:ext uri="{FF2B5EF4-FFF2-40B4-BE49-F238E27FC236}">
                <a16:creationId xmlns:a16="http://schemas.microsoft.com/office/drawing/2014/main" id="{80813464-F115-41F5-B77B-E4D4CE0DF0BF}"/>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9" name="Footer Placeholder 7">
            <a:extLst>
              <a:ext uri="{FF2B5EF4-FFF2-40B4-BE49-F238E27FC236}">
                <a16:creationId xmlns:a16="http://schemas.microsoft.com/office/drawing/2014/main" id="{6927CCAF-B2B0-447F-A598-C1AC3276D7F2}"/>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171233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5549BCFF-D820-4453-B2F8-5B6E8F0D4A4F}"/>
              </a:ext>
            </a:extLst>
          </p:cNvPr>
          <p:cNvCxnSpPr>
            <a:cxnSpLocks/>
          </p:cNvCxnSpPr>
          <p:nvPr/>
        </p:nvCxnSpPr>
        <p:spPr>
          <a:xfrm>
            <a:off x="2218765" y="295835"/>
            <a:ext cx="0" cy="453838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Titel 4">
            <a:extLst>
              <a:ext uri="{FF2B5EF4-FFF2-40B4-BE49-F238E27FC236}">
                <a16:creationId xmlns:a16="http://schemas.microsoft.com/office/drawing/2014/main" id="{96399FB0-CFBC-403C-AF0A-E7A285D388EE}"/>
              </a:ext>
            </a:extLst>
          </p:cNvPr>
          <p:cNvSpPr txBox="1">
            <a:spLocks/>
          </p:cNvSpPr>
          <p:nvPr/>
        </p:nvSpPr>
        <p:spPr>
          <a:xfrm>
            <a:off x="4052807" y="827454"/>
            <a:ext cx="5029200" cy="3058746"/>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en-US" sz="2800" dirty="0"/>
              <a:t>Multivariable Logistic Regression</a:t>
            </a:r>
            <a:br>
              <a:rPr lang="en-US" sz="2800" dirty="0"/>
            </a:br>
            <a:r>
              <a:rPr lang="en-US" sz="2800" b="0" dirty="0"/>
              <a:t>Association of socio-</a:t>
            </a:r>
            <a:r>
              <a:rPr lang="en-US" sz="2800" b="0" dirty="0" err="1"/>
              <a:t>demografic</a:t>
            </a:r>
            <a:r>
              <a:rPr lang="en-US" sz="2800" b="0" dirty="0"/>
              <a:t> and health related factors with Long COVID in SARS-CoV-2 infected (known and unknown) adults</a:t>
            </a:r>
          </a:p>
        </p:txBody>
      </p:sp>
      <p:sp>
        <p:nvSpPr>
          <p:cNvPr id="9" name="Slide Number Placeholder 8">
            <a:extLst>
              <a:ext uri="{FF2B5EF4-FFF2-40B4-BE49-F238E27FC236}">
                <a16:creationId xmlns:a16="http://schemas.microsoft.com/office/drawing/2014/main" id="{AF74FBBB-C64C-4A90-A8A4-E2F42E1DA082}"/>
              </a:ext>
            </a:extLst>
          </p:cNvPr>
          <p:cNvSpPr>
            <a:spLocks noGrp="1"/>
          </p:cNvSpPr>
          <p:nvPr>
            <p:ph type="sldNum" sz="quarter" idx="12"/>
          </p:nvPr>
        </p:nvSpPr>
        <p:spPr/>
        <p:txBody>
          <a:bodyPr/>
          <a:lstStyle/>
          <a:p>
            <a:fld id="{162A217B-ED1C-D84B-8478-63C77FA79618}" type="slidenum">
              <a:rPr lang="de-DE" smtClean="0"/>
              <a:t>8</a:t>
            </a:fld>
            <a:endParaRPr lang="de-DE"/>
          </a:p>
        </p:txBody>
      </p:sp>
      <p:sp>
        <p:nvSpPr>
          <p:cNvPr id="2" name="Textfeld 1">
            <a:extLst>
              <a:ext uri="{FF2B5EF4-FFF2-40B4-BE49-F238E27FC236}">
                <a16:creationId xmlns:a16="http://schemas.microsoft.com/office/drawing/2014/main" id="{2826054B-FFDC-422E-A122-CD34BAE5B2B5}"/>
              </a:ext>
            </a:extLst>
          </p:cNvPr>
          <p:cNvSpPr txBox="1"/>
          <p:nvPr/>
        </p:nvSpPr>
        <p:spPr>
          <a:xfrm>
            <a:off x="6232618" y="4408673"/>
            <a:ext cx="2467802" cy="276999"/>
          </a:xfrm>
          <a:prstGeom prst="rect">
            <a:avLst/>
          </a:prstGeom>
          <a:noFill/>
        </p:spPr>
        <p:txBody>
          <a:bodyPr wrap="square" rtlCol="0">
            <a:spAutoFit/>
          </a:bodyPr>
          <a:lstStyle/>
          <a:p>
            <a:r>
              <a:rPr lang="de-DE" sz="1200" dirty="0"/>
              <a:t>*NCDs=non-</a:t>
            </a:r>
            <a:r>
              <a:rPr lang="de-DE" sz="1200" dirty="0" err="1"/>
              <a:t>communicable</a:t>
            </a:r>
            <a:r>
              <a:rPr lang="de-DE" sz="1200" dirty="0"/>
              <a:t> </a:t>
            </a:r>
            <a:r>
              <a:rPr lang="de-DE" sz="1200" dirty="0" err="1"/>
              <a:t>diseases</a:t>
            </a:r>
            <a:endParaRPr lang="de-DE" sz="1200" dirty="0"/>
          </a:p>
        </p:txBody>
      </p:sp>
      <p:pic>
        <p:nvPicPr>
          <p:cNvPr id="4" name="Picture 3">
            <a:extLst>
              <a:ext uri="{FF2B5EF4-FFF2-40B4-BE49-F238E27FC236}">
                <a16:creationId xmlns:a16="http://schemas.microsoft.com/office/drawing/2014/main" id="{14F367A0-24FC-4E1A-86DB-1E9B082182FF}"/>
              </a:ext>
            </a:extLst>
          </p:cNvPr>
          <p:cNvPicPr>
            <a:picLocks noChangeAspect="1"/>
          </p:cNvPicPr>
          <p:nvPr/>
        </p:nvPicPr>
        <p:blipFill rotWithShape="1">
          <a:blip r:embed="rId3"/>
          <a:srcRect r="11684"/>
          <a:stretch/>
        </p:blipFill>
        <p:spPr>
          <a:xfrm rot="5400000">
            <a:off x="-292087" y="635061"/>
            <a:ext cx="4900524" cy="3429190"/>
          </a:xfrm>
          <a:prstGeom prst="rect">
            <a:avLst/>
          </a:prstGeom>
        </p:spPr>
      </p:pic>
      <p:sp>
        <p:nvSpPr>
          <p:cNvPr id="5" name="Rectangle 4">
            <a:extLst>
              <a:ext uri="{FF2B5EF4-FFF2-40B4-BE49-F238E27FC236}">
                <a16:creationId xmlns:a16="http://schemas.microsoft.com/office/drawing/2014/main" id="{B3F39D5B-A49C-4BB4-9260-E1C684A46723}"/>
              </a:ext>
            </a:extLst>
          </p:cNvPr>
          <p:cNvSpPr/>
          <p:nvPr/>
        </p:nvSpPr>
        <p:spPr>
          <a:xfrm>
            <a:off x="1495036" y="1717766"/>
            <a:ext cx="444796" cy="22206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B5C9A-B05B-4F69-A53F-10EA18BC898A}"/>
              </a:ext>
            </a:extLst>
          </p:cNvPr>
          <p:cNvSpPr/>
          <p:nvPr/>
        </p:nvSpPr>
        <p:spPr>
          <a:xfrm>
            <a:off x="564761" y="2044337"/>
            <a:ext cx="1375071" cy="273844"/>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E1322B-AB26-4FB8-99F8-B53B03430B7D}"/>
              </a:ext>
            </a:extLst>
          </p:cNvPr>
          <p:cNvSpPr/>
          <p:nvPr/>
        </p:nvSpPr>
        <p:spPr>
          <a:xfrm>
            <a:off x="564826" y="3429000"/>
            <a:ext cx="1375005" cy="273844"/>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7826B99-2076-4C08-A426-440C15609923}"/>
              </a:ext>
            </a:extLst>
          </p:cNvPr>
          <p:cNvSpPr txBox="1"/>
          <p:nvPr/>
        </p:nvSpPr>
        <p:spPr>
          <a:xfrm>
            <a:off x="1416328" y="2119744"/>
            <a:ext cx="157415" cy="261610"/>
          </a:xfrm>
          <a:prstGeom prst="rect">
            <a:avLst/>
          </a:prstGeom>
          <a:noFill/>
        </p:spPr>
        <p:txBody>
          <a:bodyPr wrap="square" rtlCol="0">
            <a:spAutoFit/>
          </a:bodyPr>
          <a:lstStyle/>
          <a:p>
            <a:r>
              <a:rPr lang="de-DE" sz="1100" dirty="0"/>
              <a:t>*</a:t>
            </a:r>
            <a:endParaRPr lang="en-US" dirty="0"/>
          </a:p>
        </p:txBody>
      </p:sp>
      <p:sp>
        <p:nvSpPr>
          <p:cNvPr id="13" name="Date Placeholder 1">
            <a:extLst>
              <a:ext uri="{FF2B5EF4-FFF2-40B4-BE49-F238E27FC236}">
                <a16:creationId xmlns:a16="http://schemas.microsoft.com/office/drawing/2014/main" id="{CFD920CE-F17C-4F57-8C0B-5379B6CADC4F}"/>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15" name="Footer Placeholder 7">
            <a:extLst>
              <a:ext uri="{FF2B5EF4-FFF2-40B4-BE49-F238E27FC236}">
                <a16:creationId xmlns:a16="http://schemas.microsoft.com/office/drawing/2014/main" id="{5C384386-A029-443C-A8FC-FFB2F5437D73}"/>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409930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2AB9EA-D55E-4A0A-8353-529EEDB37ECA}"/>
              </a:ext>
            </a:extLst>
          </p:cNvPr>
          <p:cNvSpPr>
            <a:spLocks noGrp="1"/>
          </p:cNvSpPr>
          <p:nvPr>
            <p:ph type="ctrTitle"/>
          </p:nvPr>
        </p:nvSpPr>
        <p:spPr/>
        <p:txBody>
          <a:bodyPr/>
          <a:lstStyle/>
          <a:p>
            <a:r>
              <a:rPr lang="de-DE" dirty="0"/>
              <a:t>Self-</a:t>
            </a:r>
            <a:r>
              <a:rPr lang="de-DE" dirty="0" err="1"/>
              <a:t>Rated</a:t>
            </a:r>
            <a:r>
              <a:rPr lang="de-DE" dirty="0"/>
              <a:t> Health and </a:t>
            </a:r>
            <a:br>
              <a:rPr lang="de-DE" dirty="0"/>
            </a:br>
            <a:r>
              <a:rPr lang="de-DE" dirty="0"/>
              <a:t>Long COVID</a:t>
            </a:r>
          </a:p>
        </p:txBody>
      </p:sp>
      <p:sp>
        <p:nvSpPr>
          <p:cNvPr id="9" name="Slide Number Placeholder 8">
            <a:extLst>
              <a:ext uri="{FF2B5EF4-FFF2-40B4-BE49-F238E27FC236}">
                <a16:creationId xmlns:a16="http://schemas.microsoft.com/office/drawing/2014/main" id="{DE0B70FC-E61B-4A3D-9876-50777CDF58FA}"/>
              </a:ext>
            </a:extLst>
          </p:cNvPr>
          <p:cNvSpPr>
            <a:spLocks noGrp="1"/>
          </p:cNvSpPr>
          <p:nvPr>
            <p:ph type="sldNum" sz="quarter" idx="12"/>
          </p:nvPr>
        </p:nvSpPr>
        <p:spPr/>
        <p:txBody>
          <a:bodyPr/>
          <a:lstStyle/>
          <a:p>
            <a:fld id="{66AC2416-2EC4-4F81-9C1A-85D808779D3E}" type="slidenum">
              <a:rPr lang="de-DE" smtClean="0"/>
              <a:t>9</a:t>
            </a:fld>
            <a:endParaRPr lang="de-DE"/>
          </a:p>
        </p:txBody>
      </p:sp>
      <p:sp>
        <p:nvSpPr>
          <p:cNvPr id="6" name="Date Placeholder 1">
            <a:extLst>
              <a:ext uri="{FF2B5EF4-FFF2-40B4-BE49-F238E27FC236}">
                <a16:creationId xmlns:a16="http://schemas.microsoft.com/office/drawing/2014/main" id="{FE6659EE-14F9-4B89-8621-22953AE85042}"/>
              </a:ext>
            </a:extLst>
          </p:cNvPr>
          <p:cNvSpPr>
            <a:spLocks noGrp="1"/>
          </p:cNvSpPr>
          <p:nvPr>
            <p:ph type="dt" sz="half" idx="10"/>
          </p:nvPr>
        </p:nvSpPr>
        <p:spPr>
          <a:xfrm>
            <a:off x="564826" y="4767263"/>
            <a:ext cx="1860421" cy="273844"/>
          </a:xfrm>
        </p:spPr>
        <p:txBody>
          <a:bodyPr/>
          <a:lstStyle/>
          <a:p>
            <a:r>
              <a:rPr lang="en-US" sz="1100" dirty="0"/>
              <a:t>12.10.2022</a:t>
            </a:r>
            <a:endParaRPr lang="de-DE" dirty="0"/>
          </a:p>
        </p:txBody>
      </p:sp>
      <p:sp>
        <p:nvSpPr>
          <p:cNvPr id="7" name="Footer Placeholder 7">
            <a:extLst>
              <a:ext uri="{FF2B5EF4-FFF2-40B4-BE49-F238E27FC236}">
                <a16:creationId xmlns:a16="http://schemas.microsoft.com/office/drawing/2014/main" id="{B50FF5F2-E31B-47D0-B375-A8A617959F5F}"/>
              </a:ext>
            </a:extLst>
          </p:cNvPr>
          <p:cNvSpPr txBox="1">
            <a:spLocks/>
          </p:cNvSpPr>
          <p:nvPr/>
        </p:nvSpPr>
        <p:spPr>
          <a:xfrm>
            <a:off x="2540160" y="4767263"/>
            <a:ext cx="5899574" cy="273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dirty="0">
                <a:solidFill>
                  <a:srgbClr val="045AA6"/>
                </a:solidFill>
              </a:rPr>
              <a:t>Krisenstab - </a:t>
            </a:r>
            <a:r>
              <a:rPr lang="de-DE" sz="1100" dirty="0" err="1">
                <a:solidFill>
                  <a:srgbClr val="045AA6"/>
                </a:solidFill>
              </a:rPr>
              <a:t>CoMoBu</a:t>
            </a:r>
            <a:r>
              <a:rPr lang="de-DE" sz="1100" dirty="0">
                <a:solidFill>
                  <a:srgbClr val="045AA6"/>
                </a:solidFill>
              </a:rPr>
              <a:t> II: </a:t>
            </a:r>
            <a:r>
              <a:rPr lang="en-US" sz="1100" dirty="0">
                <a:solidFill>
                  <a:srgbClr val="045AA6"/>
                </a:solidFill>
              </a:rPr>
              <a:t>Prevalence and determinants of Post-COVID-19 condition</a:t>
            </a:r>
            <a:endParaRPr lang="de-DE" sz="1100" dirty="0">
              <a:solidFill>
                <a:srgbClr val="045AA6"/>
              </a:solidFill>
            </a:endParaRPr>
          </a:p>
        </p:txBody>
      </p:sp>
    </p:spTree>
    <p:extLst>
      <p:ext uri="{BB962C8B-B14F-4D97-AF65-F5344CB8AC3E}">
        <p14:creationId xmlns:p14="http://schemas.microsoft.com/office/powerpoint/2010/main" val="358434331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3383</Words>
  <Application>Microsoft Office PowerPoint</Application>
  <PresentationFormat>Bildschirmpräsentation (16:9)</PresentationFormat>
  <Paragraphs>428</Paragraphs>
  <Slides>22</Slides>
  <Notes>15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22</vt:i4>
      </vt:variant>
    </vt:vector>
  </HeadingPairs>
  <TitlesOfParts>
    <vt:vector size="31" baseType="lpstr">
      <vt:lpstr>Arial</vt:lpstr>
      <vt:lpstr>Calibri</vt:lpstr>
      <vt:lpstr>Calibri Light</vt:lpstr>
      <vt:lpstr>Courier New</vt:lpstr>
      <vt:lpstr>ＭＳ 明朝</vt:lpstr>
      <vt:lpstr>Times New Roman</vt:lpstr>
      <vt:lpstr>Wingdings</vt:lpstr>
      <vt:lpstr>Office-Design</vt:lpstr>
      <vt:lpstr>Office</vt:lpstr>
      <vt:lpstr>Prevalence and determinants of  Post-COVID-19 condition in Germany  Results of the second wave of the study  “Corona Monitoring Bundesweit” (RKI-SOEP-2-study)  Christina Poethko-Müller, Ana Ordonez Cruickshank, Giselle Sarganas, Julia Nübel, Antje Gößwald, Lorenz Schmid, Angelika Schaffrath Rosario,  Hannelore Neuhauser, Christa Scheidt-Nave  and the RKI-SOEP-2-study group </vt:lpstr>
      <vt:lpstr>Post COVID-19 condition - WHO Definition</vt:lpstr>
      <vt:lpstr>Corona Monitoring Bundesweit Second Wave (CoMoBuII) </vt:lpstr>
      <vt:lpstr>CoMoBuII: Long/Post COVID</vt:lpstr>
      <vt:lpstr>Case &amp; Outcome definition Long/Post COVID</vt:lpstr>
      <vt:lpstr>Prevalence* of Long COVID-like symptoms by infection status in participants 14-65 years old </vt:lpstr>
      <vt:lpstr>Determinants for  Long COVID in adults with known or unknown SARS-CoV-2 infection</vt:lpstr>
      <vt:lpstr>PowerPoint-Präsentation</vt:lpstr>
      <vt:lpstr>Self-Rated Health and  Long COVID</vt:lpstr>
      <vt:lpstr>PowerPoint-Präsentation</vt:lpstr>
      <vt:lpstr>PowerPoint-Präsentation</vt:lpstr>
      <vt:lpstr>Thank you very much for your attention</vt:lpstr>
      <vt:lpstr>  Vielen Dank für Ihre Aufmerksamkeit  </vt:lpstr>
      <vt:lpstr>PowerPoint-Präsentation</vt:lpstr>
      <vt:lpstr>PowerPoint-Präsentation</vt:lpstr>
      <vt:lpstr>Prevalence of Long COVID-like symptoms by  infection status and age</vt:lpstr>
      <vt:lpstr>PowerPoint-Präsentation</vt:lpstr>
      <vt:lpstr>PowerPoint-Präsentation</vt:lpstr>
      <vt:lpstr>PowerPoint-Präsentation</vt:lpstr>
      <vt:lpstr>PowerPoint-Präsentation</vt:lpstr>
      <vt:lpstr>NCDs</vt:lpstr>
      <vt:lpstr>Attributable fraction among the exposed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Poethko-Mueller, Christina</cp:lastModifiedBy>
  <cp:revision>689</cp:revision>
  <cp:lastPrinted>2022-08-01T08:40:02Z</cp:lastPrinted>
  <dcterms:created xsi:type="dcterms:W3CDTF">2015-11-02T12:29:13Z</dcterms:created>
  <dcterms:modified xsi:type="dcterms:W3CDTF">2022-10-26T07:57:35Z</dcterms:modified>
</cp:coreProperties>
</file>