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1025" r:id="rId9"/>
    <p:sldId id="656" r:id="rId10"/>
    <p:sldId id="1026" r:id="rId11"/>
    <p:sldId id="662" r:id="rId12"/>
    <p:sldId id="1012" r:id="rId13"/>
    <p:sldId id="1022" r:id="rId14"/>
    <p:sldId id="667" r:id="rId15"/>
    <p:sldId id="1027" r:id="rId16"/>
    <p:sldId id="1028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058C94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6037" autoAdjust="0"/>
  </p:normalViewPr>
  <p:slideViewPr>
    <p:cSldViewPr snapToGrid="0" snapToObjects="1">
      <p:cViewPr varScale="1">
        <p:scale>
          <a:sx n="98" d="100"/>
          <a:sy n="98" d="100"/>
        </p:scale>
        <p:origin x="1842" y="10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42/2022, Plateaubildung in der Vorwoche:</a:t>
            </a:r>
            <a:r>
              <a:rPr lang="de-DE" sz="1200" b="0" dirty="0">
                <a:sym typeface="Wingdings" panose="05000000000000000000" pitchFamily="2" charset="2"/>
              </a:rPr>
              <a:t> 5,4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6,4 auf 8,1)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42: 6,4, KW 40: 5,4,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42/2022: 40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41: 53, KW 40: 40, KW 39: 27; KW 38: 24; KW 37: 15)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0-4 kein Plateau zu erkennen, in KW 42 hatten 2/7 Fällen mit RSV-Diagnose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Kein weiterer Anstieg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42/2022, in den Vorwochen Plateaubildung:</a:t>
            </a:r>
            <a:r>
              <a:rPr lang="de-DE" sz="1200" b="0" dirty="0">
                <a:sym typeface="Wingdings" panose="05000000000000000000" pitchFamily="2" charset="2"/>
              </a:rPr>
              <a:t> 5,4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6,4 auf 8,1)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42: 6,4, KW 40: 5,4,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42/2022: 40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41: 53, KW 40: 40, KW 39: 27; KW 38: 24; KW 37: 15)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0-4 kein Plateau zu erkennen, in KW 42 hatten 2/7 Fällen mit RSV-Diagnose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6,7 % (Vorwoche: 7,3 %)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40. KW rückläufig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6,7 % im oberen Wertebereich der Vorjahre zur 42.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Anstieg bei 0-4 J. und 15-34J., Rückgang in allen anderen AGs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ebenfalls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1,7 % (Vorwoche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2,0 %)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42. KW wurden bundesweit weniger Arzt­be­su­che wegen ARE regis­triert als in der Vor­woche (Rückgang 19 %), wobei sich der Vorwochenwert noch erhöht hat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deutlich gesunken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42: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1.763 (Vorwoche: 2.170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weiterhin deutlich über dem Bereich der Vorjahre zur 42. KW,;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 gebremstes Transmissionsgeschehen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\\rki.local\daten\Projekte\FG36_AGI\Wochenberichte\Berichterstellung\Saison_2022_23\Woche_42_2022\AGI-Wochenbericht_2022-10-25.xls oder \\rki.local\daten\Projekte\FG36_AGI\Wochenberichte\Berichterstellung\Saison_2022_23\Woche_42_2022\KI_2015_2022-10-25.xlsx 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36/2022 wird insgesamt ein deutlicher Anstieg der Arztkonsultationen wegen COVID-ARE beobachtet, welcher sich in KW 42/2022 bisher nicht fortgesetzt hat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42/2022 ist die Anzahl der Arztkonsultationen wegen COVID-ARE im Vergleich zur Vorwoche in allen Altersgruppen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42. KW 2022 insgesamt und bei den Intensivbehandlungen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Vergleich zur Vorwoche leicht gesunken: 34 %  (Vorwoche: 38 %)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 leicht gesunken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39 % (Vorwoche: 43 %),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4% (steigend seit 3 Wochen), ein Influenza-Fall unter SARI mit Intensivbehandlung (2%)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Vergleich zur Vorwoche leicht gesunken: 34 %  (Vorwoche: 38 %)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 leicht gesunken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39 % (Vorwoche: 43 %),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4% (steigend seit 3 Wochen), ein Influenza-Fall unter SARI mit Intensivbehandlung (2%)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Fallzahlen in AG 0-4 und 5-14, erhöhte Fallzahlen; dabei steigender Anteil RSV in AG 0-4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Erhöhte Fallzahlen in den AG ab 60+, etwa die Hälfte davon mit COVID-19-Diagnose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25.10.2022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803EAD-BAB2-4D54-B956-51DC4E82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61" y="3811209"/>
            <a:ext cx="7667738" cy="2811504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241DB7-F105-4A29-8F76-B54644D3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7" y="796673"/>
            <a:ext cx="6516622" cy="286731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B1F4EF-2E3C-4FE0-90D7-64448CBD2BD2}"/>
              </a:ext>
            </a:extLst>
          </p:cNvPr>
          <p:cNvSpPr txBox="1"/>
          <p:nvPr/>
        </p:nvSpPr>
        <p:spPr>
          <a:xfrm>
            <a:off x="1150254" y="1759126"/>
            <a:ext cx="17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RSV in</a:t>
            </a:r>
          </a:p>
          <a:p>
            <a:r>
              <a:rPr lang="de-DE" b="1" dirty="0">
                <a:solidFill>
                  <a:srgbClr val="006EC7"/>
                </a:solidFill>
              </a:rPr>
              <a:t>AG 0-4 Jahre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02CDDF-2EFD-4A36-B001-62BE0411E44F}"/>
              </a:ext>
            </a:extLst>
          </p:cNvPr>
          <p:cNvSpPr txBox="1"/>
          <p:nvPr/>
        </p:nvSpPr>
        <p:spPr>
          <a:xfrm>
            <a:off x="28972" y="4326577"/>
            <a:ext cx="186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6EC7"/>
                </a:solidFill>
              </a:rPr>
              <a:t>Influenza vs. COVID-19 in </a:t>
            </a:r>
          </a:p>
          <a:p>
            <a:r>
              <a:rPr lang="de-DE" sz="1600" b="1" dirty="0">
                <a:solidFill>
                  <a:srgbClr val="006EC7"/>
                </a:solidFill>
              </a:rPr>
              <a:t>AG U35 </a:t>
            </a:r>
            <a:r>
              <a:rPr lang="de-DE" sz="1600" b="1" dirty="0" err="1">
                <a:solidFill>
                  <a:srgbClr val="006EC7"/>
                </a:solidFill>
              </a:rPr>
              <a:t>vs</a:t>
            </a:r>
            <a:r>
              <a:rPr lang="de-DE" sz="1600" b="1" dirty="0">
                <a:solidFill>
                  <a:srgbClr val="006EC7"/>
                </a:solidFill>
              </a:rPr>
              <a:t> ab35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48AB48E-2FB3-4F94-9B9D-4EACB30E2C88}"/>
              </a:ext>
            </a:extLst>
          </p:cNvPr>
          <p:cNvSpPr/>
          <p:nvPr/>
        </p:nvSpPr>
        <p:spPr>
          <a:xfrm>
            <a:off x="5805889" y="5157574"/>
            <a:ext cx="550844" cy="461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AF625D-CC59-44EA-A26C-8614523042B8}"/>
              </a:ext>
            </a:extLst>
          </p:cNvPr>
          <p:cNvSpPr/>
          <p:nvPr/>
        </p:nvSpPr>
        <p:spPr>
          <a:xfrm>
            <a:off x="8444998" y="5194771"/>
            <a:ext cx="496872" cy="461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AA2B2A-9B14-4155-A1DE-788A69B1EA63}"/>
              </a:ext>
            </a:extLst>
          </p:cNvPr>
          <p:cNvCxnSpPr>
            <a:cxnSpLocks/>
          </p:cNvCxnSpPr>
          <p:nvPr/>
        </p:nvCxnSpPr>
        <p:spPr>
          <a:xfrm flipH="1">
            <a:off x="5473516" y="5275189"/>
            <a:ext cx="78954" cy="426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D8F7CE3-542A-47C8-8EC0-E238E11B945B}"/>
              </a:ext>
            </a:extLst>
          </p:cNvPr>
          <p:cNvCxnSpPr>
            <a:cxnSpLocks/>
          </p:cNvCxnSpPr>
          <p:nvPr/>
        </p:nvCxnSpPr>
        <p:spPr>
          <a:xfrm flipH="1">
            <a:off x="5484501" y="3277260"/>
            <a:ext cx="78954" cy="426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1541794" y="1609250"/>
            <a:ext cx="165820" cy="402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3F7780F-C20B-48A5-81BA-50E476F9618F}"/>
              </a:ext>
            </a:extLst>
          </p:cNvPr>
          <p:cNvCxnSpPr>
            <a:cxnSpLocks/>
          </p:cNvCxnSpPr>
          <p:nvPr/>
        </p:nvCxnSpPr>
        <p:spPr>
          <a:xfrm flipH="1">
            <a:off x="1412125" y="3545645"/>
            <a:ext cx="165820" cy="402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42.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5,4 COVID-SARI pro 100.000</a:t>
            </a:r>
          </a:p>
          <a:p>
            <a:endParaRPr lang="de-DE" dirty="0"/>
          </a:p>
          <a:p>
            <a:r>
              <a:rPr lang="de-DE" dirty="0"/>
              <a:t>Entspricht ca. 4.500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246975" y="4596103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40/100T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" y="841248"/>
            <a:ext cx="5750553" cy="258774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5,4 COVID-SARI pro 100.000</a:t>
            </a:r>
          </a:p>
          <a:p>
            <a:endParaRPr lang="de-DE" dirty="0"/>
          </a:p>
          <a:p>
            <a:r>
              <a:rPr lang="de-DE" dirty="0"/>
              <a:t>Entspricht ca. 4.500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407934" y="5353647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40/100T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32. KW bis 42.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25.10.2022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49476" y="596143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4C5158-D440-4045-BB2D-BC0D1F757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836331"/>
            <a:ext cx="8419306" cy="27556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DE08DA3-F909-405D-9EC0-A000F97413D0}"/>
              </a:ext>
            </a:extLst>
          </p:cNvPr>
          <p:cNvSpPr txBox="1"/>
          <p:nvPr/>
        </p:nvSpPr>
        <p:spPr>
          <a:xfrm>
            <a:off x="1234768" y="238200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50000"/>
                  </a:schemeClr>
                </a:solidFill>
              </a:rPr>
              <a:t>HKU1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B7D92E-FB9B-4B78-8451-344001A72C03}"/>
              </a:ext>
            </a:extLst>
          </p:cNvPr>
          <p:cNvSpPr txBox="1"/>
          <p:nvPr/>
        </p:nvSpPr>
        <p:spPr>
          <a:xfrm>
            <a:off x="4565903" y="1579943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B1130DC-3280-4785-B42E-22E2756CA8D1}"/>
              </a:ext>
            </a:extLst>
          </p:cNvPr>
          <p:cNvSpPr txBox="1"/>
          <p:nvPr/>
        </p:nvSpPr>
        <p:spPr>
          <a:xfrm>
            <a:off x="5740702" y="2001719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A672487-6D65-4B49-8869-5758198AF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998" y="2382006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6790F7F0-99E5-4D8B-BD7D-9086A44C82C1}"/>
              </a:ext>
            </a:extLst>
          </p:cNvPr>
          <p:cNvSpPr txBox="1"/>
          <p:nvPr/>
        </p:nvSpPr>
        <p:spPr>
          <a:xfrm>
            <a:off x="8035439" y="2402163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B5720C-4130-419A-BAA4-672968C18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43" y="3619125"/>
            <a:ext cx="8407113" cy="275563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18F0A64-FC86-4F96-ACF4-405E5A7B44A0}"/>
              </a:ext>
            </a:extLst>
          </p:cNvPr>
          <p:cNvSpPr txBox="1"/>
          <p:nvPr/>
        </p:nvSpPr>
        <p:spPr>
          <a:xfrm>
            <a:off x="2076998" y="5410688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BE39AC4-6822-4C7B-8835-3DB62801213B}"/>
              </a:ext>
            </a:extLst>
          </p:cNvPr>
          <p:cNvSpPr txBox="1"/>
          <p:nvPr/>
        </p:nvSpPr>
        <p:spPr>
          <a:xfrm>
            <a:off x="1842887" y="4569730"/>
            <a:ext cx="1081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875B381-2550-4D9E-BD78-8E41827BD2C4}"/>
              </a:ext>
            </a:extLst>
          </p:cNvPr>
          <p:cNvSpPr txBox="1"/>
          <p:nvPr/>
        </p:nvSpPr>
        <p:spPr>
          <a:xfrm>
            <a:off x="8118794" y="499694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5B242C-6422-4056-A8E4-ED6CF9542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855" y="3623236"/>
            <a:ext cx="1621566" cy="9746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5D173F-5DBE-45E7-85EE-92C0A0E58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263" y="836331"/>
            <a:ext cx="1459158" cy="9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E9EBEF-7F30-485E-842C-91AACD67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051184"/>
            <a:ext cx="8394920" cy="27556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A94DDD-89D0-4368-B8AB-8AAF2BA418F8}"/>
              </a:ext>
            </a:extLst>
          </p:cNvPr>
          <p:cNvSpPr txBox="1"/>
          <p:nvPr/>
        </p:nvSpPr>
        <p:spPr>
          <a:xfrm>
            <a:off x="8139225" y="3897082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4">
                    <a:lumMod val="50000"/>
                  </a:schemeClr>
                </a:solidFill>
              </a:rPr>
              <a:t>RSV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26CF861-87E4-40EC-BB9C-BB765D1639AC}"/>
              </a:ext>
            </a:extLst>
          </p:cNvPr>
          <p:cNvSpPr txBox="1"/>
          <p:nvPr/>
        </p:nvSpPr>
        <p:spPr>
          <a:xfrm>
            <a:off x="2957298" y="279043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BCAD18-8AE0-42E2-90E7-B260190DB9D3}"/>
              </a:ext>
            </a:extLst>
          </p:cNvPr>
          <p:cNvSpPr txBox="1"/>
          <p:nvPr/>
        </p:nvSpPr>
        <p:spPr>
          <a:xfrm>
            <a:off x="5087546" y="324666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A9F9D0-A38A-4B11-887D-5C60A4F3C174}"/>
              </a:ext>
            </a:extLst>
          </p:cNvPr>
          <p:cNvSpPr txBox="1"/>
          <p:nvPr/>
        </p:nvSpPr>
        <p:spPr>
          <a:xfrm>
            <a:off x="6676928" y="355530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</p:spTree>
    <p:extLst>
      <p:ext uri="{BB962C8B-B14F-4D97-AF65-F5344CB8AC3E}">
        <p14:creationId xmlns:p14="http://schemas.microsoft.com/office/powerpoint/2010/main" val="385038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42 bei 6.700 ARE (Vorwoche: 7.300)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5,6 Mio. ARE in Deutschland, unabhängig von einem Arztbesuch</a:t>
            </a:r>
            <a:br>
              <a:rPr lang="de-DE" b="1" dirty="0"/>
            </a:br>
            <a:r>
              <a:rPr lang="de-DE" dirty="0"/>
              <a:t>(41. KW: ca. 6,1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Kleinkindern</a:t>
            </a:r>
            <a:r>
              <a:rPr lang="en-US" dirty="0"/>
              <a:t> und </a:t>
            </a:r>
            <a:r>
              <a:rPr lang="en-US" dirty="0" err="1"/>
              <a:t>jungen</a:t>
            </a:r>
            <a:r>
              <a:rPr lang="en-US" dirty="0"/>
              <a:t> </a:t>
            </a:r>
            <a:r>
              <a:rPr lang="en-US" dirty="0" err="1"/>
              <a:t>Erwachsenen</a:t>
            </a:r>
            <a:r>
              <a:rPr lang="en-US" dirty="0"/>
              <a:t>, in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gesunken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FC3E3-03BF-42C5-91FA-38014130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1" y="1050798"/>
            <a:ext cx="5040000" cy="25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59C1C3-62D5-494D-953D-AA6367E4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1" y="3791063"/>
            <a:ext cx="504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41. KW 2022:</a:t>
            </a:r>
          </a:p>
          <a:p>
            <a:r>
              <a:rPr lang="de-DE" dirty="0"/>
              <a:t>Insgesamt deutlich gesunken</a:t>
            </a:r>
          </a:p>
          <a:p>
            <a:endParaRPr lang="de-DE" sz="600" dirty="0"/>
          </a:p>
          <a:p>
            <a:r>
              <a:rPr lang="de-DE" dirty="0"/>
              <a:t>ca. 1.800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42. KW 2022: ca. 1,5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62607" y="4426022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in allen Altersgruppen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Grafik 5">
            <a:extLst>
              <a:ext uri="{FF2B5EF4-FFF2-40B4-BE49-F238E27FC236}">
                <a16:creationId xmlns:a16="http://schemas.microsoft.com/office/drawing/2014/main" id="{B7BDA6A3-3831-4860-8661-D1833158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0259" y="1384749"/>
            <a:ext cx="504714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1" name="Grafik 6">
            <a:extLst>
              <a:ext uri="{FF2B5EF4-FFF2-40B4-BE49-F238E27FC236}">
                <a16:creationId xmlns:a16="http://schemas.microsoft.com/office/drawing/2014/main" id="{C46D91C8-7308-4213-95F9-2C52F086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1818" y="3793747"/>
            <a:ext cx="52640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42. KW 2022</a:t>
            </a:r>
          </a:p>
          <a:p>
            <a:r>
              <a:rPr lang="de-DE" dirty="0"/>
              <a:t>Rund 420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350.000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42.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31.5.2022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42. KW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28701" y="15439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29971" y="1733788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0269" y="47138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39%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00666" y="4888527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28701" y="15887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8349" y="1810766"/>
            <a:ext cx="333000" cy="495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3525" y="473075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39%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16498" y="4936450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722222" y="1471449"/>
            <a:ext cx="87955" cy="5539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527537" y="1111717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32 %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766199" y="5123385"/>
            <a:ext cx="136308" cy="34792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06755" y="477403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766200" y="3289313"/>
            <a:ext cx="87954" cy="420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527537" y="2961971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46 %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1644338" y="1348504"/>
            <a:ext cx="413062" cy="54343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1644338" y="999163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21 % RSV, 5% COVID-19, 4% Influenza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1698060" y="3315857"/>
            <a:ext cx="159639" cy="39394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2562120-F038-45C2-AFEC-559406799B0A}"/>
              </a:ext>
            </a:extLst>
          </p:cNvPr>
          <p:cNvCxnSpPr>
            <a:cxnSpLocks/>
          </p:cNvCxnSpPr>
          <p:nvPr/>
        </p:nvCxnSpPr>
        <p:spPr>
          <a:xfrm flipH="1">
            <a:off x="1698060" y="5261066"/>
            <a:ext cx="159638" cy="42048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1613315" y="3008080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10% Influenza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Office PowerPoint</Application>
  <PresentationFormat>Bildschirmpräsentation (4:3)</PresentationFormat>
  <Paragraphs>186</Paragraphs>
  <Slides>16</Slides>
  <Notes>14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25.10.2022</vt:lpstr>
      <vt:lpstr>GrippeWeb bis zur 42. KW 2022 </vt:lpstr>
      <vt:lpstr>Arbeitsgemeinschaft Influenza ARE-Konsultationen / 100.000 Einwohner bis zur 42. KW 2022</vt:lpstr>
      <vt:lpstr>Arbeitsgemeinschaft Influenza - SEEDARE ARE-Konsultationen mit COVID-Diagnose / 100.000 Einwohner </vt:lpstr>
      <vt:lpstr>SEEDARE – ARE mit COVID-19 Konsultationen in Altersgruppen bis zur 42.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3759</cp:revision>
  <cp:lastPrinted>2020-05-13T06:04:10Z</cp:lastPrinted>
  <dcterms:created xsi:type="dcterms:W3CDTF">2015-11-02T12:29:13Z</dcterms:created>
  <dcterms:modified xsi:type="dcterms:W3CDTF">2022-10-26T09:00:11Z</dcterms:modified>
</cp:coreProperties>
</file>