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8" r:id="rId3"/>
    <p:sldId id="267" r:id="rId4"/>
    <p:sldId id="1031" r:id="rId5"/>
    <p:sldId id="1030" r:id="rId6"/>
    <p:sldId id="103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3" d="100"/>
          <a:sy n="123" d="100"/>
        </p:scale>
        <p:origin x="141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BF.7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9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09.11.2022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2.08.09.50338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09.11.2022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62760E-CF17-4784-ACF5-2558B02D11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37" y="1399540"/>
            <a:ext cx="7613109" cy="311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5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9039E4E-9A68-42E4-A138-0CE472CBA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107"/>
              </p:ext>
            </p:extLst>
          </p:nvPr>
        </p:nvGraphicFramePr>
        <p:xfrm>
          <a:off x="317021" y="891155"/>
          <a:ext cx="4672557" cy="289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610">
                  <a:extLst>
                    <a:ext uri="{9D8B030D-6E8A-4147-A177-3AD203B41FA5}">
                      <a16:colId xmlns:a16="http://schemas.microsoft.com/office/drawing/2014/main" val="471850443"/>
                    </a:ext>
                  </a:extLst>
                </a:gridCol>
                <a:gridCol w="766545">
                  <a:extLst>
                    <a:ext uri="{9D8B030D-6E8A-4147-A177-3AD203B41FA5}">
                      <a16:colId xmlns:a16="http://schemas.microsoft.com/office/drawing/2014/main" val="2498219312"/>
                    </a:ext>
                  </a:extLst>
                </a:gridCol>
                <a:gridCol w="652462">
                  <a:extLst>
                    <a:ext uri="{9D8B030D-6E8A-4147-A177-3AD203B41FA5}">
                      <a16:colId xmlns:a16="http://schemas.microsoft.com/office/drawing/2014/main" val="4244957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393324874"/>
                    </a:ext>
                  </a:extLst>
                </a:gridCol>
                <a:gridCol w="766545">
                  <a:extLst>
                    <a:ext uri="{9D8B030D-6E8A-4147-A177-3AD203B41FA5}">
                      <a16:colId xmlns:a16="http://schemas.microsoft.com/office/drawing/2014/main" val="2207320954"/>
                    </a:ext>
                  </a:extLst>
                </a:gridCol>
                <a:gridCol w="766545">
                  <a:extLst>
                    <a:ext uri="{9D8B030D-6E8A-4147-A177-3AD203B41FA5}">
                      <a16:colId xmlns:a16="http://schemas.microsoft.com/office/drawing/2014/main" val="738492200"/>
                    </a:ext>
                  </a:extLst>
                </a:gridCol>
              </a:tblGrid>
              <a:tr h="1929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116861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593025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0,9 %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818843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 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79247438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 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2,9 %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340640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4864654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1,4 %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96,1 %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6292808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95,8 %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5034581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9557262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5558430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8642977"/>
                  </a:ext>
                </a:extLst>
              </a:tr>
              <a:tr h="25341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2779306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AA3F5F8-FD0D-4719-A3EA-F5F40F9112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5695" y="947951"/>
            <a:ext cx="3976623" cy="28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</a:t>
            </a:r>
            <a:r>
              <a:rPr lang="de-DE" b="1">
                <a:solidFill>
                  <a:srgbClr val="045AA6"/>
                </a:solidFill>
              </a:rPr>
              <a:t>: 08.11.2022</a:t>
            </a:r>
            <a:r>
              <a:rPr lang="de-DE" b="1" dirty="0">
                <a:solidFill>
                  <a:srgbClr val="045AA6"/>
                </a:solidFill>
              </a:rPr>
              <a:t>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09.11.2022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363954" cy="321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KW41/2022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BF.7 	            23,3%     (</a:t>
            </a:r>
            <a:r>
              <a:rPr lang="de-DE" sz="1200" dirty="0"/>
              <a:t>mit S:R346X</a:t>
            </a:r>
            <a:r>
              <a:rPr lang="de-DE" sz="1350" dirty="0"/>
              <a:t>)</a:t>
            </a:r>
          </a:p>
          <a:p>
            <a:r>
              <a:rPr lang="de-DE" sz="1350" dirty="0"/>
              <a:t>    BA.5.2 		15,1%</a:t>
            </a:r>
          </a:p>
          <a:p>
            <a:r>
              <a:rPr lang="de-DE" sz="1350" dirty="0"/>
              <a:t>    BA.5.1		  8,9%</a:t>
            </a:r>
          </a:p>
          <a:p>
            <a:r>
              <a:rPr lang="de-DE" sz="1350" dirty="0"/>
              <a:t>    BA.5.2.1 		  8,8%</a:t>
            </a:r>
          </a:p>
          <a:p>
            <a:r>
              <a:rPr lang="de-DE" sz="1350" dirty="0"/>
              <a:t>    BQ.1.1 		  4,4%     (</a:t>
            </a:r>
            <a:r>
              <a:rPr lang="de-DE" sz="1200" dirty="0"/>
              <a:t>mit S:R346X)</a:t>
            </a:r>
          </a:p>
          <a:p>
            <a:r>
              <a:rPr lang="de-DE" sz="1350" dirty="0"/>
              <a:t>    BQ.1	              3,7%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BA.2.75 Sublinien</a:t>
            </a:r>
          </a:p>
          <a:p>
            <a:pPr marL="176213"/>
            <a:r>
              <a:rPr lang="de-DE" sz="1350" dirty="0"/>
              <a:t>BA.2.75                 0,1 %</a:t>
            </a:r>
          </a:p>
          <a:p>
            <a:pPr marL="176213"/>
            <a:r>
              <a:rPr lang="de-DE" sz="1350" dirty="0"/>
              <a:t>BA.2.75.1		0,1%</a:t>
            </a:r>
          </a:p>
          <a:p>
            <a:pPr marL="176213"/>
            <a:r>
              <a:rPr lang="de-DE" sz="1350" dirty="0"/>
              <a:t>BA.2.75.2            	0,3%         (</a:t>
            </a:r>
            <a:r>
              <a:rPr lang="de-DE" sz="1400" dirty="0"/>
              <a:t>mit S:R346X)</a:t>
            </a:r>
            <a:endParaRPr lang="de-DE" sz="1350" dirty="0"/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Hinweis zu BQ.1.1 </a:t>
            </a:r>
          </a:p>
          <a:p>
            <a:r>
              <a:rPr lang="de-DE" sz="1350" dirty="0"/>
              <a:t>Viele Länder gehen davon aus, dass die Sublinien bald dominiert. </a:t>
            </a:r>
            <a:endParaRPr lang="de-DE" sz="1200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/>
          <p:nvPr/>
        </p:nvCxnSpPr>
        <p:spPr>
          <a:xfrm flipV="1">
            <a:off x="7414899" y="1397508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C3593676-1176-4F3C-BD88-82C18D4FED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514" y="739550"/>
            <a:ext cx="5354664" cy="389424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198533D-0DEE-4265-B96D-E05C41DA9F49}"/>
              </a:ext>
            </a:extLst>
          </p:cNvPr>
          <p:cNvSpPr/>
          <p:nvPr/>
        </p:nvSpPr>
        <p:spPr>
          <a:xfrm>
            <a:off x="4664945" y="1033643"/>
            <a:ext cx="56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BF.7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5DA0F41-3542-4D72-A550-730B54F6C741}"/>
              </a:ext>
            </a:extLst>
          </p:cNvPr>
          <p:cNvSpPr/>
          <p:nvPr/>
        </p:nvSpPr>
        <p:spPr>
          <a:xfrm>
            <a:off x="4207745" y="1463617"/>
            <a:ext cx="79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BA.5.2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CE35C0-C5A4-425C-9425-9E6CFCB1F57B}"/>
              </a:ext>
            </a:extLst>
          </p:cNvPr>
          <p:cNvSpPr/>
          <p:nvPr/>
        </p:nvSpPr>
        <p:spPr>
          <a:xfrm>
            <a:off x="4148550" y="2029795"/>
            <a:ext cx="84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A69C621-7457-4D97-82CD-928D2B117167}"/>
              </a:ext>
            </a:extLst>
          </p:cNvPr>
          <p:cNvSpPr/>
          <p:nvPr/>
        </p:nvSpPr>
        <p:spPr>
          <a:xfrm>
            <a:off x="3580102" y="3423404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BQ.1.1</a:t>
            </a:r>
            <a:endParaRPr lang="de-DE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5230D4B-35D4-48D6-AF2B-F96170D92558}"/>
              </a:ext>
            </a:extLst>
          </p:cNvPr>
          <p:cNvCxnSpPr/>
          <p:nvPr/>
        </p:nvCxnSpPr>
        <p:spPr>
          <a:xfrm flipV="1">
            <a:off x="4394749" y="3341152"/>
            <a:ext cx="711943" cy="26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92E0455-17A7-4673-80F6-D73FBDD6F82C}"/>
              </a:ext>
            </a:extLst>
          </p:cNvPr>
          <p:cNvCxnSpPr/>
          <p:nvPr/>
        </p:nvCxnSpPr>
        <p:spPr>
          <a:xfrm flipV="1">
            <a:off x="7407186" y="2214461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0043F4F-CC59-4FE1-863A-9011E18CD7BB}"/>
              </a:ext>
            </a:extLst>
          </p:cNvPr>
          <p:cNvCxnSpPr/>
          <p:nvPr/>
        </p:nvCxnSpPr>
        <p:spPr>
          <a:xfrm flipV="1">
            <a:off x="7414014" y="2419210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FC28BDB4-845C-498E-93C1-C7DA85A5D506}"/>
              </a:ext>
            </a:extLst>
          </p:cNvPr>
          <p:cNvSpPr/>
          <p:nvPr/>
        </p:nvSpPr>
        <p:spPr>
          <a:xfrm>
            <a:off x="3575166" y="3690322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BQ.1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3AC7712-21E8-4651-9E77-7C4ABC4D976D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215085" y="3458478"/>
            <a:ext cx="891607" cy="416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09.11.2022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447" y="1082363"/>
            <a:ext cx="7983646" cy="3766417"/>
          </a:xfrm>
        </p:spPr>
        <p:txBody>
          <a:bodyPr/>
          <a:lstStyle/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3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 in der Stichprobe (Datenstand 31.10.2022)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D943CEB-04F1-42FA-9B66-CF6ABC691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40787"/>
              </p:ext>
            </p:extLst>
          </p:nvPr>
        </p:nvGraphicFramePr>
        <p:xfrm>
          <a:off x="320914" y="1726889"/>
          <a:ext cx="8502172" cy="312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21526200" imgH="7905750" progId="AcroExch.Document.2020">
                  <p:embed/>
                </p:oleObj>
              </mc:Choice>
              <mc:Fallback>
                <p:oleObj name="Acrobat Document" r:id="rId4" imgW="21526200" imgH="7905750" progId="AcroExch.Document.2020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196BE3D5-D531-410F-8333-D258DD699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914" y="1726889"/>
                        <a:ext cx="8502172" cy="3121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D2F233F-07B2-453F-A567-8B562AF3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1083" y="4854353"/>
            <a:ext cx="2895600" cy="273844"/>
          </a:xfrm>
        </p:spPr>
        <p:txBody>
          <a:bodyPr/>
          <a:lstStyle/>
          <a:p>
            <a:r>
              <a:rPr lang="de-DE" dirty="0"/>
              <a:t>SARS-CoV-2 variant </a:t>
            </a:r>
            <a:r>
              <a:rPr lang="de-DE" dirty="0" err="1"/>
              <a:t>viruses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F9505-8972-4A28-BB1B-1A6BE5B2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62960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03782572-2E1C-4F1B-8AA1-BD5C90F4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54353"/>
            <a:ext cx="1860421" cy="273844"/>
          </a:xfrm>
        </p:spPr>
        <p:txBody>
          <a:bodyPr/>
          <a:lstStyle/>
          <a:p>
            <a:r>
              <a:rPr lang="de-DE" dirty="0"/>
              <a:t>03.11.2022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90FAB0-AE32-416E-9B87-C5C714ECDA5B}"/>
              </a:ext>
            </a:extLst>
          </p:cNvPr>
          <p:cNvSpPr txBox="1"/>
          <p:nvPr/>
        </p:nvSpPr>
        <p:spPr>
          <a:xfrm>
            <a:off x="266700" y="5463540"/>
            <a:ext cx="364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 Genomsequenzen KW42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3DC9E3-5E32-436D-B152-5E99511EA0DF}"/>
              </a:ext>
            </a:extLst>
          </p:cNvPr>
          <p:cNvSpPr txBox="1"/>
          <p:nvPr/>
        </p:nvSpPr>
        <p:spPr>
          <a:xfrm>
            <a:off x="323031" y="251231"/>
            <a:ext cx="701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006EC7"/>
                </a:solidFill>
                <a:latin typeface="+mj-lt"/>
                <a:ea typeface="+mj-ea"/>
                <a:cs typeface="+mj-cs"/>
              </a:rPr>
              <a:t>Cumulative</a:t>
            </a:r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dirty="0" err="1">
                <a:solidFill>
                  <a:srgbClr val="006EC7"/>
                </a:solidFill>
                <a:latin typeface="+mj-lt"/>
                <a:ea typeface="+mj-ea"/>
                <a:cs typeface="+mj-cs"/>
              </a:rPr>
              <a:t>growth</a:t>
            </a:r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 of BA2/BA.4/BA.5 </a:t>
            </a:r>
            <a:r>
              <a:rPr lang="de-DE" sz="2000" b="1" dirty="0" err="1">
                <a:solidFill>
                  <a:srgbClr val="006EC7"/>
                </a:solidFill>
                <a:latin typeface="+mj-lt"/>
                <a:ea typeface="+mj-ea"/>
                <a:cs typeface="+mj-cs"/>
              </a:rPr>
              <a:t>sublineages</a:t>
            </a:r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dirty="0" err="1">
                <a:solidFill>
                  <a:srgbClr val="006EC7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 S: R346X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954C3A0-DB38-4C7A-8BC6-6B730013F979}"/>
              </a:ext>
            </a:extLst>
          </p:cNvPr>
          <p:cNvGrpSpPr/>
          <p:nvPr/>
        </p:nvGrpSpPr>
        <p:grpSpPr>
          <a:xfrm>
            <a:off x="6495560" y="1374021"/>
            <a:ext cx="2332664" cy="2039236"/>
            <a:chOff x="6602094" y="1906681"/>
            <a:chExt cx="2332664" cy="203923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E7A7BE4-C93B-48A2-9154-DF442C0C5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6241" y="1906681"/>
              <a:ext cx="2228517" cy="203923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8CD8BEC-4A1E-4A20-AB63-7B99D89AE3C7}"/>
                </a:ext>
              </a:extLst>
            </p:cNvPr>
            <p:cNvSpPr/>
            <p:nvPr/>
          </p:nvSpPr>
          <p:spPr>
            <a:xfrm>
              <a:off x="6706241" y="3038119"/>
              <a:ext cx="304159" cy="907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CFE4B30-C79C-4000-BB0B-666CFE3EAB5B}"/>
                </a:ext>
              </a:extLst>
            </p:cNvPr>
            <p:cNvSpPr/>
            <p:nvPr/>
          </p:nvSpPr>
          <p:spPr>
            <a:xfrm>
              <a:off x="6602094" y="1972235"/>
              <a:ext cx="304159" cy="635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2700253C-792A-4F64-A7C3-D9671D244797}"/>
              </a:ext>
            </a:extLst>
          </p:cNvPr>
          <p:cNvSpPr txBox="1"/>
          <p:nvPr/>
        </p:nvSpPr>
        <p:spPr>
          <a:xfrm>
            <a:off x="6932742" y="1130008"/>
            <a:ext cx="198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/>
              <a:t>Omicron</a:t>
            </a:r>
            <a:r>
              <a:rPr lang="de-DE" u="sng" dirty="0"/>
              <a:t> Spike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0579F43-46F8-459E-870C-78CA4A6F915D}"/>
              </a:ext>
            </a:extLst>
          </p:cNvPr>
          <p:cNvSpPr txBox="1"/>
          <p:nvPr/>
        </p:nvSpPr>
        <p:spPr>
          <a:xfrm>
            <a:off x="6810577" y="3479363"/>
            <a:ext cx="2228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Willet</a:t>
            </a:r>
            <a:r>
              <a:rPr lang="de-DE" sz="1100" dirty="0"/>
              <a:t> et al.. 2022; Nat </a:t>
            </a:r>
            <a:r>
              <a:rPr lang="de-DE" sz="1100" dirty="0" err="1"/>
              <a:t>Microbiol</a:t>
            </a:r>
            <a:endParaRPr lang="de-DE" sz="110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09D6FD-3B6B-467A-807D-F0A762FDC749}"/>
              </a:ext>
            </a:extLst>
          </p:cNvPr>
          <p:cNvSpPr/>
          <p:nvPr/>
        </p:nvSpPr>
        <p:spPr>
          <a:xfrm>
            <a:off x="6611782" y="1499340"/>
            <a:ext cx="2228517" cy="19139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38FD06B-5A86-453E-A391-C19B7B651F25}"/>
              </a:ext>
            </a:extLst>
          </p:cNvPr>
          <p:cNvSpPr txBox="1"/>
          <p:nvPr/>
        </p:nvSpPr>
        <p:spPr>
          <a:xfrm>
            <a:off x="2789057" y="1884653"/>
            <a:ext cx="38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BA.5.2:  </a:t>
            </a:r>
            <a:r>
              <a:rPr lang="de-DE" dirty="0"/>
              <a:t>S:346R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EF7D9DE-3566-4F36-B614-505E8F61BF39}"/>
              </a:ext>
            </a:extLst>
          </p:cNvPr>
          <p:cNvSpPr txBox="1"/>
          <p:nvPr/>
        </p:nvSpPr>
        <p:spPr>
          <a:xfrm>
            <a:off x="2776982" y="3155645"/>
            <a:ext cx="27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BA.2.75.2: </a:t>
            </a:r>
            <a:r>
              <a:rPr lang="de-DE" dirty="0">
                <a:solidFill>
                  <a:srgbClr val="FF0000"/>
                </a:solidFill>
              </a:rPr>
              <a:t>S:R346T.  S:F486S. </a:t>
            </a:r>
            <a:r>
              <a:rPr lang="de-DE" dirty="0"/>
              <a:t>S:D119N</a:t>
            </a:r>
            <a:endParaRPr lang="de-DE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22E3797-AD20-4A14-BC6F-E4A2680AD228}"/>
              </a:ext>
            </a:extLst>
          </p:cNvPr>
          <p:cNvSpPr txBox="1"/>
          <p:nvPr/>
        </p:nvSpPr>
        <p:spPr>
          <a:xfrm>
            <a:off x="2776982" y="2320793"/>
            <a:ext cx="26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BA.5.9: </a:t>
            </a:r>
            <a:r>
              <a:rPr lang="de-DE" dirty="0"/>
              <a:t>S:R346 </a:t>
            </a:r>
            <a:r>
              <a:rPr lang="de-DE" dirty="0">
                <a:solidFill>
                  <a:srgbClr val="FF0000"/>
                </a:solidFill>
              </a:rPr>
              <a:t>T</a:t>
            </a:r>
            <a:endParaRPr lang="de-DE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05A8790-5E85-4D54-9200-30DF5DF249F8}"/>
              </a:ext>
            </a:extLst>
          </p:cNvPr>
          <p:cNvSpPr txBox="1"/>
          <p:nvPr/>
        </p:nvSpPr>
        <p:spPr>
          <a:xfrm>
            <a:off x="2776982" y="2566813"/>
            <a:ext cx="26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BF.7: </a:t>
            </a:r>
            <a:r>
              <a:rPr lang="de-DE" dirty="0"/>
              <a:t>S:R346 </a:t>
            </a:r>
            <a:r>
              <a:rPr lang="de-DE" dirty="0">
                <a:solidFill>
                  <a:srgbClr val="FF0000"/>
                </a:solidFill>
              </a:rPr>
              <a:t>T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29F5400-EC9D-4BCC-BB1D-B7737DF6F7EC}"/>
              </a:ext>
            </a:extLst>
          </p:cNvPr>
          <p:cNvSpPr txBox="1"/>
          <p:nvPr/>
        </p:nvSpPr>
        <p:spPr>
          <a:xfrm>
            <a:off x="2776982" y="1632574"/>
            <a:ext cx="38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BA.5.1:  </a:t>
            </a:r>
            <a:r>
              <a:rPr lang="de-DE" dirty="0"/>
              <a:t>S:346R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546C4BB-500B-497A-B819-EF2877CDE4C4}"/>
              </a:ext>
            </a:extLst>
          </p:cNvPr>
          <p:cNvSpPr txBox="1"/>
          <p:nvPr/>
        </p:nvSpPr>
        <p:spPr>
          <a:xfrm>
            <a:off x="2776982" y="1146116"/>
            <a:ext cx="38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BE.1.1:  </a:t>
            </a:r>
            <a:r>
              <a:rPr lang="de-DE" dirty="0"/>
              <a:t>S:346R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BD3E8F-110A-44E3-9B0F-BE61BA9E0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03" y="595385"/>
            <a:ext cx="1860421" cy="448539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D8999A4-2666-45DA-B379-787278C98B01}"/>
              </a:ext>
            </a:extLst>
          </p:cNvPr>
          <p:cNvSpPr txBox="1"/>
          <p:nvPr/>
        </p:nvSpPr>
        <p:spPr>
          <a:xfrm>
            <a:off x="2776982" y="2126772"/>
            <a:ext cx="26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BQ.1.1: </a:t>
            </a:r>
            <a:r>
              <a:rPr lang="de-DE" dirty="0"/>
              <a:t>S:R346 </a:t>
            </a:r>
            <a:r>
              <a:rPr lang="de-DE" dirty="0">
                <a:solidFill>
                  <a:srgbClr val="FF0000"/>
                </a:solidFill>
              </a:rPr>
              <a:t>T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856730-0267-4A2A-B892-F134F8215B3F}"/>
              </a:ext>
            </a:extLst>
          </p:cNvPr>
          <p:cNvSpPr txBox="1"/>
          <p:nvPr/>
        </p:nvSpPr>
        <p:spPr>
          <a:xfrm>
            <a:off x="1059112" y="4388205"/>
            <a:ext cx="147989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50" dirty="0"/>
              <a:t>Days </a:t>
            </a:r>
            <a:r>
              <a:rPr lang="de-DE" sz="1050" dirty="0" err="1"/>
              <a:t>since</a:t>
            </a:r>
            <a:r>
              <a:rPr lang="de-DE" sz="1050" dirty="0"/>
              <a:t> 5 </a:t>
            </a:r>
            <a:r>
              <a:rPr lang="de-DE" sz="1050" dirty="0" err="1"/>
              <a:t>first</a:t>
            </a:r>
            <a:r>
              <a:rPr lang="de-DE" sz="1050" dirty="0"/>
              <a:t> </a:t>
            </a:r>
            <a:r>
              <a:rPr lang="de-DE" sz="1050" dirty="0" err="1"/>
              <a:t>cases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83810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Bildschirmpräsentation (16:9)</PresentationFormat>
  <Paragraphs>124</Paragraphs>
  <Slides>6</Slides>
  <Notes>2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Acrobat Document</vt:lpstr>
      <vt:lpstr>VOC/VOI in Deutschland  aktuelle Situation  </vt:lpstr>
      <vt:lpstr>Anteil Genomsequenzierungen</vt:lpstr>
      <vt:lpstr>PowerPoint-Präsentation</vt:lpstr>
      <vt:lpstr>PowerPoint-Präsentation</vt:lpstr>
      <vt:lpstr>BA.4*/BA.5 + R346X in der Stichprobe (Datenstand 31.10.2022)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250</cp:revision>
  <dcterms:created xsi:type="dcterms:W3CDTF">2015-11-02T12:29:13Z</dcterms:created>
  <dcterms:modified xsi:type="dcterms:W3CDTF">2022-11-09T10:27:54Z</dcterms:modified>
</cp:coreProperties>
</file>