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14" r:id="rId2"/>
    <p:sldId id="825" r:id="rId3"/>
    <p:sldId id="863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3467" autoAdjust="0"/>
  </p:normalViewPr>
  <p:slideViewPr>
    <p:cSldViewPr snapToGrid="0" snapToObjects="1">
      <p:cViewPr>
        <p:scale>
          <a:sx n="66" d="100"/>
          <a:sy n="66" d="100"/>
        </p:scale>
        <p:origin x="780" y="-84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</a:t>
            </a:r>
            <a:r>
              <a:rPr lang="en-US" sz="1050" dirty="0"/>
              <a:t>case and death data for the Region of Africa are incomplete and will be updated as soon as more information becomes available.</a:t>
            </a: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https://www.ecdc.europa.eu/en/covid-19/country-overviews</a:t>
            </a:r>
          </a:p>
          <a:p>
            <a:r>
              <a:rPr lang="en-US" sz="1200" b="0" dirty="0"/>
              <a:t>https://www.salute.gov.it/portale/news/p3_2_4_1_1.jsp?lingua=italiano&amp;menu=salastampa&amp;p=comunicatistampa&amp;id=5908</a:t>
            </a:r>
          </a:p>
          <a:p>
            <a:r>
              <a:rPr lang="en-US" sz="1200" b="0" dirty="0"/>
              <a:t>https://nltimes.nl/2022/11/08/covid-autumn-wave-likely-hospital-total-850-infections-6-month-low</a:t>
            </a:r>
          </a:p>
          <a:p>
            <a:endParaRPr lang="en-US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https://ourworldindata.org/</a:t>
            </a:r>
            <a:r>
              <a:rPr lang="de-DE" sz="1200" dirty="0" err="1"/>
              <a:t>explorers</a:t>
            </a:r>
            <a:r>
              <a:rPr lang="de-DE" sz="1200" dirty="0"/>
              <a:t>/</a:t>
            </a:r>
            <a:r>
              <a:rPr lang="de-DE" sz="1200" dirty="0" err="1"/>
              <a:t>coronavirus-data-explorer?time</a:t>
            </a:r>
            <a:r>
              <a:rPr lang="de-DE" sz="1200" dirty="0"/>
              <a:t>=2022-01-24..2022-11-04&amp;uniformYAxis=0&amp;Metric=Cases%2C+hospital+admissions%2C+ICU+patients%2C+and+deaths&amp;Interval=7-day+rolling+average&amp;Relative+to+Population=</a:t>
            </a:r>
            <a:r>
              <a:rPr lang="de-DE" sz="1200" dirty="0" err="1"/>
              <a:t>true&amp;Color+by+test+positivity</a:t>
            </a:r>
            <a:r>
              <a:rPr lang="de-DE" sz="1200" dirty="0"/>
              <a:t>=</a:t>
            </a:r>
            <a:r>
              <a:rPr lang="de-DE" sz="1200" dirty="0" err="1"/>
              <a:t>false&amp;country</a:t>
            </a:r>
            <a:r>
              <a:rPr lang="de-DE" sz="1200" dirty="0"/>
              <a:t>=DNK~FRA~IRL~NLD</a:t>
            </a:r>
          </a:p>
          <a:p>
            <a:r>
              <a:rPr lang="de-DE" sz="1200" b="0" dirty="0"/>
              <a:t>https://www.ecdc.europa.eu/en/covid-19/country-overviews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73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11/09/2022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11/09/2022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11/09/2022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11/09/2022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11/09/2022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11/09/2022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11/09/2022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11/09/2022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11/09/2022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11/09/2022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08.11.2022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130206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529077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-34,8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377.387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982.445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628.531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-51,53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-99,17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-84,62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1.993.270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-18,09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8.560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-17,37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09.11.2022, Datenstand 08.11.2022; Karte und Tabelle PHI-Auswertung von </a:t>
            </a:r>
            <a:r>
              <a:rPr lang="de-DE" sz="1200" i="1" dirty="0"/>
              <a:t>WHO-Daten, Datenstand 08.11.2022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00A2A0-0218-4963-93E1-4C929A567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8" y="1110621"/>
            <a:ext cx="6631279" cy="21868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7D511A-F1CE-4550-84A3-3F1C37226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95" b="16195"/>
          <a:stretch/>
        </p:blipFill>
        <p:spPr>
          <a:xfrm>
            <a:off x="6803412" y="3008258"/>
            <a:ext cx="5123547" cy="3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68C2DA-9E32-4513-A984-FB8237F61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4" y="2667605"/>
            <a:ext cx="3983319" cy="4140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4AF33-471B-4810-AF0C-A75365842035}"/>
              </a:ext>
            </a:extLst>
          </p:cNvPr>
          <p:cNvSpPr txBox="1"/>
          <p:nvPr/>
        </p:nvSpPr>
        <p:spPr>
          <a:xfrm>
            <a:off x="2508514" y="6461470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11.10.2022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D51B5A-1FC6-477A-A47C-D292EBAF55F3}"/>
              </a:ext>
            </a:extLst>
          </p:cNvPr>
          <p:cNvSpPr txBox="1"/>
          <p:nvPr/>
        </p:nvSpPr>
        <p:spPr>
          <a:xfrm>
            <a:off x="4013923" y="692509"/>
            <a:ext cx="8129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ECDC (KW43):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Fall- und Todeszahlen: rückläufig.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Hospitalisierungen und Intensivbelegung: stabil.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Inzidenz in der Altersgruppe &gt;65 J. nach Anstieg in den vergangenen Wochen nunmehr gesunken.</a:t>
            </a:r>
          </a:p>
          <a:p>
            <a:r>
              <a:rPr lang="de-DE" sz="2000" b="1" dirty="0">
                <a:solidFill>
                  <a:srgbClr val="045AA6"/>
                </a:solidFill>
              </a:rPr>
              <a:t>IT: </a:t>
            </a:r>
            <a:r>
              <a:rPr lang="de-DE" sz="2000" dirty="0">
                <a:solidFill>
                  <a:srgbClr val="045AA6"/>
                </a:solidFill>
              </a:rPr>
              <a:t>Berichterstattung, Impfpflicht HCW</a:t>
            </a:r>
            <a:r>
              <a:rPr lang="de-DE" sz="2000" b="1" dirty="0">
                <a:solidFill>
                  <a:srgbClr val="045AA6"/>
                </a:solidFill>
              </a:rPr>
              <a:t>; Niederlande: </a:t>
            </a:r>
            <a:r>
              <a:rPr lang="de-DE" sz="2000" dirty="0">
                <a:solidFill>
                  <a:srgbClr val="045AA6"/>
                </a:solidFill>
              </a:rPr>
              <a:t>Herbstwelle beendet.</a:t>
            </a:r>
            <a:endParaRPr lang="de-DE" sz="2000" b="1" dirty="0">
              <a:solidFill>
                <a:srgbClr val="045AA6"/>
              </a:solidFill>
            </a:endParaRPr>
          </a:p>
          <a:p>
            <a:endParaRPr lang="de-DE" sz="2000" b="1" dirty="0">
              <a:solidFill>
                <a:srgbClr val="045AA6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576964-2029-4D56-A418-771C35C2A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586" y="2667605"/>
            <a:ext cx="4021196" cy="412869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FFC8311-71DC-4500-A356-2D8CF26DF111}"/>
              </a:ext>
            </a:extLst>
          </p:cNvPr>
          <p:cNvSpPr txBox="1"/>
          <p:nvPr/>
        </p:nvSpPr>
        <p:spPr>
          <a:xfrm>
            <a:off x="6570196" y="6461470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25.10.2022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70F9C7-8BBE-4A6B-84BE-42689F2FD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446" y="2661643"/>
            <a:ext cx="4021196" cy="412869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445FBFF-083E-4394-A32A-55FD22877325}"/>
              </a:ext>
            </a:extLst>
          </p:cNvPr>
          <p:cNvSpPr txBox="1"/>
          <p:nvPr/>
        </p:nvSpPr>
        <p:spPr>
          <a:xfrm>
            <a:off x="10631878" y="6461470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08.11.2022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FCFC03-7972-4F97-ACA6-9C185E2BB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7" y="776266"/>
            <a:ext cx="3986212" cy="1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BQ.1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ABB4F4-A8EA-4FA8-AD82-A109266A8661}"/>
              </a:ext>
            </a:extLst>
          </p:cNvPr>
          <p:cNvSpPr txBox="1"/>
          <p:nvPr/>
        </p:nvSpPr>
        <p:spPr>
          <a:xfrm>
            <a:off x="297236" y="1433047"/>
            <a:ext cx="3292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ECDC, Datenstand KW41/42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Norwegen: 37,5%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Frankreich: 28,9%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Irland: 24,2%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Spanien: 19,8%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Belgien: 16,6%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Dänemark: 11,3%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Niederlande: 10,6%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Italien: 9,8%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Österreich: 4,8%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64ECC2-7CE9-4E3C-8927-6D1A2A147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976" y="1303459"/>
            <a:ext cx="7947433" cy="36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Breitbild</PresentationFormat>
  <Paragraphs>93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1206</cp:revision>
  <dcterms:created xsi:type="dcterms:W3CDTF">2015-11-02T12:29:13Z</dcterms:created>
  <dcterms:modified xsi:type="dcterms:W3CDTF">2022-11-09T09:56:34Z</dcterms:modified>
</cp:coreProperties>
</file>