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3" r:id="rId8"/>
    <p:sldId id="1025" r:id="rId9"/>
    <p:sldId id="656" r:id="rId10"/>
    <p:sldId id="1026" r:id="rId11"/>
    <p:sldId id="662" r:id="rId12"/>
    <p:sldId id="1022" r:id="rId13"/>
    <p:sldId id="667" r:id="rId14"/>
    <p:sldId id="283" r:id="rId15"/>
    <p:sldId id="285" r:id="rId1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058C94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76959" autoAdjust="0"/>
  </p:normalViewPr>
  <p:slideViewPr>
    <p:cSldViewPr snapToGrid="0" snapToObjects="1">
      <p:cViewPr varScale="1">
        <p:scale>
          <a:sx n="52" d="100"/>
          <a:sy n="52" d="100"/>
        </p:scale>
        <p:origin x="1608" y="4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Sonstige Atemwegsviren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'2019_2022'!$I$1</c:f>
              <c:strCache>
                <c:ptCount val="1"/>
                <c:pt idx="0">
                  <c:v>HRV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'2019_2022'!$I$2:$I$171</c:f>
              <c:numCache>
                <c:formatCode>General</c:formatCode>
                <c:ptCount val="170"/>
                <c:pt idx="0">
                  <c:v>43</c:v>
                </c:pt>
                <c:pt idx="1">
                  <c:v>38</c:v>
                </c:pt>
                <c:pt idx="2">
                  <c:v>34.4</c:v>
                </c:pt>
                <c:pt idx="3">
                  <c:v>33.299999999999997</c:v>
                </c:pt>
                <c:pt idx="4">
                  <c:v>39.700000000000003</c:v>
                </c:pt>
                <c:pt idx="5">
                  <c:v>37.6</c:v>
                </c:pt>
                <c:pt idx="6">
                  <c:v>23.3</c:v>
                </c:pt>
                <c:pt idx="7">
                  <c:v>27.4</c:v>
                </c:pt>
                <c:pt idx="8">
                  <c:v>24.51</c:v>
                </c:pt>
                <c:pt idx="9">
                  <c:v>19.05</c:v>
                </c:pt>
                <c:pt idx="10">
                  <c:v>21.43</c:v>
                </c:pt>
                <c:pt idx="11">
                  <c:v>17.579999999999998</c:v>
                </c:pt>
                <c:pt idx="12">
                  <c:v>17</c:v>
                </c:pt>
                <c:pt idx="13">
                  <c:v>11.63</c:v>
                </c:pt>
                <c:pt idx="14">
                  <c:v>7.89</c:v>
                </c:pt>
                <c:pt idx="15">
                  <c:v>10.199999999999999</c:v>
                </c:pt>
                <c:pt idx="16">
                  <c:v>9.09</c:v>
                </c:pt>
                <c:pt idx="17">
                  <c:v>5.39</c:v>
                </c:pt>
                <c:pt idx="18">
                  <c:v>4.57</c:v>
                </c:pt>
                <c:pt idx="19">
                  <c:v>6.51</c:v>
                </c:pt>
                <c:pt idx="20">
                  <c:v>3.66</c:v>
                </c:pt>
                <c:pt idx="21">
                  <c:v>6.11</c:v>
                </c:pt>
                <c:pt idx="22">
                  <c:v>7.98</c:v>
                </c:pt>
                <c:pt idx="23">
                  <c:v>7.38</c:v>
                </c:pt>
                <c:pt idx="24">
                  <c:v>6.28</c:v>
                </c:pt>
                <c:pt idx="25">
                  <c:v>9.77</c:v>
                </c:pt>
                <c:pt idx="26">
                  <c:v>7.92</c:v>
                </c:pt>
                <c:pt idx="27">
                  <c:v>4.88</c:v>
                </c:pt>
                <c:pt idx="28">
                  <c:v>0</c:v>
                </c:pt>
                <c:pt idx="29">
                  <c:v>6.06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7.69</c:v>
                </c:pt>
                <c:pt idx="34">
                  <c:v>0</c:v>
                </c:pt>
                <c:pt idx="35">
                  <c:v>9.09</c:v>
                </c:pt>
                <c:pt idx="36">
                  <c:v>22.22</c:v>
                </c:pt>
                <c:pt idx="37">
                  <c:v>28.57</c:v>
                </c:pt>
                <c:pt idx="38">
                  <c:v>34.090000000000003</c:v>
                </c:pt>
                <c:pt idx="39">
                  <c:v>46.3</c:v>
                </c:pt>
                <c:pt idx="40">
                  <c:v>71.430000000000007</c:v>
                </c:pt>
                <c:pt idx="41">
                  <c:v>67.5</c:v>
                </c:pt>
                <c:pt idx="42">
                  <c:v>76.59</c:v>
                </c:pt>
                <c:pt idx="43">
                  <c:v>48.39</c:v>
                </c:pt>
                <c:pt idx="44">
                  <c:v>46.67</c:v>
                </c:pt>
                <c:pt idx="45">
                  <c:v>47.62</c:v>
                </c:pt>
                <c:pt idx="46">
                  <c:v>55.26</c:v>
                </c:pt>
                <c:pt idx="47">
                  <c:v>61.11</c:v>
                </c:pt>
                <c:pt idx="48">
                  <c:v>58.82</c:v>
                </c:pt>
                <c:pt idx="49">
                  <c:v>76.19</c:v>
                </c:pt>
                <c:pt idx="50">
                  <c:v>61.36</c:v>
                </c:pt>
                <c:pt idx="51">
                  <c:v>43.63</c:v>
                </c:pt>
                <c:pt idx="52">
                  <c:v>69.64</c:v>
                </c:pt>
                <c:pt idx="53">
                  <c:v>49.09</c:v>
                </c:pt>
                <c:pt idx="54">
                  <c:v>60.61</c:v>
                </c:pt>
                <c:pt idx="55">
                  <c:v>44.44</c:v>
                </c:pt>
                <c:pt idx="56">
                  <c:v>45.28</c:v>
                </c:pt>
                <c:pt idx="57">
                  <c:v>44.23</c:v>
                </c:pt>
                <c:pt idx="58">
                  <c:v>24.42</c:v>
                </c:pt>
                <c:pt idx="59">
                  <c:v>15.5</c:v>
                </c:pt>
                <c:pt idx="60">
                  <c:v>16.7</c:v>
                </c:pt>
                <c:pt idx="61">
                  <c:v>19.68</c:v>
                </c:pt>
                <c:pt idx="62">
                  <c:v>25.99</c:v>
                </c:pt>
                <c:pt idx="63">
                  <c:v>30.1</c:v>
                </c:pt>
                <c:pt idx="64">
                  <c:v>9.44</c:v>
                </c:pt>
                <c:pt idx="65">
                  <c:v>7.32</c:v>
                </c:pt>
                <c:pt idx="66">
                  <c:v>9.86</c:v>
                </c:pt>
                <c:pt idx="67">
                  <c:v>8.4499999999999993</c:v>
                </c:pt>
                <c:pt idx="68">
                  <c:v>6.06</c:v>
                </c:pt>
                <c:pt idx="69">
                  <c:v>10.3</c:v>
                </c:pt>
                <c:pt idx="70">
                  <c:v>8.75</c:v>
                </c:pt>
                <c:pt idx="71">
                  <c:v>9.93</c:v>
                </c:pt>
                <c:pt idx="72">
                  <c:v>8.3800000000000008</c:v>
                </c:pt>
                <c:pt idx="73">
                  <c:v>9.8800000000000008</c:v>
                </c:pt>
                <c:pt idx="74">
                  <c:v>19.059999999999999</c:v>
                </c:pt>
                <c:pt idx="75">
                  <c:v>25.31</c:v>
                </c:pt>
                <c:pt idx="76">
                  <c:v>30.38</c:v>
                </c:pt>
                <c:pt idx="77">
                  <c:v>35.380000000000003</c:v>
                </c:pt>
                <c:pt idx="78">
                  <c:v>37.5</c:v>
                </c:pt>
                <c:pt idx="79">
                  <c:v>11.61</c:v>
                </c:pt>
                <c:pt idx="80">
                  <c:v>16.100000000000001</c:v>
                </c:pt>
                <c:pt idx="81">
                  <c:v>23.42</c:v>
                </c:pt>
                <c:pt idx="82">
                  <c:v>16.54</c:v>
                </c:pt>
                <c:pt idx="83">
                  <c:v>16.940000000000001</c:v>
                </c:pt>
                <c:pt idx="84">
                  <c:v>12.35</c:v>
                </c:pt>
                <c:pt idx="85">
                  <c:v>14.15</c:v>
                </c:pt>
                <c:pt idx="86">
                  <c:v>27.36</c:v>
                </c:pt>
                <c:pt idx="87">
                  <c:v>26.55</c:v>
                </c:pt>
                <c:pt idx="88">
                  <c:v>33.659999999999997</c:v>
                </c:pt>
                <c:pt idx="89">
                  <c:v>28.69</c:v>
                </c:pt>
                <c:pt idx="90">
                  <c:v>36.630000000000003</c:v>
                </c:pt>
                <c:pt idx="91">
                  <c:v>51.71</c:v>
                </c:pt>
                <c:pt idx="92">
                  <c:v>45.47</c:v>
                </c:pt>
                <c:pt idx="93">
                  <c:v>46.03</c:v>
                </c:pt>
                <c:pt idx="94">
                  <c:v>42.27</c:v>
                </c:pt>
                <c:pt idx="95">
                  <c:v>41.07</c:v>
                </c:pt>
                <c:pt idx="96">
                  <c:v>25.61</c:v>
                </c:pt>
                <c:pt idx="97">
                  <c:v>32.979999999999997</c:v>
                </c:pt>
                <c:pt idx="98">
                  <c:v>33.630000000000003</c:v>
                </c:pt>
                <c:pt idx="99">
                  <c:v>23.21</c:v>
                </c:pt>
                <c:pt idx="100">
                  <c:v>35.549999999999997</c:v>
                </c:pt>
                <c:pt idx="101">
                  <c:v>38.28</c:v>
                </c:pt>
                <c:pt idx="102">
                  <c:v>33.869999999999997</c:v>
                </c:pt>
                <c:pt idx="103">
                  <c:v>37.130000000000003</c:v>
                </c:pt>
                <c:pt idx="104">
                  <c:v>38.29</c:v>
                </c:pt>
                <c:pt idx="105">
                  <c:v>32.85</c:v>
                </c:pt>
                <c:pt idx="106">
                  <c:v>27.75</c:v>
                </c:pt>
                <c:pt idx="107">
                  <c:v>26.07</c:v>
                </c:pt>
                <c:pt idx="108">
                  <c:v>16.989999999999998</c:v>
                </c:pt>
                <c:pt idx="109">
                  <c:v>15.88</c:v>
                </c:pt>
                <c:pt idx="110">
                  <c:v>19.920000000000002</c:v>
                </c:pt>
                <c:pt idx="111">
                  <c:v>15.59</c:v>
                </c:pt>
                <c:pt idx="112">
                  <c:v>18.72</c:v>
                </c:pt>
                <c:pt idx="113">
                  <c:v>13.74</c:v>
                </c:pt>
                <c:pt idx="114">
                  <c:v>11.17</c:v>
                </c:pt>
                <c:pt idx="115">
                  <c:v>15.79</c:v>
                </c:pt>
                <c:pt idx="116">
                  <c:v>13.75</c:v>
                </c:pt>
                <c:pt idx="117">
                  <c:v>10.9</c:v>
                </c:pt>
                <c:pt idx="118">
                  <c:v>6.84</c:v>
                </c:pt>
                <c:pt idx="119">
                  <c:v>15.49</c:v>
                </c:pt>
                <c:pt idx="120">
                  <c:v>10.52</c:v>
                </c:pt>
                <c:pt idx="121">
                  <c:v>14.34</c:v>
                </c:pt>
                <c:pt idx="122">
                  <c:v>14.65</c:v>
                </c:pt>
                <c:pt idx="123">
                  <c:v>13.9</c:v>
                </c:pt>
                <c:pt idx="124">
                  <c:v>16.34</c:v>
                </c:pt>
                <c:pt idx="125">
                  <c:v>17.16</c:v>
                </c:pt>
                <c:pt idx="126">
                  <c:v>26.15</c:v>
                </c:pt>
                <c:pt idx="127">
                  <c:v>16.78</c:v>
                </c:pt>
                <c:pt idx="128">
                  <c:v>14.06</c:v>
                </c:pt>
                <c:pt idx="129">
                  <c:v>8.5500000000000007</c:v>
                </c:pt>
                <c:pt idx="130">
                  <c:v>11.97</c:v>
                </c:pt>
                <c:pt idx="131">
                  <c:v>10.16</c:v>
                </c:pt>
                <c:pt idx="132">
                  <c:v>14.5</c:v>
                </c:pt>
                <c:pt idx="133">
                  <c:v>11.5</c:v>
                </c:pt>
                <c:pt idx="134">
                  <c:v>11.43</c:v>
                </c:pt>
                <c:pt idx="135">
                  <c:v>11.76</c:v>
                </c:pt>
                <c:pt idx="136">
                  <c:v>16.09</c:v>
                </c:pt>
                <c:pt idx="137">
                  <c:v>22.03</c:v>
                </c:pt>
                <c:pt idx="138">
                  <c:v>13.04</c:v>
                </c:pt>
                <c:pt idx="139">
                  <c:v>17.170000000000002</c:v>
                </c:pt>
                <c:pt idx="140">
                  <c:v>21.25</c:v>
                </c:pt>
                <c:pt idx="141">
                  <c:v>15.38</c:v>
                </c:pt>
                <c:pt idx="142">
                  <c:v>13.68</c:v>
                </c:pt>
                <c:pt idx="143">
                  <c:v>9.9</c:v>
                </c:pt>
                <c:pt idx="144">
                  <c:v>14.15</c:v>
                </c:pt>
                <c:pt idx="145">
                  <c:v>20.99</c:v>
                </c:pt>
                <c:pt idx="146">
                  <c:v>21.43</c:v>
                </c:pt>
                <c:pt idx="147">
                  <c:v>12</c:v>
                </c:pt>
                <c:pt idx="148">
                  <c:v>7.35</c:v>
                </c:pt>
                <c:pt idx="149">
                  <c:v>10.34</c:v>
                </c:pt>
                <c:pt idx="150">
                  <c:v>15.52</c:v>
                </c:pt>
                <c:pt idx="151">
                  <c:v>15</c:v>
                </c:pt>
                <c:pt idx="152">
                  <c:v>23.73</c:v>
                </c:pt>
                <c:pt idx="153">
                  <c:v>34.93</c:v>
                </c:pt>
                <c:pt idx="154">
                  <c:v>23.4</c:v>
                </c:pt>
                <c:pt idx="155">
                  <c:v>30.08</c:v>
                </c:pt>
                <c:pt idx="156">
                  <c:v>30.07</c:v>
                </c:pt>
                <c:pt idx="157">
                  <c:v>27.55</c:v>
                </c:pt>
                <c:pt idx="158">
                  <c:v>18.399999999999999</c:v>
                </c:pt>
                <c:pt idx="159">
                  <c:v>13.46</c:v>
                </c:pt>
                <c:pt idx="160">
                  <c:v>12</c:v>
                </c:pt>
                <c:pt idx="161">
                  <c:v>15.06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D5-4CF3-9CE0-E5A087135F96}"/>
            </c:ext>
          </c:extLst>
        </c:ser>
        <c:ser>
          <c:idx val="1"/>
          <c:order val="1"/>
          <c:tx>
            <c:strRef>
              <c:f>'2019_2022'!$J$1</c:f>
              <c:strCache>
                <c:ptCount val="1"/>
                <c:pt idx="0">
                  <c:v>PIV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'2019_2022'!$J$2:$J$171</c:f>
              <c:numCache>
                <c:formatCode>General</c:formatCode>
                <c:ptCount val="170"/>
                <c:pt idx="0">
                  <c:v>22</c:v>
                </c:pt>
                <c:pt idx="1">
                  <c:v>10.5</c:v>
                </c:pt>
                <c:pt idx="2">
                  <c:v>6.9</c:v>
                </c:pt>
                <c:pt idx="3">
                  <c:v>15.2</c:v>
                </c:pt>
                <c:pt idx="4">
                  <c:v>14.3</c:v>
                </c:pt>
                <c:pt idx="5">
                  <c:v>28.7</c:v>
                </c:pt>
                <c:pt idx="6">
                  <c:v>17.78</c:v>
                </c:pt>
                <c:pt idx="7">
                  <c:v>16.850000000000001</c:v>
                </c:pt>
                <c:pt idx="8">
                  <c:v>11.76</c:v>
                </c:pt>
                <c:pt idx="9">
                  <c:v>12.38</c:v>
                </c:pt>
                <c:pt idx="10">
                  <c:v>6.12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9.3000000000000007</c:v>
                </c:pt>
                <c:pt idx="14">
                  <c:v>4.3899999999999997</c:v>
                </c:pt>
                <c:pt idx="15">
                  <c:v>2.72</c:v>
                </c:pt>
                <c:pt idx="16">
                  <c:v>4.28</c:v>
                </c:pt>
                <c:pt idx="17">
                  <c:v>2.0699999999999998</c:v>
                </c:pt>
                <c:pt idx="18">
                  <c:v>2.74</c:v>
                </c:pt>
                <c:pt idx="19">
                  <c:v>0</c:v>
                </c:pt>
                <c:pt idx="20">
                  <c:v>2.09</c:v>
                </c:pt>
                <c:pt idx="21">
                  <c:v>0.87</c:v>
                </c:pt>
                <c:pt idx="22">
                  <c:v>0.38</c:v>
                </c:pt>
                <c:pt idx="23">
                  <c:v>0.82</c:v>
                </c:pt>
                <c:pt idx="24">
                  <c:v>1.45</c:v>
                </c:pt>
                <c:pt idx="25">
                  <c:v>0.75</c:v>
                </c:pt>
                <c:pt idx="26">
                  <c:v>2.97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2.38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0.72</c:v>
                </c:pt>
                <c:pt idx="68">
                  <c:v>0</c:v>
                </c:pt>
                <c:pt idx="69">
                  <c:v>0.67</c:v>
                </c:pt>
                <c:pt idx="70">
                  <c:v>0</c:v>
                </c:pt>
                <c:pt idx="71">
                  <c:v>0</c:v>
                </c:pt>
                <c:pt idx="72">
                  <c:v>1.8</c:v>
                </c:pt>
                <c:pt idx="73">
                  <c:v>0</c:v>
                </c:pt>
                <c:pt idx="74">
                  <c:v>0.93</c:v>
                </c:pt>
                <c:pt idx="75">
                  <c:v>0.41</c:v>
                </c:pt>
                <c:pt idx="76">
                  <c:v>0</c:v>
                </c:pt>
                <c:pt idx="77">
                  <c:v>1.1499999999999999</c:v>
                </c:pt>
                <c:pt idx="78">
                  <c:v>2.08</c:v>
                </c:pt>
                <c:pt idx="79">
                  <c:v>1.29</c:v>
                </c:pt>
                <c:pt idx="80">
                  <c:v>2.0099999999999998</c:v>
                </c:pt>
                <c:pt idx="81">
                  <c:v>1.71</c:v>
                </c:pt>
                <c:pt idx="82">
                  <c:v>5.04</c:v>
                </c:pt>
                <c:pt idx="83">
                  <c:v>4.03</c:v>
                </c:pt>
                <c:pt idx="84">
                  <c:v>1.23</c:v>
                </c:pt>
                <c:pt idx="85">
                  <c:v>7.08</c:v>
                </c:pt>
                <c:pt idx="86">
                  <c:v>9.4700000000000006</c:v>
                </c:pt>
                <c:pt idx="87">
                  <c:v>9.52</c:v>
                </c:pt>
                <c:pt idx="88">
                  <c:v>13.86</c:v>
                </c:pt>
                <c:pt idx="89">
                  <c:v>22.6</c:v>
                </c:pt>
                <c:pt idx="90">
                  <c:v>14.85</c:v>
                </c:pt>
                <c:pt idx="91">
                  <c:v>23.27</c:v>
                </c:pt>
                <c:pt idx="92">
                  <c:v>27.89</c:v>
                </c:pt>
                <c:pt idx="93">
                  <c:v>40.479999999999997</c:v>
                </c:pt>
                <c:pt idx="94">
                  <c:v>48.45</c:v>
                </c:pt>
                <c:pt idx="95">
                  <c:v>29.46</c:v>
                </c:pt>
                <c:pt idx="96">
                  <c:v>41.46</c:v>
                </c:pt>
                <c:pt idx="97">
                  <c:v>30.93</c:v>
                </c:pt>
                <c:pt idx="98">
                  <c:v>23</c:v>
                </c:pt>
                <c:pt idx="99">
                  <c:v>25</c:v>
                </c:pt>
                <c:pt idx="100">
                  <c:v>14.81</c:v>
                </c:pt>
                <c:pt idx="101">
                  <c:v>15.79</c:v>
                </c:pt>
                <c:pt idx="102">
                  <c:v>15.59</c:v>
                </c:pt>
                <c:pt idx="103">
                  <c:v>10.4</c:v>
                </c:pt>
                <c:pt idx="104">
                  <c:v>8.51</c:v>
                </c:pt>
                <c:pt idx="105">
                  <c:v>8.09</c:v>
                </c:pt>
                <c:pt idx="106">
                  <c:v>8.3800000000000008</c:v>
                </c:pt>
                <c:pt idx="107">
                  <c:v>8.5500000000000007</c:v>
                </c:pt>
                <c:pt idx="108">
                  <c:v>0.65</c:v>
                </c:pt>
                <c:pt idx="109">
                  <c:v>4.71</c:v>
                </c:pt>
                <c:pt idx="110">
                  <c:v>4.13</c:v>
                </c:pt>
                <c:pt idx="111">
                  <c:v>4.84</c:v>
                </c:pt>
                <c:pt idx="112">
                  <c:v>4.25</c:v>
                </c:pt>
                <c:pt idx="113">
                  <c:v>5.69</c:v>
                </c:pt>
                <c:pt idx="114">
                  <c:v>6.09</c:v>
                </c:pt>
                <c:pt idx="115">
                  <c:v>3.68</c:v>
                </c:pt>
                <c:pt idx="116">
                  <c:v>6.25</c:v>
                </c:pt>
                <c:pt idx="117">
                  <c:v>4.68</c:v>
                </c:pt>
                <c:pt idx="118">
                  <c:v>1.71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3.68</c:v>
                </c:pt>
                <c:pt idx="122">
                  <c:v>0.64</c:v>
                </c:pt>
                <c:pt idx="123">
                  <c:v>1.32</c:v>
                </c:pt>
                <c:pt idx="124">
                  <c:v>2.64</c:v>
                </c:pt>
                <c:pt idx="125">
                  <c:v>1.49</c:v>
                </c:pt>
                <c:pt idx="126">
                  <c:v>1.54</c:v>
                </c:pt>
                <c:pt idx="127">
                  <c:v>4.1900000000000004</c:v>
                </c:pt>
                <c:pt idx="128">
                  <c:v>7.03</c:v>
                </c:pt>
                <c:pt idx="129">
                  <c:v>5.13</c:v>
                </c:pt>
                <c:pt idx="130">
                  <c:v>4.2300000000000004</c:v>
                </c:pt>
                <c:pt idx="131">
                  <c:v>3.9</c:v>
                </c:pt>
                <c:pt idx="132">
                  <c:v>0</c:v>
                </c:pt>
                <c:pt idx="133">
                  <c:v>1.1499999999999999</c:v>
                </c:pt>
                <c:pt idx="134">
                  <c:v>5.71</c:v>
                </c:pt>
                <c:pt idx="135">
                  <c:v>3.36</c:v>
                </c:pt>
                <c:pt idx="136">
                  <c:v>7.75</c:v>
                </c:pt>
                <c:pt idx="137">
                  <c:v>4.24</c:v>
                </c:pt>
                <c:pt idx="138">
                  <c:v>11.96</c:v>
                </c:pt>
                <c:pt idx="139">
                  <c:v>13.4</c:v>
                </c:pt>
                <c:pt idx="140">
                  <c:v>13.75</c:v>
                </c:pt>
                <c:pt idx="141">
                  <c:v>13.18</c:v>
                </c:pt>
                <c:pt idx="142">
                  <c:v>14.74</c:v>
                </c:pt>
                <c:pt idx="143">
                  <c:v>20.79</c:v>
                </c:pt>
                <c:pt idx="144">
                  <c:v>20.75</c:v>
                </c:pt>
                <c:pt idx="145">
                  <c:v>17.28</c:v>
                </c:pt>
                <c:pt idx="146">
                  <c:v>20</c:v>
                </c:pt>
                <c:pt idx="147">
                  <c:v>19</c:v>
                </c:pt>
                <c:pt idx="148">
                  <c:v>11.76</c:v>
                </c:pt>
                <c:pt idx="149">
                  <c:v>10.34</c:v>
                </c:pt>
                <c:pt idx="150">
                  <c:v>13.79</c:v>
                </c:pt>
                <c:pt idx="151">
                  <c:v>15</c:v>
                </c:pt>
                <c:pt idx="152">
                  <c:v>13.56</c:v>
                </c:pt>
                <c:pt idx="153">
                  <c:v>16.87</c:v>
                </c:pt>
                <c:pt idx="154">
                  <c:v>13.83</c:v>
                </c:pt>
                <c:pt idx="155">
                  <c:v>8.94</c:v>
                </c:pt>
                <c:pt idx="156">
                  <c:v>11.19</c:v>
                </c:pt>
                <c:pt idx="157">
                  <c:v>9.18</c:v>
                </c:pt>
                <c:pt idx="158">
                  <c:v>8</c:v>
                </c:pt>
                <c:pt idx="159">
                  <c:v>13.46</c:v>
                </c:pt>
                <c:pt idx="160">
                  <c:v>9.6</c:v>
                </c:pt>
                <c:pt idx="161">
                  <c:v>11.64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D5-4CF3-9CE0-E5A087135F96}"/>
            </c:ext>
          </c:extLst>
        </c:ser>
        <c:ser>
          <c:idx val="2"/>
          <c:order val="2"/>
          <c:tx>
            <c:strRef>
              <c:f>'2019_2022'!$K$1</c:f>
              <c:strCache>
                <c:ptCount val="1"/>
                <c:pt idx="0">
                  <c:v>HMPV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'2019_2022'!$K$2:$K$171</c:f>
              <c:numCache>
                <c:formatCode>General</c:formatCode>
                <c:ptCount val="170"/>
                <c:pt idx="0">
                  <c:v>0</c:v>
                </c:pt>
                <c:pt idx="1">
                  <c:v>6.6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1.05</c:v>
                </c:pt>
                <c:pt idx="8">
                  <c:v>8.82</c:v>
                </c:pt>
                <c:pt idx="9">
                  <c:v>1.9</c:v>
                </c:pt>
                <c:pt idx="10">
                  <c:v>5.0999999999999996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4.6500000000000004</c:v>
                </c:pt>
                <c:pt idx="14">
                  <c:v>6.26</c:v>
                </c:pt>
                <c:pt idx="15">
                  <c:v>6.12</c:v>
                </c:pt>
                <c:pt idx="16">
                  <c:v>9.09</c:v>
                </c:pt>
                <c:pt idx="17">
                  <c:v>11.2</c:v>
                </c:pt>
                <c:pt idx="18">
                  <c:v>10.96</c:v>
                </c:pt>
                <c:pt idx="19">
                  <c:v>7.91</c:v>
                </c:pt>
                <c:pt idx="20">
                  <c:v>10.47</c:v>
                </c:pt>
                <c:pt idx="21">
                  <c:v>7.86</c:v>
                </c:pt>
                <c:pt idx="22">
                  <c:v>6.46</c:v>
                </c:pt>
                <c:pt idx="23">
                  <c:v>5.74</c:v>
                </c:pt>
                <c:pt idx="24">
                  <c:v>3.86</c:v>
                </c:pt>
                <c:pt idx="25">
                  <c:v>7.52</c:v>
                </c:pt>
                <c:pt idx="26">
                  <c:v>7.92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0.64</c:v>
                </c:pt>
                <c:pt idx="80">
                  <c:v>0.67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0.63</c:v>
                </c:pt>
                <c:pt idx="92">
                  <c:v>1.36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1.77</c:v>
                </c:pt>
                <c:pt idx="99">
                  <c:v>0.89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0.99</c:v>
                </c:pt>
                <c:pt idx="104">
                  <c:v>1.42</c:v>
                </c:pt>
                <c:pt idx="105">
                  <c:v>0.95</c:v>
                </c:pt>
                <c:pt idx="106">
                  <c:v>2.09</c:v>
                </c:pt>
                <c:pt idx="107">
                  <c:v>0.85</c:v>
                </c:pt>
                <c:pt idx="108">
                  <c:v>0.65</c:v>
                </c:pt>
                <c:pt idx="109">
                  <c:v>1.18</c:v>
                </c:pt>
                <c:pt idx="110">
                  <c:v>0.79</c:v>
                </c:pt>
                <c:pt idx="111">
                  <c:v>1.61</c:v>
                </c:pt>
                <c:pt idx="112">
                  <c:v>2.13</c:v>
                </c:pt>
                <c:pt idx="113">
                  <c:v>1.9</c:v>
                </c:pt>
                <c:pt idx="114">
                  <c:v>3.04</c:v>
                </c:pt>
                <c:pt idx="115">
                  <c:v>2.63</c:v>
                </c:pt>
                <c:pt idx="116">
                  <c:v>2.5</c:v>
                </c:pt>
                <c:pt idx="117">
                  <c:v>6.25</c:v>
                </c:pt>
                <c:pt idx="118">
                  <c:v>6.84</c:v>
                </c:pt>
                <c:pt idx="119">
                  <c:v>9.09</c:v>
                </c:pt>
                <c:pt idx="120">
                  <c:v>9.02</c:v>
                </c:pt>
                <c:pt idx="121">
                  <c:v>14.72</c:v>
                </c:pt>
                <c:pt idx="122">
                  <c:v>13.37</c:v>
                </c:pt>
                <c:pt idx="123">
                  <c:v>14.9</c:v>
                </c:pt>
                <c:pt idx="124">
                  <c:v>9.15</c:v>
                </c:pt>
                <c:pt idx="125">
                  <c:v>9.6999999999999993</c:v>
                </c:pt>
                <c:pt idx="126">
                  <c:v>10.77</c:v>
                </c:pt>
                <c:pt idx="127">
                  <c:v>15.98</c:v>
                </c:pt>
                <c:pt idx="128">
                  <c:v>18.75</c:v>
                </c:pt>
                <c:pt idx="129">
                  <c:v>13.67</c:v>
                </c:pt>
                <c:pt idx="130">
                  <c:v>18.309999999999999</c:v>
                </c:pt>
                <c:pt idx="131">
                  <c:v>23.01</c:v>
                </c:pt>
                <c:pt idx="132">
                  <c:v>28.9</c:v>
                </c:pt>
                <c:pt idx="133">
                  <c:v>16.100000000000001</c:v>
                </c:pt>
                <c:pt idx="134">
                  <c:v>8.57</c:v>
                </c:pt>
                <c:pt idx="135">
                  <c:v>7.56</c:v>
                </c:pt>
                <c:pt idx="136">
                  <c:v>8.4499999999999993</c:v>
                </c:pt>
                <c:pt idx="137">
                  <c:v>6.78</c:v>
                </c:pt>
                <c:pt idx="138">
                  <c:v>5.43</c:v>
                </c:pt>
                <c:pt idx="139">
                  <c:v>5.15</c:v>
                </c:pt>
                <c:pt idx="140">
                  <c:v>5</c:v>
                </c:pt>
                <c:pt idx="141">
                  <c:v>1.1000000000000001</c:v>
                </c:pt>
                <c:pt idx="142">
                  <c:v>4.26</c:v>
                </c:pt>
                <c:pt idx="143">
                  <c:v>3.96</c:v>
                </c:pt>
                <c:pt idx="144">
                  <c:v>1.89</c:v>
                </c:pt>
                <c:pt idx="145">
                  <c:v>1.23</c:v>
                </c:pt>
                <c:pt idx="146">
                  <c:v>0</c:v>
                </c:pt>
                <c:pt idx="147">
                  <c:v>2</c:v>
                </c:pt>
                <c:pt idx="148">
                  <c:v>0</c:v>
                </c:pt>
                <c:pt idx="149">
                  <c:v>1.72</c:v>
                </c:pt>
                <c:pt idx="150">
                  <c:v>0</c:v>
                </c:pt>
                <c:pt idx="151">
                  <c:v>0</c:v>
                </c:pt>
                <c:pt idx="152">
                  <c:v>1.6</c:v>
                </c:pt>
                <c:pt idx="153">
                  <c:v>1.2</c:v>
                </c:pt>
                <c:pt idx="154">
                  <c:v>0</c:v>
                </c:pt>
                <c:pt idx="155">
                  <c:v>0.81</c:v>
                </c:pt>
                <c:pt idx="156">
                  <c:v>0</c:v>
                </c:pt>
                <c:pt idx="157">
                  <c:v>1.02</c:v>
                </c:pt>
                <c:pt idx="158">
                  <c:v>0.8</c:v>
                </c:pt>
                <c:pt idx="159">
                  <c:v>0</c:v>
                </c:pt>
                <c:pt idx="160">
                  <c:v>1.6</c:v>
                </c:pt>
                <c:pt idx="161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D5-4CF3-9CE0-E5A087135F96}"/>
            </c:ext>
          </c:extLst>
        </c:ser>
        <c:ser>
          <c:idx val="3"/>
          <c:order val="3"/>
          <c:tx>
            <c:strRef>
              <c:f>'2019_2022'!$L$1</c:f>
              <c:strCache>
                <c:ptCount val="1"/>
                <c:pt idx="0">
                  <c:v>RSV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'2019_2022'!$H$2:$H$171</c:f>
              <c:numCache>
                <c:formatCode>General</c:formatCode>
                <c:ptCount val="170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  <c:pt idx="157">
                  <c:v>40</c:v>
                </c:pt>
                <c:pt idx="158">
                  <c:v>41</c:v>
                </c:pt>
                <c:pt idx="159">
                  <c:v>42</c:v>
                </c:pt>
                <c:pt idx="160">
                  <c:v>43</c:v>
                </c:pt>
                <c:pt idx="161">
                  <c:v>44</c:v>
                </c:pt>
                <c:pt idx="162">
                  <c:v>45</c:v>
                </c:pt>
                <c:pt idx="163">
                  <c:v>46</c:v>
                </c:pt>
                <c:pt idx="164">
                  <c:v>47</c:v>
                </c:pt>
                <c:pt idx="165">
                  <c:v>48</c:v>
                </c:pt>
                <c:pt idx="166">
                  <c:v>49</c:v>
                </c:pt>
                <c:pt idx="167">
                  <c:v>50</c:v>
                </c:pt>
                <c:pt idx="168">
                  <c:v>51</c:v>
                </c:pt>
                <c:pt idx="169">
                  <c:v>52</c:v>
                </c:pt>
              </c:numCache>
            </c:numRef>
          </c:cat>
          <c:val>
            <c:numRef>
              <c:f>'2019_2022'!$L$2:$L$171</c:f>
              <c:numCache>
                <c:formatCode>General</c:formatCode>
                <c:ptCount val="17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3.16</c:v>
                </c:pt>
                <c:pt idx="8">
                  <c:v>2.94</c:v>
                </c:pt>
                <c:pt idx="9">
                  <c:v>3.81</c:v>
                </c:pt>
                <c:pt idx="10">
                  <c:v>3.01</c:v>
                </c:pt>
                <c:pt idx="11">
                  <c:v>7.69</c:v>
                </c:pt>
                <c:pt idx="12">
                  <c:v>13.04</c:v>
                </c:pt>
                <c:pt idx="13">
                  <c:v>11.63</c:v>
                </c:pt>
                <c:pt idx="14">
                  <c:v>1.75</c:v>
                </c:pt>
                <c:pt idx="15">
                  <c:v>2.04</c:v>
                </c:pt>
                <c:pt idx="16">
                  <c:v>7.49</c:v>
                </c:pt>
                <c:pt idx="17">
                  <c:v>5.39</c:v>
                </c:pt>
                <c:pt idx="18">
                  <c:v>8.2200000000000006</c:v>
                </c:pt>
                <c:pt idx="19">
                  <c:v>6.98</c:v>
                </c:pt>
                <c:pt idx="20">
                  <c:v>12.56</c:v>
                </c:pt>
                <c:pt idx="21">
                  <c:v>9.17</c:v>
                </c:pt>
                <c:pt idx="22">
                  <c:v>6.46</c:v>
                </c:pt>
                <c:pt idx="23">
                  <c:v>3.28</c:v>
                </c:pt>
                <c:pt idx="24">
                  <c:v>7.93</c:v>
                </c:pt>
                <c:pt idx="25">
                  <c:v>6.01</c:v>
                </c:pt>
                <c:pt idx="26">
                  <c:v>0.99</c:v>
                </c:pt>
                <c:pt idx="27">
                  <c:v>0</c:v>
                </c:pt>
                <c:pt idx="28">
                  <c:v>2.44</c:v>
                </c:pt>
                <c:pt idx="29">
                  <c:v>3.03</c:v>
                </c:pt>
                <c:pt idx="30">
                  <c:v>0</c:v>
                </c:pt>
                <c:pt idx="31">
                  <c:v>1.64</c:v>
                </c:pt>
                <c:pt idx="32">
                  <c:v>3.51</c:v>
                </c:pt>
                <c:pt idx="33">
                  <c:v>2.56</c:v>
                </c:pt>
                <c:pt idx="34">
                  <c:v>0</c:v>
                </c:pt>
                <c:pt idx="35">
                  <c:v>0</c:v>
                </c:pt>
                <c:pt idx="36">
                  <c:v>2.78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0.41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2.11</c:v>
                </c:pt>
                <c:pt idx="87">
                  <c:v>0</c:v>
                </c:pt>
                <c:pt idx="88">
                  <c:v>1.98</c:v>
                </c:pt>
                <c:pt idx="89">
                  <c:v>0.87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3.57</c:v>
                </c:pt>
                <c:pt idx="96">
                  <c:v>4.88</c:v>
                </c:pt>
                <c:pt idx="97">
                  <c:v>4.12</c:v>
                </c:pt>
                <c:pt idx="98">
                  <c:v>6.19</c:v>
                </c:pt>
                <c:pt idx="99">
                  <c:v>4.46</c:v>
                </c:pt>
                <c:pt idx="100">
                  <c:v>5.92</c:v>
                </c:pt>
                <c:pt idx="101">
                  <c:v>11.96</c:v>
                </c:pt>
                <c:pt idx="102">
                  <c:v>11.29</c:v>
                </c:pt>
                <c:pt idx="103">
                  <c:v>21.78</c:v>
                </c:pt>
                <c:pt idx="104">
                  <c:v>28.37</c:v>
                </c:pt>
                <c:pt idx="105">
                  <c:v>33.81</c:v>
                </c:pt>
                <c:pt idx="106">
                  <c:v>33.51</c:v>
                </c:pt>
                <c:pt idx="107">
                  <c:v>27.78</c:v>
                </c:pt>
                <c:pt idx="108">
                  <c:v>32.03</c:v>
                </c:pt>
                <c:pt idx="109">
                  <c:v>34.119999999999997</c:v>
                </c:pt>
                <c:pt idx="110">
                  <c:v>27.81</c:v>
                </c:pt>
                <c:pt idx="111">
                  <c:v>23.65</c:v>
                </c:pt>
                <c:pt idx="112">
                  <c:v>20.85</c:v>
                </c:pt>
                <c:pt idx="113">
                  <c:v>19.899999999999999</c:v>
                </c:pt>
                <c:pt idx="114">
                  <c:v>11.17</c:v>
                </c:pt>
                <c:pt idx="115">
                  <c:v>12.63</c:v>
                </c:pt>
                <c:pt idx="116">
                  <c:v>3.75</c:v>
                </c:pt>
                <c:pt idx="117">
                  <c:v>9.3800000000000008</c:v>
                </c:pt>
                <c:pt idx="118">
                  <c:v>3.41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2.4500000000000002</c:v>
                </c:pt>
                <c:pt idx="122">
                  <c:v>3.82</c:v>
                </c:pt>
                <c:pt idx="123">
                  <c:v>0.66</c:v>
                </c:pt>
                <c:pt idx="124">
                  <c:v>0.65</c:v>
                </c:pt>
                <c:pt idx="125">
                  <c:v>2.99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1.71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1.68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2.4700000000000002</c:v>
                </c:pt>
                <c:pt idx="146">
                  <c:v>0</c:v>
                </c:pt>
                <c:pt idx="147">
                  <c:v>3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5</c:v>
                </c:pt>
                <c:pt idx="152">
                  <c:v>0</c:v>
                </c:pt>
                <c:pt idx="153">
                  <c:v>1.2</c:v>
                </c:pt>
                <c:pt idx="154">
                  <c:v>0</c:v>
                </c:pt>
                <c:pt idx="155">
                  <c:v>2.44</c:v>
                </c:pt>
                <c:pt idx="156">
                  <c:v>2.1</c:v>
                </c:pt>
                <c:pt idx="157">
                  <c:v>2.04</c:v>
                </c:pt>
                <c:pt idx="158">
                  <c:v>4.8</c:v>
                </c:pt>
                <c:pt idx="159">
                  <c:v>9.61</c:v>
                </c:pt>
                <c:pt idx="160">
                  <c:v>6.4</c:v>
                </c:pt>
                <c:pt idx="161">
                  <c:v>14.38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D5-4CF3-9CE0-E5A087135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0015040"/>
        <c:axId val="480016024"/>
      </c:lineChart>
      <c:catAx>
        <c:axId val="480015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0016024"/>
        <c:crosses val="autoZero"/>
        <c:auto val="1"/>
        <c:lblAlgn val="ctr"/>
        <c:lblOffset val="100"/>
        <c:noMultiLvlLbl val="0"/>
      </c:catAx>
      <c:valAx>
        <c:axId val="480016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 in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001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0.14272</cdr:x>
      <cdr:y>0.79399</cdr:y>
    </cdr:from>
    <cdr:to>
      <cdr:x>0.14272</cdr:x>
      <cdr:y>0.88774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B425C69B-B15E-4C0A-8C93-4418713D9465}"/>
            </a:ext>
          </a:extLst>
        </cdr:cNvPr>
        <cdr:cNvCxnSpPr/>
      </cdr:nvCxnSpPr>
      <cdr:spPr>
        <a:xfrm xmlns:a="http://schemas.openxmlformats.org/drawingml/2006/main" flipH="1">
          <a:off x="1196295" y="2178072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0.41886</cdr:x>
      <cdr:y>0.78705</cdr:y>
    </cdr:from>
    <cdr:to>
      <cdr:x>0.41886</cdr:x>
      <cdr:y>0.8808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B425C69B-B15E-4C0A-8C93-4418713D9465}"/>
            </a:ext>
          </a:extLst>
        </cdr:cNvPr>
        <cdr:cNvCxnSpPr/>
      </cdr:nvCxnSpPr>
      <cdr:spPr>
        <a:xfrm xmlns:a="http://schemas.openxmlformats.org/drawingml/2006/main" flipH="1">
          <a:off x="3510870" y="2159022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0.70749</cdr:x>
      <cdr:y>0.79052</cdr:y>
    </cdr:from>
    <cdr:to>
      <cdr:x>0.70749</cdr:x>
      <cdr:y>0.88427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B425C69B-B15E-4C0A-8C93-4418713D9465}"/>
            </a:ext>
          </a:extLst>
        </cdr:cNvPr>
        <cdr:cNvCxnSpPr/>
      </cdr:nvCxnSpPr>
      <cdr:spPr>
        <a:xfrm xmlns:a="http://schemas.openxmlformats.org/drawingml/2006/main" flipH="1">
          <a:off x="5930220" y="2168547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0.83447</cdr:x>
      <cdr:y>0.85532</cdr:y>
    </cdr:from>
    <cdr:to>
      <cdr:x>0.88561</cdr:x>
      <cdr:y>0.9265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498E4EDF-1667-4E29-9B2E-89AAE21BAAB7}"/>
            </a:ext>
          </a:extLst>
        </cdr:cNvPr>
        <cdr:cNvSpPr txBox="1"/>
      </cdr:nvSpPr>
      <cdr:spPr>
        <a:xfrm xmlns:a="http://schemas.openxmlformats.org/drawingml/2006/main">
          <a:off x="6994525" y="2346325"/>
          <a:ext cx="428685" cy="195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  <cdr:relSizeAnchor xmlns:cdr="http://schemas.openxmlformats.org/drawingml/2006/chartDrawing">
    <cdr:from>
      <cdr:x>0.60379</cdr:x>
      <cdr:y>0.85532</cdr:y>
    </cdr:from>
    <cdr:to>
      <cdr:x>0.65492</cdr:x>
      <cdr:y>0.9265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1E4943EC-6229-4667-BAC1-3F3146E20230}"/>
            </a:ext>
          </a:extLst>
        </cdr:cNvPr>
        <cdr:cNvSpPr txBox="1"/>
      </cdr:nvSpPr>
      <cdr:spPr>
        <a:xfrm xmlns:a="http://schemas.openxmlformats.org/drawingml/2006/main">
          <a:off x="5060950" y="2346325"/>
          <a:ext cx="428601" cy="195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0.25265</cdr:x>
      <cdr:y>0.8588</cdr:y>
    </cdr:from>
    <cdr:to>
      <cdr:x>0.3038</cdr:x>
      <cdr:y>0.92998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20C8EBEB-7A08-4D97-A740-A76CFD0F3E34}"/>
            </a:ext>
          </a:extLst>
        </cdr:cNvPr>
        <cdr:cNvSpPr txBox="1"/>
      </cdr:nvSpPr>
      <cdr:spPr>
        <a:xfrm xmlns:a="http://schemas.openxmlformats.org/drawingml/2006/main">
          <a:off x="2117725" y="2355850"/>
          <a:ext cx="428685" cy="195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0.07197</cdr:x>
      <cdr:y>0.8588</cdr:y>
    </cdr:from>
    <cdr:to>
      <cdr:x>0.1231</cdr:x>
      <cdr:y>0.92998</cdr:y>
    </cdr:to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855A101D-5D27-4AA9-A583-70ECDA188096}"/>
            </a:ext>
          </a:extLst>
        </cdr:cNvPr>
        <cdr:cNvSpPr txBox="1"/>
      </cdr:nvSpPr>
      <cdr:spPr>
        <a:xfrm xmlns:a="http://schemas.openxmlformats.org/drawingml/2006/main">
          <a:off x="603250" y="2355850"/>
          <a:ext cx="428601" cy="195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889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Weiterer Rückgang in KW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44/2022:</a:t>
            </a:r>
            <a:r>
              <a:rPr lang="de-DE" sz="1200" b="0" dirty="0">
                <a:sym typeface="Wingdings" panose="05000000000000000000" pitchFamily="2" charset="2"/>
              </a:rPr>
              <a:t> 3,1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 (Anstieg Vorwoche von 4,3 auf 6,2),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insbesonders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in den AG ab 60Jahre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(Werte ohne Nachmeldungen: KW 43: 4,3, KW 42: 5,4 KW 41: 6,4, KW 40: 5,4, KW 39: 3,5; KW 38: 3,1; KW 37: 2,0)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44/2022: 24 je 100T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 43: 30, KW 42: 40, KW 41: 53, KW 40: 40, KW 39: 27; KW 38: 24; KW 37: 15)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AG 0-4 kein Rückgang zu erkennen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Combine_scale_short_total.png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Combine_short.png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Krisenstab_COVID-SARI_FB_all_Vgl2022.png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Krisenstab_Intensiv_COVID_inkl_letzte_FB_VGL2022.png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</a:t>
            </a:r>
            <a:r>
              <a:rPr lang="de-DE" sz="120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_VGL2022.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 leicht gesunken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6,0 % (Vorwoche: 6,3 %)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Trend: seit 40. KW weiter rückläufig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mit 6,0 % im Bereich der vorpandemischen Jahre zu dieser Zeit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Vorwoche: Anstieg bei 15-34J.., Rückgang/Stabil in allen anderen AGs</a:t>
            </a:r>
          </a:p>
          <a:p>
            <a:pPr marL="171450" indent="-171450">
              <a:buFontTx/>
              <a:buChar char="-"/>
            </a:pPr>
            <a:endParaRPr lang="de-DE" sz="1200" b="1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deutlich gesunken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1,1 % (Vorwoche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1,8 %)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44. KW wurden bundesweit weniger Arzt­be­su­che wegen ARE regis­triert als in der Vor­woche (Rückgang 27 %), wobei sich der Vorwochenwert noch erhöht hat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deutlich gesunken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 KW  42: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1.282 (Vorwoche: 1.753)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nun im oberen Wertebereich der vorpandemischen Jahre (zuvor lagen die Werte kontinuierlich höher);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allen </a:t>
            </a:r>
            <a:r>
              <a:rPr lang="de-DE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Ags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(um 16-38%)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Neben einem verstärkten Transmissionsgeschehen kann auch ein sensitiveres Konsulta­tions­ver­halten (Aufsuchen der Arztpraxen bereits bei milder ARE-Symptomatik) zu höheren Werten beitragen, dagegen können die Herbst­ferien/Feiertage in vielen Bundesländern derzeit einen dämpfenden Einfluss auf die ARE-Aktivität haben.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und nach AGI-Regionen: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\\rki.local\daten\Projekte\FG36_AGI\Wochenberichte\Berichterstellung\Saison_2022_23\Woche_44_2022\AGI-Wochenbericht_2022-11-08.xls oder \\rki.local\daten\Projekte\FG36_AGI\Wochenberichte\Berichterstellung\Saison_2022_23\Woche_44_2022\KI_2015_2022_11_08.xlsx 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Pivot Chart KI“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seit KW 36/2022 insgesamt deutlich angestiegen war, wird seit KW 42/2022 wieder ein Rückgang der Werte beobachtet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seit KW 36/2022 insgesamt deutlich angestiegen war, wird seit KW 42/2022 wieder ein Rückgang der Werte beobachtet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44/2022 sind die Werte im Vergleich zur Vorwoche in allen Altersgruppen weiter gesunken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letzte Erkrankungswelle hat sich insbesondere bei den Erwachsenen (AG ab 15 Jahren) widergespiegelt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43. KW 2022 insgesamt und bei den Intensivbehandlungen weiter gesunken,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 Berücksichtigung von Nachmeldungen bleibt erhöhtes Niveau im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zu vorpandemischen Saisons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im Vergleich zur Vorwoche deutlich gesunken: 19 %  (Vorwoche: 30 %) 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leicht gesunken</a:t>
            </a:r>
            <a:r>
              <a:rPr lang="de-DE" b="0" dirty="0"/>
              <a:t>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36 % (Vorwoche: 40%),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an SARI 4%, ein Influenza-Fall unter SARI mit Intensivbehandlung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im Vergleich zur Vorwoche deutlich gesunken: 19 %  (Vorwoche: 30 %) 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leicht gesunken</a:t>
            </a:r>
            <a:r>
              <a:rPr lang="de-DE" b="0" dirty="0"/>
              <a:t>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36 % (Vorwoche: 40%),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an SARI 4%, ein Influenza-Fall unter SARI mit Intensivbehandlung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2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Anstieg der SARI-Fallzahlen in AG 0-4, aber weiterhin erhöhte Fallzahlen; steigender Anteil RSV in der AG 0-4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der SARI-Fälle in den AG 60+, </a:t>
            </a:r>
            <a:r>
              <a:rPr lang="de-DE" dirty="0">
                <a:sym typeface="Wingdings" panose="05000000000000000000" pitchFamily="2" charset="2"/>
              </a:rPr>
              <a:t>deutlicher Rückgang des Anteils COVID-19 in den AG 60+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8.11.2022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3EA5A0-D55A-409E-8D7F-683BABDE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8.11.2022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549FC-A809-45E4-BC4C-C3FA4096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C4B840-B51C-4CEB-9B02-CFCC7A72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803EAD-BAB2-4D54-B956-51DC4E820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96" y="3811210"/>
            <a:ext cx="7667735" cy="2811503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76239B8B-8C60-4A3A-A635-1745DF2BE3D9}"/>
              </a:ext>
            </a:extLst>
          </p:cNvPr>
          <p:cNvSpPr txBox="1">
            <a:spLocks/>
          </p:cNvSpPr>
          <p:nvPr/>
        </p:nvSpPr>
        <p:spPr>
          <a:xfrm>
            <a:off x="0" y="353489"/>
            <a:ext cx="8942831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 – Diagnosecodes bei SARI-Fällen in verschiedenen Altersgruppen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241DB7-F105-4A29-8F76-B54644D39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248" y="796673"/>
            <a:ext cx="6516620" cy="286731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3B1F4EF-2E3C-4FE0-90D7-64448CBD2BD2}"/>
              </a:ext>
            </a:extLst>
          </p:cNvPr>
          <p:cNvSpPr txBox="1"/>
          <p:nvPr/>
        </p:nvSpPr>
        <p:spPr>
          <a:xfrm>
            <a:off x="1150254" y="1759126"/>
            <a:ext cx="173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EC7"/>
                </a:solidFill>
              </a:rPr>
              <a:t>RSV in</a:t>
            </a:r>
          </a:p>
          <a:p>
            <a:r>
              <a:rPr lang="de-DE" b="1" dirty="0">
                <a:solidFill>
                  <a:srgbClr val="006EC7"/>
                </a:solidFill>
              </a:rPr>
              <a:t>AG 0-4 Jahre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F02CDDF-2EFD-4A36-B001-62BE0411E44F}"/>
              </a:ext>
            </a:extLst>
          </p:cNvPr>
          <p:cNvSpPr txBox="1"/>
          <p:nvPr/>
        </p:nvSpPr>
        <p:spPr>
          <a:xfrm>
            <a:off x="28973" y="4326577"/>
            <a:ext cx="1601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6EC7"/>
                </a:solidFill>
              </a:rPr>
              <a:t>Influenza vs. COVID-19 in </a:t>
            </a:r>
          </a:p>
          <a:p>
            <a:r>
              <a:rPr lang="de-DE" sz="1600" b="1" dirty="0">
                <a:solidFill>
                  <a:srgbClr val="006EC7"/>
                </a:solidFill>
              </a:rPr>
              <a:t>AG U35 </a:t>
            </a:r>
            <a:r>
              <a:rPr lang="de-DE" sz="1600" b="1" dirty="0" err="1">
                <a:solidFill>
                  <a:srgbClr val="006EC7"/>
                </a:solidFill>
              </a:rPr>
              <a:t>vs</a:t>
            </a:r>
            <a:r>
              <a:rPr lang="de-DE" sz="1600" b="1" dirty="0">
                <a:solidFill>
                  <a:srgbClr val="006EC7"/>
                </a:solidFill>
              </a:rPr>
              <a:t> ab35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48AB48E-2FB3-4F94-9B9D-4EACB30E2C88}"/>
              </a:ext>
            </a:extLst>
          </p:cNvPr>
          <p:cNvSpPr/>
          <p:nvPr/>
        </p:nvSpPr>
        <p:spPr>
          <a:xfrm>
            <a:off x="5540443" y="5161901"/>
            <a:ext cx="442143" cy="4610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1AF625D-CC59-44EA-A26C-8614523042B8}"/>
              </a:ext>
            </a:extLst>
          </p:cNvPr>
          <p:cNvSpPr/>
          <p:nvPr/>
        </p:nvSpPr>
        <p:spPr>
          <a:xfrm>
            <a:off x="8301356" y="5157574"/>
            <a:ext cx="323084" cy="4610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9BFF95F-D1AF-4944-8344-EF720901E10E}"/>
              </a:ext>
            </a:extLst>
          </p:cNvPr>
          <p:cNvSpPr txBox="1"/>
          <p:nvPr/>
        </p:nvSpPr>
        <p:spPr>
          <a:xfrm>
            <a:off x="5442553" y="4340604"/>
            <a:ext cx="963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Influenza-Welle</a:t>
            </a:r>
          </a:p>
          <a:p>
            <a:r>
              <a:rPr lang="de-DE" sz="1200" dirty="0"/>
              <a:t>2021/22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7E7241B-94B5-40C8-B5D7-F921F0A367A5}"/>
              </a:ext>
            </a:extLst>
          </p:cNvPr>
          <p:cNvSpPr txBox="1"/>
          <p:nvPr/>
        </p:nvSpPr>
        <p:spPr>
          <a:xfrm>
            <a:off x="8180494" y="4147603"/>
            <a:ext cx="963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Influenza-Welle</a:t>
            </a:r>
          </a:p>
          <a:p>
            <a:r>
              <a:rPr lang="de-DE" sz="1200" dirty="0"/>
              <a:t>2022/23</a:t>
            </a:r>
          </a:p>
        </p:txBody>
      </p:sp>
    </p:spTree>
    <p:extLst>
      <p:ext uri="{BB962C8B-B14F-4D97-AF65-F5344CB8AC3E}">
        <p14:creationId xmlns:p14="http://schemas.microsoft.com/office/powerpoint/2010/main" val="3536187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44.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25.10.2022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178B0AA-4FE2-414A-BC4D-51E14B269DB6}"/>
              </a:ext>
            </a:extLst>
          </p:cNvPr>
          <p:cNvCxnSpPr>
            <a:cxnSpLocks/>
          </p:cNvCxnSpPr>
          <p:nvPr/>
        </p:nvCxnSpPr>
        <p:spPr>
          <a:xfrm flipH="1">
            <a:off x="1721710" y="1388247"/>
            <a:ext cx="165820" cy="4022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2C1CE40A-CCDD-413D-BCA4-EB15536EAD5C}"/>
              </a:ext>
            </a:extLst>
          </p:cNvPr>
          <p:cNvSpPr txBox="1"/>
          <p:nvPr/>
        </p:nvSpPr>
        <p:spPr>
          <a:xfrm>
            <a:off x="1721710" y="1115056"/>
            <a:ext cx="305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86 % RSV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F8807E4-3953-419C-81D3-C538F141FF0F}"/>
              </a:ext>
            </a:extLst>
          </p:cNvPr>
          <p:cNvSpPr txBox="1"/>
          <p:nvPr/>
        </p:nvSpPr>
        <p:spPr>
          <a:xfrm>
            <a:off x="2127125" y="2671201"/>
            <a:ext cx="1739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5 bis 14 Jahre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5D2E8D0-AFA9-473C-B8D5-CB884422B888}"/>
              </a:ext>
            </a:extLst>
          </p:cNvPr>
          <p:cNvSpPr txBox="1"/>
          <p:nvPr/>
        </p:nvSpPr>
        <p:spPr>
          <a:xfrm>
            <a:off x="2199046" y="4654594"/>
            <a:ext cx="1739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15 bis 34 Jahre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7A144E1-909A-4BD6-83E2-D7E963EA04EA}"/>
              </a:ext>
            </a:extLst>
          </p:cNvPr>
          <p:cNvSpPr txBox="1"/>
          <p:nvPr/>
        </p:nvSpPr>
        <p:spPr>
          <a:xfrm>
            <a:off x="6102591" y="853446"/>
            <a:ext cx="1739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35 bis 59 Jahre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9515CB9-C7D4-4C83-8205-6397B1E47327}"/>
              </a:ext>
            </a:extLst>
          </p:cNvPr>
          <p:cNvSpPr txBox="1"/>
          <p:nvPr/>
        </p:nvSpPr>
        <p:spPr>
          <a:xfrm>
            <a:off x="6164694" y="2713684"/>
            <a:ext cx="1739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60 bis 79 Jahre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F1ED861-7F19-4113-B0FC-6351B40B19C6}"/>
              </a:ext>
            </a:extLst>
          </p:cNvPr>
          <p:cNvSpPr txBox="1"/>
          <p:nvPr/>
        </p:nvSpPr>
        <p:spPr>
          <a:xfrm>
            <a:off x="6186481" y="4804465"/>
            <a:ext cx="1739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80 Jahre </a:t>
            </a:r>
            <a:r>
              <a:rPr lang="de-DE" sz="1100" b="1"/>
              <a:t>und älter</a:t>
            </a:r>
            <a:endParaRPr lang="de-DE" sz="1100" b="1" dirty="0"/>
          </a:p>
        </p:txBody>
      </p:sp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3" y="841248"/>
            <a:ext cx="5750551" cy="2587748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30.8.2022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72A3F6-1499-4B8F-B639-B0341B89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2" y="3291840"/>
            <a:ext cx="8915395" cy="356615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3,1 COVID-SARI pro 100.000</a:t>
            </a:r>
          </a:p>
          <a:p>
            <a:endParaRPr lang="de-DE" dirty="0"/>
          </a:p>
          <a:p>
            <a:r>
              <a:rPr lang="de-DE" dirty="0"/>
              <a:t>Entspricht ca. 2.600 neuen Krankenhausaufnahmen wegen COVID-SARI in D.</a:t>
            </a:r>
            <a:endParaRPr lang="en-US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AAC16D-343B-43D2-8A6A-4156F9F50433}"/>
              </a:ext>
            </a:extLst>
          </p:cNvPr>
          <p:cNvSpPr txBox="1"/>
          <p:nvPr/>
        </p:nvSpPr>
        <p:spPr>
          <a:xfrm>
            <a:off x="8407934" y="5353647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24/100T</a:t>
            </a:r>
          </a:p>
        </p:txBody>
      </p:sp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34. KW bis 44.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8.11.2022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09.11.2022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349476" y="596143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8733BB-FCBF-4D87-BD49-59377D42D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43" y="839610"/>
            <a:ext cx="8419306" cy="275563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9739F7D6-F84D-40D1-A8E3-2627E8511C14}"/>
              </a:ext>
            </a:extLst>
          </p:cNvPr>
          <p:cNvSpPr txBox="1"/>
          <p:nvPr/>
        </p:nvSpPr>
        <p:spPr>
          <a:xfrm>
            <a:off x="1234768" y="2393656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50000"/>
                  </a:schemeClr>
                </a:solidFill>
              </a:rPr>
              <a:t>HKU1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E518EBD-D827-4D24-AF45-8C6FBEFAEDFA}"/>
              </a:ext>
            </a:extLst>
          </p:cNvPr>
          <p:cNvSpPr txBox="1"/>
          <p:nvPr/>
        </p:nvSpPr>
        <p:spPr>
          <a:xfrm>
            <a:off x="4551642" y="1600397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BA3A920-7E81-4EB9-8D1A-4F4DB2601655}"/>
              </a:ext>
            </a:extLst>
          </p:cNvPr>
          <p:cNvSpPr txBox="1"/>
          <p:nvPr/>
        </p:nvSpPr>
        <p:spPr>
          <a:xfrm>
            <a:off x="5877012" y="2147435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4CF5F17-3B12-4228-A228-ABAF49ACC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088" y="2373499"/>
            <a:ext cx="445047" cy="286537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2CBB1978-D89F-4E31-B828-8450E94FBEED}"/>
              </a:ext>
            </a:extLst>
          </p:cNvPr>
          <p:cNvSpPr txBox="1"/>
          <p:nvPr/>
        </p:nvSpPr>
        <p:spPr>
          <a:xfrm>
            <a:off x="7974165" y="2217425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EE21403-6DED-45A9-B93F-F7029340F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43" y="3633893"/>
            <a:ext cx="8407113" cy="2755631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6D93330-EDA3-434E-A74C-72405CD0B250}"/>
              </a:ext>
            </a:extLst>
          </p:cNvPr>
          <p:cNvSpPr txBox="1"/>
          <p:nvPr/>
        </p:nvSpPr>
        <p:spPr>
          <a:xfrm>
            <a:off x="1365643" y="4557601"/>
            <a:ext cx="1081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B7A5D6C-3F1D-47F0-9501-2CFAC93F79F0}"/>
              </a:ext>
            </a:extLst>
          </p:cNvPr>
          <p:cNvSpPr txBox="1"/>
          <p:nvPr/>
        </p:nvSpPr>
        <p:spPr>
          <a:xfrm>
            <a:off x="2078736" y="5455717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72DF620-65DE-4351-9C56-30B9C7411A53}"/>
              </a:ext>
            </a:extLst>
          </p:cNvPr>
          <p:cNvSpPr txBox="1"/>
          <p:nvPr/>
        </p:nvSpPr>
        <p:spPr>
          <a:xfrm>
            <a:off x="7942862" y="4765487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72D5A4B-F832-4F99-A6E1-6820E0C5C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2884" y="855581"/>
            <a:ext cx="1452972" cy="91583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B1318D4-BF98-4321-B5B8-53A5F13DEC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3057" y="3668283"/>
            <a:ext cx="1639610" cy="9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09.11.2022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A1C821C3-18EB-414C-B91A-C7A97A8594CF}"/>
              </a:ext>
            </a:extLst>
          </p:cNvPr>
          <p:cNvGraphicFramePr>
            <a:graphicFrameLocks/>
          </p:cNvGraphicFramePr>
          <p:nvPr/>
        </p:nvGraphicFramePr>
        <p:xfrm>
          <a:off x="381000" y="2057400"/>
          <a:ext cx="838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0DEC906D-87A1-401B-8701-FCF091A5EDCC}"/>
              </a:ext>
            </a:extLst>
          </p:cNvPr>
          <p:cNvSpPr txBox="1"/>
          <p:nvPr/>
        </p:nvSpPr>
        <p:spPr>
          <a:xfrm>
            <a:off x="2834354" y="2767386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297D960-EFE1-4D26-A23F-3274F5FADF36}"/>
              </a:ext>
            </a:extLst>
          </p:cNvPr>
          <p:cNvSpPr txBox="1"/>
          <p:nvPr/>
        </p:nvSpPr>
        <p:spPr>
          <a:xfrm>
            <a:off x="5087546" y="3251834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4567F7-41E0-4073-A466-9BE13A5B6458}"/>
              </a:ext>
            </a:extLst>
          </p:cNvPr>
          <p:cNvSpPr txBox="1"/>
          <p:nvPr/>
        </p:nvSpPr>
        <p:spPr>
          <a:xfrm>
            <a:off x="6684612" y="356396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HMPV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73F23DC-EDA1-468A-8484-70BD99E741E6}"/>
              </a:ext>
            </a:extLst>
          </p:cNvPr>
          <p:cNvSpPr txBox="1"/>
          <p:nvPr/>
        </p:nvSpPr>
        <p:spPr>
          <a:xfrm>
            <a:off x="8108599" y="3741637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4">
                    <a:lumMod val="50000"/>
                  </a:schemeClr>
                </a:solidFill>
              </a:rPr>
              <a:t>RSV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AF36AE-E401-4178-AFEB-527929689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112" y="1585947"/>
            <a:ext cx="2292294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44.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8.11.2022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385745" y="1028798"/>
            <a:ext cx="32911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KW 44 bei 6.000 ARE (Vorwoche: 6.200)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5,0 Mio. ARE in Deutschland, unabhängig von einem Arztbesuch</a:t>
            </a:r>
            <a:br>
              <a:rPr lang="de-DE" b="1" dirty="0"/>
            </a:br>
            <a:r>
              <a:rPr lang="de-DE" dirty="0"/>
              <a:t>(43. KW: ca. 5,2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385745" y="4118143"/>
            <a:ext cx="3489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Vorwoche</a:t>
            </a:r>
            <a:r>
              <a:rPr lang="en-US" dirty="0"/>
              <a:t>:</a:t>
            </a:r>
          </a:p>
          <a:p>
            <a:r>
              <a:rPr lang="en-US" dirty="0" err="1"/>
              <a:t>Anstieg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jungen</a:t>
            </a:r>
            <a:r>
              <a:rPr lang="en-US" dirty="0"/>
              <a:t> </a:t>
            </a:r>
            <a:r>
              <a:rPr lang="en-US" dirty="0" err="1"/>
              <a:t>Erwachsenen</a:t>
            </a:r>
            <a:r>
              <a:rPr lang="en-US" dirty="0"/>
              <a:t> (15-34J.), in </a:t>
            </a:r>
            <a:r>
              <a:rPr lang="en-US" dirty="0" err="1"/>
              <a:t>allen</a:t>
            </a:r>
            <a:r>
              <a:rPr lang="en-US" dirty="0"/>
              <a:t>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Altersgruppen</a:t>
            </a:r>
            <a:r>
              <a:rPr lang="en-US" dirty="0"/>
              <a:t> </a:t>
            </a:r>
            <a:r>
              <a:rPr lang="en-US" dirty="0" err="1"/>
              <a:t>gesunken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geblieben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92FC3E3-03BF-42C5-91FA-380141306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91" y="1050798"/>
            <a:ext cx="5040000" cy="252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459C1C3-62D5-494D-953D-AA6367E4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91" y="3791063"/>
            <a:ext cx="504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44.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8.11.2022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686917" y="1406925"/>
            <a:ext cx="308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43. KW 2022:</a:t>
            </a:r>
          </a:p>
          <a:p>
            <a:r>
              <a:rPr lang="de-DE" dirty="0"/>
              <a:t>Insgesamt deutlich gesunken</a:t>
            </a:r>
          </a:p>
          <a:p>
            <a:endParaRPr lang="de-DE" sz="600" dirty="0"/>
          </a:p>
          <a:p>
            <a:r>
              <a:rPr lang="de-DE" dirty="0"/>
              <a:t>ca. 1.300 Arzt­konsul­ta­tionen wegen ARE pro 100.000 EW </a:t>
            </a:r>
          </a:p>
          <a:p>
            <a:endParaRPr lang="de-DE" sz="1200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44. KW 2022: ca. 1,1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762607" y="4426022"/>
            <a:ext cx="318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 Rückgang in allen Altersgruppen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E0AF7D4-8358-404C-A864-BA6BF60B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8" name="Grafik 5">
            <a:extLst>
              <a:ext uri="{FF2B5EF4-FFF2-40B4-BE49-F238E27FC236}">
                <a16:creationId xmlns:a16="http://schemas.microsoft.com/office/drawing/2014/main" id="{B7BDA6A3-3831-4860-8661-D1833158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0259" y="1398990"/>
            <a:ext cx="5047143" cy="232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1397C601-69F7-4F0E-9DDD-90A10E30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622C0C1-4F0E-4165-8CB7-99FFD76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33365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31" name="Grafik 6">
            <a:extLst>
              <a:ext uri="{FF2B5EF4-FFF2-40B4-BE49-F238E27FC236}">
                <a16:creationId xmlns:a16="http://schemas.microsoft.com/office/drawing/2014/main" id="{C46D91C8-7308-4213-95F9-2C52F086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43871" y="3793747"/>
            <a:ext cx="509991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FBC53F94-E87C-4ED9-BF82-185842C4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61940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8.11.2022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44. KW 2022</a:t>
            </a:r>
          </a:p>
          <a:p>
            <a:r>
              <a:rPr lang="de-DE" dirty="0"/>
              <a:t>Rund 220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180.000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8" y="2074540"/>
            <a:ext cx="7891194" cy="31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7" y="1036359"/>
            <a:ext cx="4247996" cy="212399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44.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1" y="1036359"/>
            <a:ext cx="4247996" cy="21239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1" y="2888816"/>
            <a:ext cx="4247996" cy="21239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1" y="4705759"/>
            <a:ext cx="4247996" cy="21239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59" y="2888816"/>
            <a:ext cx="4247996" cy="212399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59" y="4705759"/>
            <a:ext cx="4247996" cy="21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44.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8.11.2022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94590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40205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31.5.2022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44. KW 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44.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401504" y="192467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23313" y="2069072"/>
            <a:ext cx="314307" cy="495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60269" y="471385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36%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100666" y="4888527"/>
            <a:ext cx="359603" cy="49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131212" y="4310433"/>
            <a:ext cx="6026151" cy="1055321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273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44.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44.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401504" y="190325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19%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43101" y="2051755"/>
            <a:ext cx="333000" cy="4954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932235" y="535225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63525" y="473075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36%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116498" y="4936450"/>
            <a:ext cx="359603" cy="49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131212" y="4310433"/>
            <a:ext cx="6026151" cy="1055321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68602414-AACD-4F07-A955-8CDE3F23A73D}"/>
              </a:ext>
            </a:extLst>
          </p:cNvPr>
          <p:cNvSpPr txBox="1"/>
          <p:nvPr/>
        </p:nvSpPr>
        <p:spPr>
          <a:xfrm>
            <a:off x="1932235" y="3802962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</p:spTree>
    <p:extLst>
      <p:ext uri="{BB962C8B-B14F-4D97-AF65-F5344CB8AC3E}">
        <p14:creationId xmlns:p14="http://schemas.microsoft.com/office/powerpoint/2010/main" val="460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44.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589039"/>
            <a:ext cx="1860421" cy="195750"/>
          </a:xfrm>
        </p:spPr>
        <p:txBody>
          <a:bodyPr/>
          <a:lstStyle/>
          <a:p>
            <a:r>
              <a:rPr lang="de-DE" dirty="0"/>
              <a:t>Stand: 8.11.2022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5810177" y="1461063"/>
            <a:ext cx="87955" cy="553967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5527537" y="1111717"/>
            <a:ext cx="2776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28 % COVID-19, 3 % Influenza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5903036" y="5178612"/>
            <a:ext cx="136308" cy="34792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5506755" y="4774039"/>
            <a:ext cx="328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37 % COVID-19, 1 % RSV, 1 % Influenza 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5898839" y="3289313"/>
            <a:ext cx="87954" cy="420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5527537" y="2961971"/>
            <a:ext cx="300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26 % COVID-19, 1 % Influenza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A2D7A60-AE91-4AB7-BFD5-5AB2A17D3D54}"/>
              </a:ext>
            </a:extLst>
          </p:cNvPr>
          <p:cNvCxnSpPr>
            <a:cxnSpLocks/>
          </p:cNvCxnSpPr>
          <p:nvPr/>
        </p:nvCxnSpPr>
        <p:spPr>
          <a:xfrm flipH="1">
            <a:off x="1769580" y="1330415"/>
            <a:ext cx="359340" cy="39867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9451105E-4F19-48CF-A6CD-9F03C1FCC781}"/>
              </a:ext>
            </a:extLst>
          </p:cNvPr>
          <p:cNvSpPr txBox="1"/>
          <p:nvPr/>
        </p:nvSpPr>
        <p:spPr>
          <a:xfrm>
            <a:off x="1644338" y="999163"/>
            <a:ext cx="305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46 % RSV, 5 % Influenza, 3 % COVID-19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305FE3D-EBE3-4AA8-83F5-D306E155C780}"/>
              </a:ext>
            </a:extLst>
          </p:cNvPr>
          <p:cNvCxnSpPr>
            <a:cxnSpLocks/>
          </p:cNvCxnSpPr>
          <p:nvPr/>
        </p:nvCxnSpPr>
        <p:spPr>
          <a:xfrm flipH="1">
            <a:off x="1777879" y="3315857"/>
            <a:ext cx="79821" cy="414923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E2562120-F038-45C2-AFEC-559406799B0A}"/>
              </a:ext>
            </a:extLst>
          </p:cNvPr>
          <p:cNvCxnSpPr>
            <a:cxnSpLocks/>
          </p:cNvCxnSpPr>
          <p:nvPr/>
        </p:nvCxnSpPr>
        <p:spPr>
          <a:xfrm flipH="1">
            <a:off x="1831525" y="5194179"/>
            <a:ext cx="159638" cy="42048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75E19EA1-A77C-4F09-AAFB-87273313F7E4}"/>
              </a:ext>
            </a:extLst>
          </p:cNvPr>
          <p:cNvSpPr txBox="1"/>
          <p:nvPr/>
        </p:nvSpPr>
        <p:spPr>
          <a:xfrm>
            <a:off x="1613315" y="3008080"/>
            <a:ext cx="305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15 % Influenza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0457057-A0CB-4A14-9FFD-2A8E32F1CF54}"/>
              </a:ext>
            </a:extLst>
          </p:cNvPr>
          <p:cNvSpPr txBox="1"/>
          <p:nvPr/>
        </p:nvSpPr>
        <p:spPr>
          <a:xfrm>
            <a:off x="1555881" y="4769590"/>
            <a:ext cx="305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38 % Influenza, 13 %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1740</Words>
  <Application>Microsoft Office PowerPoint</Application>
  <PresentationFormat>Bildschirmpräsentation (4:3)</PresentationFormat>
  <Paragraphs>191</Paragraphs>
  <Slides>15</Slides>
  <Notes>14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8.11.2022</vt:lpstr>
      <vt:lpstr>GrippeWeb bis zur 44. KW 2022 </vt:lpstr>
      <vt:lpstr>Arbeitsgemeinschaft Influenza ARE-Konsultationen / 100.000 Einwohner bis zur 44. KW 2022</vt:lpstr>
      <vt:lpstr>Arbeitsgemeinschaft Influenza - SEEDARE ARE-Konsultationen mit COVID-Diagnose / 100.000 Einwohner </vt:lpstr>
      <vt:lpstr>SEEDARE – ARE mit COVID-19 Konsultationen in Altersgruppen bis zur 44.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3800</cp:revision>
  <cp:lastPrinted>2020-05-13T06:04:10Z</cp:lastPrinted>
  <dcterms:created xsi:type="dcterms:W3CDTF">2015-11-02T12:29:13Z</dcterms:created>
  <dcterms:modified xsi:type="dcterms:W3CDTF">2022-11-09T09:32:09Z</dcterms:modified>
</cp:coreProperties>
</file>