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307" r:id="rId4"/>
    <p:sldId id="298" r:id="rId5"/>
    <p:sldId id="308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9" autoAdjust="0"/>
    <p:restoredTop sz="69744" autoAdjust="0"/>
  </p:normalViewPr>
  <p:slideViewPr>
    <p:cSldViewPr snapToGrid="0">
      <p:cViewPr varScale="1">
        <p:scale>
          <a:sx n="87" d="100"/>
          <a:sy n="87" d="100"/>
        </p:scale>
        <p:origin x="1764" y="90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 2 Wochen am 09.11.: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Belegung: 1.216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Neuaufnahmen 7-Tage-Fenster: +1.002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58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Inzwischen sind über 83 % der COVID-19-Fälle 60 Jahre oder älter.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68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den Prognosen noch einmal der Hinweis, dass die Prognosen im nächsten Jahr nicht gefördert werden durch das BMG und wir diese damit einstellen werden zu Ende des Jahres.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61E8FAB-BC90-408D-9BB8-692301E1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427" y="3778394"/>
            <a:ext cx="5245123" cy="29757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A43436A-B7E2-4E80-A705-1812BC401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065" y="201281"/>
            <a:ext cx="4705004" cy="33613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7A604A-F07F-4113-B61B-61F1D73B8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0" y="2385295"/>
            <a:ext cx="6466879" cy="3743216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5319" y="729489"/>
            <a:ext cx="6396631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23.11.2022 werden </a:t>
            </a:r>
            <a:r>
              <a:rPr lang="de-DE" sz="1600" b="1" dirty="0"/>
              <a:t>927 </a:t>
            </a:r>
            <a:r>
              <a:rPr lang="de-DE" sz="1600" dirty="0"/>
              <a:t>COVID-19-Patient*innen auf Intensivstationen (der ca. 1.300 Akutkrankenhäuser) behandelt.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Anstieg bzw. Seitwärtsbewegung der COVID-ITS-Belegung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ITS-COVID-Neuaufnahmen mit </a:t>
            </a:r>
            <a:r>
              <a:rPr lang="de-DE" sz="1600" b="1" dirty="0"/>
              <a:t>+720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1952869" y="2658339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1633674" y="2664409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2330298" y="2694685"/>
            <a:ext cx="647826" cy="45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559045" y="4948827"/>
            <a:ext cx="97842" cy="31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281347" y="5498781"/>
            <a:ext cx="571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927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6807570" y="107779"/>
            <a:ext cx="4321605" cy="32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Neuaufnahmen auf die ITS  </a:t>
            </a:r>
            <a:r>
              <a:rPr lang="de-DE" sz="1400" i="1" dirty="0"/>
              <a:t>(pro Tag)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865" y="136525"/>
            <a:ext cx="2198781" cy="4735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AAA6FB0-3973-446F-85CA-9B0A7ED38003}"/>
              </a:ext>
            </a:extLst>
          </p:cNvPr>
          <p:cNvSpPr/>
          <p:nvPr/>
        </p:nvSpPr>
        <p:spPr>
          <a:xfrm>
            <a:off x="12016324" y="247403"/>
            <a:ext cx="111781" cy="19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613F9B-6184-43ED-B357-93E81FD51C3E}"/>
              </a:ext>
            </a:extLst>
          </p:cNvPr>
          <p:cNvCxnSpPr>
            <a:cxnSpLocks/>
          </p:cNvCxnSpPr>
          <p:nvPr/>
        </p:nvCxnSpPr>
        <p:spPr>
          <a:xfrm flipH="1">
            <a:off x="11719360" y="1569994"/>
            <a:ext cx="220407" cy="592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A5CCA7F-C133-48F9-AA23-066889ED1C2D}"/>
              </a:ext>
            </a:extLst>
          </p:cNvPr>
          <p:cNvCxnSpPr>
            <a:cxnSpLocks/>
          </p:cNvCxnSpPr>
          <p:nvPr/>
        </p:nvCxnSpPr>
        <p:spPr>
          <a:xfrm>
            <a:off x="11887423" y="5162204"/>
            <a:ext cx="128901" cy="61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FB1E8BF5-CE63-4CB6-9D2D-170CC3E7159F}"/>
              </a:ext>
            </a:extLst>
          </p:cNvPr>
          <p:cNvSpPr txBox="1"/>
          <p:nvPr/>
        </p:nvSpPr>
        <p:spPr>
          <a:xfrm>
            <a:off x="7045658" y="3624506"/>
            <a:ext cx="484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Anzahl verstorbener positiver SARS-CoV-2-Patient*innen auf ITS </a:t>
            </a:r>
            <a:r>
              <a:rPr lang="de-DE" sz="1200" i="1" dirty="0"/>
              <a:t>(pro Tag</a:t>
            </a:r>
            <a:r>
              <a:rPr lang="de-DE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D75D3B-FD81-4726-B36F-703E15EB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8261"/>
            <a:ext cx="12192000" cy="615532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ITS-Betten </a:t>
            </a: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143B05B-6CA1-4B15-AB63-B4C9C415D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3"/>
          <a:stretch/>
        </p:blipFill>
        <p:spPr>
          <a:xfrm>
            <a:off x="7263352" y="3685890"/>
            <a:ext cx="4708088" cy="31721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BFBCAC8-D63D-4CC6-AB04-20FA0FC47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85" y="368060"/>
            <a:ext cx="4953577" cy="322018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6439A6A-9E33-4031-8E41-58A2759A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95" y="779302"/>
            <a:ext cx="4937972" cy="412625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38293D3-A43C-4BE2-80CE-E6704B7094C6}"/>
              </a:ext>
            </a:extLst>
          </p:cNvPr>
          <p:cNvSpPr txBox="1"/>
          <p:nvPr/>
        </p:nvSpPr>
        <p:spPr>
          <a:xfrm>
            <a:off x="78216" y="245017"/>
            <a:ext cx="403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Behandlungsbelegung COVID-19 nach Schweregrad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6A99EC6-3536-4C3A-B41C-6B03BE042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37" y="5102991"/>
            <a:ext cx="1879963" cy="144353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926F1F0-D294-4C6B-8E58-ADFB2AF01EBF}"/>
              </a:ext>
            </a:extLst>
          </p:cNvPr>
          <p:cNvSpPr/>
          <p:nvPr/>
        </p:nvSpPr>
        <p:spPr>
          <a:xfrm>
            <a:off x="3968685" y="743484"/>
            <a:ext cx="1117482" cy="4095783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5214BB-944A-4A45-BCEC-FA850C25F737}"/>
              </a:ext>
            </a:extLst>
          </p:cNvPr>
          <p:cNvSpPr txBox="1"/>
          <p:nvPr/>
        </p:nvSpPr>
        <p:spPr>
          <a:xfrm>
            <a:off x="5627099" y="3803842"/>
            <a:ext cx="163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Gründe der </a:t>
            </a:r>
            <a:br>
              <a:rPr lang="de-DE" sz="1600" b="1" dirty="0"/>
            </a:br>
            <a:r>
              <a:rPr lang="de-DE" sz="1600" b="1" dirty="0"/>
              <a:t>Betriebs-einschränkung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56DA29B-1BED-442F-BC9C-C106A7770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374" y="5833691"/>
            <a:ext cx="1724025" cy="85725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CB395F2-EA83-4D2A-BFC9-9E4159CD9C1C}"/>
              </a:ext>
            </a:extLst>
          </p:cNvPr>
          <p:cNvSpPr txBox="1"/>
          <p:nvPr/>
        </p:nvSpPr>
        <p:spPr>
          <a:xfrm>
            <a:off x="6445225" y="102289"/>
            <a:ext cx="292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Einschätzung Betriebssituation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445500A-76B8-4BA0-A3E9-8BD944AFB8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2727" y="148666"/>
            <a:ext cx="2229747" cy="6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D46E70B-1033-4749-93F7-39548442B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02" y="3780819"/>
            <a:ext cx="6961909" cy="307718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2C0557-269A-4CC1-925E-EADF45E76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045" y="744748"/>
            <a:ext cx="4496951" cy="24970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84683" y="167380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(absolut)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7" y="1332565"/>
            <a:ext cx="1181381" cy="19660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3499B8-02FB-49FA-A140-60A31A9067F1}"/>
              </a:ext>
            </a:extLst>
          </p:cNvPr>
          <p:cNvSpPr txBox="1"/>
          <p:nvPr/>
        </p:nvSpPr>
        <p:spPr>
          <a:xfrm>
            <a:off x="7210570" y="146104"/>
            <a:ext cx="284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(zoom):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FF6E81-E8E7-4F54-AEBF-5D98A0924801}"/>
              </a:ext>
            </a:extLst>
          </p:cNvPr>
          <p:cNvSpPr txBox="1"/>
          <p:nvPr/>
        </p:nvSpPr>
        <p:spPr>
          <a:xfrm>
            <a:off x="90963" y="4088721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(prozentual)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234365-9641-49CA-BE6D-D97212076EE1}"/>
              </a:ext>
            </a:extLst>
          </p:cNvPr>
          <p:cNvSpPr txBox="1"/>
          <p:nvPr/>
        </p:nvSpPr>
        <p:spPr>
          <a:xfrm rot="10800000" flipV="1">
            <a:off x="3594627" y="3777353"/>
            <a:ext cx="208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(prozentuale Anteile)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CF6F6B-692F-4488-9C61-DA99AEF67C85}"/>
              </a:ext>
            </a:extLst>
          </p:cNvPr>
          <p:cNvSpPr txBox="1"/>
          <p:nvPr/>
        </p:nvSpPr>
        <p:spPr>
          <a:xfrm rot="10800000" flipV="1">
            <a:off x="3494808" y="27995"/>
            <a:ext cx="176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(absolute Anzahlen)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DE3AA27-9868-4AD0-8EBC-22760808AA57}"/>
              </a:ext>
            </a:extLst>
          </p:cNvPr>
          <p:cNvCxnSpPr>
            <a:cxnSpLocks/>
          </p:cNvCxnSpPr>
          <p:nvPr/>
        </p:nvCxnSpPr>
        <p:spPr>
          <a:xfrm flipV="1">
            <a:off x="7169440" y="3052076"/>
            <a:ext cx="272843" cy="24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A9D19000-ECD3-4A10-A4F7-815281166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168" y="482557"/>
            <a:ext cx="5841571" cy="31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5C1A6B2-8438-4556-A813-B392E951C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1"/>
          <a:stretch/>
        </p:blipFill>
        <p:spPr>
          <a:xfrm>
            <a:off x="429269" y="1742685"/>
            <a:ext cx="4391350" cy="40814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C9057F-C220-4388-8EA7-CB6B234392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96"/>
          <a:stretch/>
        </p:blipFill>
        <p:spPr>
          <a:xfrm>
            <a:off x="4816609" y="1839922"/>
            <a:ext cx="4229738" cy="387037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9611AC5-A191-4535-A96A-25E4F36CC7CC}"/>
              </a:ext>
            </a:extLst>
          </p:cNvPr>
          <p:cNvSpPr txBox="1"/>
          <p:nvPr/>
        </p:nvSpPr>
        <p:spPr>
          <a:xfrm>
            <a:off x="427677" y="259165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Kinder-ITS: Anzahl der Patient*innen mit RSV oder Influenza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DA8D0D5-6F3D-44D2-888B-83F0E75D1A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758" b="-4482"/>
          <a:stretch/>
        </p:blipFill>
        <p:spPr>
          <a:xfrm>
            <a:off x="9901238" y="2506662"/>
            <a:ext cx="1861494" cy="592138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3FA06D0-2DC7-4AA5-8A62-932ED27D44D9}"/>
              </a:ext>
            </a:extLst>
          </p:cNvPr>
          <p:cNvSpPr txBox="1"/>
          <p:nvPr/>
        </p:nvSpPr>
        <p:spPr>
          <a:xfrm>
            <a:off x="1802112" y="1344779"/>
            <a:ext cx="22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</a:rPr>
              <a:t>Pädiatrische ITS (PICU) </a:t>
            </a:r>
            <a:endParaRPr lang="de-DE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00390C9-BAA9-4C80-9854-20BC25B300E3}"/>
              </a:ext>
            </a:extLst>
          </p:cNvPr>
          <p:cNvSpPr txBox="1"/>
          <p:nvPr/>
        </p:nvSpPr>
        <p:spPr>
          <a:xfrm>
            <a:off x="5771047" y="1344779"/>
            <a:ext cx="290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</a:rPr>
              <a:t>Neonatologische ITS (NICU) </a:t>
            </a:r>
            <a:endParaRPr lang="de-DE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63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057909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10771731" y="23376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D3CFCE-978F-446F-B04A-38B5F39CE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3" y="2267985"/>
            <a:ext cx="7254006" cy="44322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B11C89E-B99A-4F61-AAFF-2485BCCA5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620" y="563170"/>
            <a:ext cx="3890175" cy="23305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Breitbild</PresentationFormat>
  <Paragraphs>38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Esins, Janina</cp:lastModifiedBy>
  <cp:revision>801</cp:revision>
  <dcterms:created xsi:type="dcterms:W3CDTF">2021-01-13T08:46:29Z</dcterms:created>
  <dcterms:modified xsi:type="dcterms:W3CDTF">2022-11-23T09:58:10Z</dcterms:modified>
</cp:coreProperties>
</file>