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3" r:id="rId2"/>
    <p:sldId id="278" r:id="rId3"/>
    <p:sldId id="267" r:id="rId4"/>
    <p:sldId id="1031" r:id="rId5"/>
    <p:sldId id="1032" r:id="rId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D1F5"/>
    <a:srgbClr val="15FF95"/>
    <a:srgbClr val="4D8AD2"/>
    <a:srgbClr val="80A5DC"/>
    <a:srgbClr val="006EC7"/>
    <a:srgbClr val="338BD2"/>
    <a:srgbClr val="66A8DD"/>
    <a:srgbClr val="367BB8"/>
    <a:srgbClr val="689CCA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1" autoAdjust="0"/>
    <p:restoredTop sz="83424" autoAdjust="0"/>
  </p:normalViewPr>
  <p:slideViewPr>
    <p:cSldViewPr snapToGrid="0" snapToObjects="1">
      <p:cViewPr varScale="1">
        <p:scale>
          <a:sx n="123" d="100"/>
          <a:sy n="123" d="100"/>
        </p:scale>
        <p:origin x="1416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23.11.2022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23.11.2022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BF.7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192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BF.7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7987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FD2-8A01-4B86-9C19-C2BE1CEABEFA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3482-2782-4BA4-B84C-438E01C3C5F7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30B2-78B5-458F-9A1D-11E358396B65}" type="datetime1">
              <a:rPr lang="de-DE" smtClean="0"/>
              <a:t>23.11.2022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788F-1321-4B29-A5D6-76DDDBB8AC20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CA20-F93D-4CEA-849F-81E6ED7DE236}" type="datetime1">
              <a:rPr lang="de-DE" smtClean="0"/>
              <a:t>23.11.2022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720D-B7C6-46C6-83DF-C66703660AD9}" type="datetime1">
              <a:rPr lang="de-DE" smtClean="0"/>
              <a:t>23.11.2022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CE5FA-AE24-4266-A5B0-0D029298B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86398"/>
            <a:ext cx="6858000" cy="6460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058787-201F-4DC4-803C-806A049DA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354819-CA82-4562-A301-E26295B4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1CB9-5463-4961-BB36-1386F66859AD}" type="datetime1">
              <a:rPr lang="de-DE" smtClean="0"/>
              <a:t>23.11.2022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D8F4F-1761-4139-9B98-A0DE88E4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C597AE-F62B-44AB-98A1-B6CFFB80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10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E98A9344-7176-4E2F-BAB1-823031532AD1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62" r:id="rId7"/>
  </p:sldLayoutIdLst>
  <p:hf hdr="0" ft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hyperlink" Target="http://www.rki.de/covid-19-variant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hyperlink" Target="https://www.rki.de/DE/Content/InfAZ/N/Neuartiges_Coronavirus/Situationsberichte/COVID-19-Trends/COVID-19-Trends.html?__blob=publicationFile" TargetMode="Externa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VOC/VOI 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Evo, FG17</a:t>
            </a:r>
            <a:br>
              <a:rPr lang="de-DE" dirty="0"/>
            </a:br>
            <a:r>
              <a:rPr lang="de-DE" dirty="0"/>
              <a:t>Berlin, 23.11.2022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DD9E-0CBD-4F8C-965C-72012333E3D1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EB80E0-C657-446D-97A0-18CC66A3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4619-A9EB-4142-A65C-70A71360C247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26AEDE-AF65-4ECB-8336-07ECE9BC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A7E997-D3F5-4926-8429-D6E9A2482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Genomsequenzierungen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101203E-B49F-449D-8AE0-F6166EAA2E9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0" y="1126005"/>
            <a:ext cx="8787019" cy="3097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9738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1517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VOC Anteile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883628-A4B1-4210-9CEC-D8752616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E8F6-8B2A-4887-A99C-0323F2D4879E}" type="datetime1">
              <a:rPr lang="de-DE" smtClean="0"/>
              <a:t>23.11.2022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D638E7-C44D-4A1A-A656-D1C53D42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3</a:t>
            </a:fld>
            <a:endParaRPr lang="de-DE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45D01D75-F29B-4D53-A856-99E567F9D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82228"/>
              </p:ext>
            </p:extLst>
          </p:nvPr>
        </p:nvGraphicFramePr>
        <p:xfrm>
          <a:off x="214306" y="1270349"/>
          <a:ext cx="4339992" cy="2413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3332">
                  <a:extLst>
                    <a:ext uri="{9D8B030D-6E8A-4147-A177-3AD203B41FA5}">
                      <a16:colId xmlns:a16="http://schemas.microsoft.com/office/drawing/2014/main" val="3730927221"/>
                    </a:ext>
                  </a:extLst>
                </a:gridCol>
                <a:gridCol w="723332">
                  <a:extLst>
                    <a:ext uri="{9D8B030D-6E8A-4147-A177-3AD203B41FA5}">
                      <a16:colId xmlns:a16="http://schemas.microsoft.com/office/drawing/2014/main" val="2312715858"/>
                    </a:ext>
                  </a:extLst>
                </a:gridCol>
                <a:gridCol w="723332">
                  <a:extLst>
                    <a:ext uri="{9D8B030D-6E8A-4147-A177-3AD203B41FA5}">
                      <a16:colId xmlns:a16="http://schemas.microsoft.com/office/drawing/2014/main" val="2890074929"/>
                    </a:ext>
                  </a:extLst>
                </a:gridCol>
                <a:gridCol w="723332">
                  <a:extLst>
                    <a:ext uri="{9D8B030D-6E8A-4147-A177-3AD203B41FA5}">
                      <a16:colId xmlns:a16="http://schemas.microsoft.com/office/drawing/2014/main" val="1713221381"/>
                    </a:ext>
                  </a:extLst>
                </a:gridCol>
                <a:gridCol w="723332">
                  <a:extLst>
                    <a:ext uri="{9D8B030D-6E8A-4147-A177-3AD203B41FA5}">
                      <a16:colId xmlns:a16="http://schemas.microsoft.com/office/drawing/2014/main" val="921995800"/>
                    </a:ext>
                  </a:extLst>
                </a:gridCol>
                <a:gridCol w="723332">
                  <a:extLst>
                    <a:ext uri="{9D8B030D-6E8A-4147-A177-3AD203B41FA5}">
                      <a16:colId xmlns:a16="http://schemas.microsoft.com/office/drawing/2014/main" val="2046896663"/>
                    </a:ext>
                  </a:extLst>
                </a:gridCol>
              </a:tblGrid>
              <a:tr h="2413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2022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Omikron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667790"/>
                  </a:ext>
                </a:extLst>
              </a:tr>
              <a:tr h="16497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BA.1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23131289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&lt; 0,1 %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0,9 %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95,8 %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60988199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95,5 %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11557798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96,0 %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01440831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95,8 %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17651499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40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95,8 %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98118441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41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95,8 %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85133141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42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95,7 %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19560363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43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95,0 %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64448250"/>
                  </a:ext>
                </a:extLst>
              </a:tr>
              <a:tr h="374269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44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             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           3,7 %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              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            1,4 %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         94,3 %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60425241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45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4,4 %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93,5 %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53171521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0A3EC8A1-16D3-4113-A8CD-EB08CAFE611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7408" y="1053885"/>
            <a:ext cx="4466592" cy="324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0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17896F93-926B-42AF-AFF3-23578C5C3EF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" y="743379"/>
            <a:ext cx="5263420" cy="38284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2950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45AA6"/>
                </a:solidFill>
              </a:rPr>
              <a:t>Omikron (Sub-)Linien Anteile</a:t>
            </a: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D1DE8901-C868-402B-A8ED-A516296F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fld id="{0EEFB4BF-1F2D-4A71-A922-110BED246994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002E08-E138-4C22-9D26-74E23FD006FA}"/>
              </a:ext>
            </a:extLst>
          </p:cNvPr>
          <p:cNvSpPr txBox="1"/>
          <p:nvPr/>
        </p:nvSpPr>
        <p:spPr>
          <a:xfrm>
            <a:off x="4034790" y="212979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372E95-FFD6-43B2-9217-F82FF21E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4</a:t>
            </a:fld>
            <a:endParaRPr lang="de-DE"/>
          </a:p>
        </p:txBody>
      </p:sp>
      <p:sp>
        <p:nvSpPr>
          <p:cNvPr id="16" name="Textfeld 5">
            <a:extLst>
              <a:ext uri="{FF2B5EF4-FFF2-40B4-BE49-F238E27FC236}">
                <a16:creationId xmlns:a16="http://schemas.microsoft.com/office/drawing/2014/main" id="{58FBAD86-E7F0-4898-B167-9F5E1F090171}"/>
              </a:ext>
            </a:extLst>
          </p:cNvPr>
          <p:cNvSpPr txBox="1"/>
          <p:nvPr/>
        </p:nvSpPr>
        <p:spPr>
          <a:xfrm>
            <a:off x="5424866" y="730665"/>
            <a:ext cx="3363954" cy="32162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KW41/2022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100%</a:t>
            </a:r>
          </a:p>
          <a:p>
            <a:r>
              <a:rPr lang="de-DE" sz="1350" dirty="0"/>
              <a:t>    BF.7*	            23,8%     (</a:t>
            </a:r>
            <a:r>
              <a:rPr lang="de-DE" sz="1200" dirty="0"/>
              <a:t>mit S:R346X</a:t>
            </a:r>
            <a:r>
              <a:rPr lang="de-DE" sz="1350" dirty="0"/>
              <a:t>)</a:t>
            </a:r>
          </a:p>
          <a:p>
            <a:r>
              <a:rPr lang="de-DE" sz="1350" dirty="0"/>
              <a:t>    BA.5.2 		10,0%</a:t>
            </a:r>
          </a:p>
          <a:p>
            <a:r>
              <a:rPr lang="de-DE" sz="1350" dirty="0"/>
              <a:t>    BA.5.1		  7,8%</a:t>
            </a:r>
          </a:p>
          <a:p>
            <a:r>
              <a:rPr lang="de-DE" sz="1350" dirty="0"/>
              <a:t>    BA.5.2.1 		  5,7%</a:t>
            </a:r>
          </a:p>
          <a:p>
            <a:r>
              <a:rPr lang="de-DE" sz="1350" dirty="0"/>
              <a:t>    BQ.1.1* 		  8,9%     (</a:t>
            </a:r>
            <a:r>
              <a:rPr lang="de-DE" sz="1200" dirty="0"/>
              <a:t>mit S:R346X)</a:t>
            </a:r>
          </a:p>
          <a:p>
            <a:r>
              <a:rPr lang="de-DE" sz="1350" dirty="0"/>
              <a:t>    BQ.1	              2,5,7%</a:t>
            </a:r>
          </a:p>
          <a:p>
            <a:endParaRPr lang="de-DE" sz="1350" dirty="0"/>
          </a:p>
          <a:p>
            <a:pPr marL="176213"/>
            <a:r>
              <a:rPr lang="de-DE" sz="1350" dirty="0"/>
              <a:t>BA.2.75 Sublinien</a:t>
            </a:r>
          </a:p>
          <a:p>
            <a:pPr marL="176213"/>
            <a:r>
              <a:rPr lang="de-DE" sz="1350" dirty="0"/>
              <a:t>BA.2.75                 0 %</a:t>
            </a:r>
          </a:p>
          <a:p>
            <a:pPr marL="176213"/>
            <a:r>
              <a:rPr lang="de-DE" sz="1350" dirty="0"/>
              <a:t>BA.2.75.1		0%</a:t>
            </a:r>
          </a:p>
          <a:p>
            <a:pPr marL="176213"/>
            <a:r>
              <a:rPr lang="de-DE" sz="1350" dirty="0"/>
              <a:t>BA.2.75.2            	0,1%         (</a:t>
            </a:r>
            <a:r>
              <a:rPr lang="de-DE" sz="1400" dirty="0"/>
              <a:t>mit S:R346X)</a:t>
            </a:r>
            <a:endParaRPr lang="de-DE" sz="1350" dirty="0"/>
          </a:p>
          <a:p>
            <a:endParaRPr lang="de-DE" sz="1350" dirty="0"/>
          </a:p>
        </p:txBody>
      </p:sp>
      <p:sp>
        <p:nvSpPr>
          <p:cNvPr id="15" name="Textfeld 1">
            <a:extLst>
              <a:ext uri="{FF2B5EF4-FFF2-40B4-BE49-F238E27FC236}">
                <a16:creationId xmlns:a16="http://schemas.microsoft.com/office/drawing/2014/main" id="{0C6E8E19-0E8B-4046-8E8F-21FC15EFE0BD}"/>
              </a:ext>
            </a:extLst>
          </p:cNvPr>
          <p:cNvSpPr txBox="1"/>
          <p:nvPr/>
        </p:nvSpPr>
        <p:spPr>
          <a:xfrm>
            <a:off x="5424866" y="4051682"/>
            <a:ext cx="3363954" cy="71558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Hinweis zu Mutation R346*</a:t>
            </a:r>
          </a:p>
          <a:p>
            <a:r>
              <a:rPr lang="de-DE" sz="1350" dirty="0"/>
              <a:t>Der Anteil  von Sublinien mit dieser Mutation  liegt in KW 45/2022 bei </a:t>
            </a:r>
            <a:r>
              <a:rPr lang="de-DE" sz="1350" b="1" dirty="0"/>
              <a:t>47,9 %</a:t>
            </a:r>
            <a:endParaRPr lang="de-DE" sz="1200" b="1" dirty="0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65175342-5B47-413D-94FA-45612078A720}"/>
              </a:ext>
            </a:extLst>
          </p:cNvPr>
          <p:cNvCxnSpPr/>
          <p:nvPr/>
        </p:nvCxnSpPr>
        <p:spPr>
          <a:xfrm flipV="1">
            <a:off x="7414899" y="1397508"/>
            <a:ext cx="0" cy="1677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hteck 5">
            <a:extLst>
              <a:ext uri="{FF2B5EF4-FFF2-40B4-BE49-F238E27FC236}">
                <a16:creationId xmlns:a16="http://schemas.microsoft.com/office/drawing/2014/main" id="{5198533D-0DEE-4265-B96D-E05C41DA9F49}"/>
              </a:ext>
            </a:extLst>
          </p:cNvPr>
          <p:cNvSpPr/>
          <p:nvPr/>
        </p:nvSpPr>
        <p:spPr>
          <a:xfrm>
            <a:off x="4664945" y="1033643"/>
            <a:ext cx="568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BF.7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5DA0F41-3542-4D72-A550-730B54F6C741}"/>
              </a:ext>
            </a:extLst>
          </p:cNvPr>
          <p:cNvSpPr/>
          <p:nvPr/>
        </p:nvSpPr>
        <p:spPr>
          <a:xfrm>
            <a:off x="4207745" y="1463617"/>
            <a:ext cx="791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BA.5.2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DCE35C0-C5A4-425C-9425-9E6CFCB1F57B}"/>
              </a:ext>
            </a:extLst>
          </p:cNvPr>
          <p:cNvSpPr/>
          <p:nvPr/>
        </p:nvSpPr>
        <p:spPr>
          <a:xfrm>
            <a:off x="4336815" y="3695778"/>
            <a:ext cx="846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andere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A69C621-7457-4D97-82CD-928D2B117167}"/>
              </a:ext>
            </a:extLst>
          </p:cNvPr>
          <p:cNvSpPr/>
          <p:nvPr/>
        </p:nvSpPr>
        <p:spPr>
          <a:xfrm>
            <a:off x="3806102" y="2309359"/>
            <a:ext cx="81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BQ.1.1</a:t>
            </a:r>
            <a:endParaRPr lang="de-DE" dirty="0"/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55230D4B-35D4-48D6-AF2B-F96170D92558}"/>
              </a:ext>
            </a:extLst>
          </p:cNvPr>
          <p:cNvCxnSpPr>
            <a:cxnSpLocks/>
          </p:cNvCxnSpPr>
          <p:nvPr/>
        </p:nvCxnSpPr>
        <p:spPr>
          <a:xfrm flipV="1">
            <a:off x="4543732" y="2484537"/>
            <a:ext cx="537334" cy="18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892E0455-17A7-4673-80F6-D73FBDD6F82C}"/>
              </a:ext>
            </a:extLst>
          </p:cNvPr>
          <p:cNvCxnSpPr/>
          <p:nvPr/>
        </p:nvCxnSpPr>
        <p:spPr>
          <a:xfrm flipV="1">
            <a:off x="7407186" y="2214461"/>
            <a:ext cx="0" cy="1677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911061E4-07A5-442A-BA21-A2813BC9633F}"/>
              </a:ext>
            </a:extLst>
          </p:cNvPr>
          <p:cNvCxnSpPr>
            <a:cxnSpLocks/>
          </p:cNvCxnSpPr>
          <p:nvPr/>
        </p:nvCxnSpPr>
        <p:spPr>
          <a:xfrm>
            <a:off x="7407186" y="3494043"/>
            <a:ext cx="0" cy="2017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84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6C6C571A-264F-4FA1-A876-42E95743D239}"/>
              </a:ext>
            </a:extLst>
          </p:cNvPr>
          <p:cNvGrpSpPr/>
          <p:nvPr/>
        </p:nvGrpSpPr>
        <p:grpSpPr>
          <a:xfrm>
            <a:off x="2693351" y="2791485"/>
            <a:ext cx="4957325" cy="2077383"/>
            <a:chOff x="2647377" y="2769762"/>
            <a:chExt cx="5281262" cy="2213127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8E65C32C-E695-4ABE-91A6-A9618CFA4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7377" y="2769762"/>
              <a:ext cx="3496675" cy="19218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D217D7EC-C03E-4379-BF43-FBCC46D0617A}"/>
                </a:ext>
              </a:extLst>
            </p:cNvPr>
            <p:cNvSpPr/>
            <p:nvPr/>
          </p:nvSpPr>
          <p:spPr>
            <a:xfrm>
              <a:off x="3356639" y="4398115"/>
              <a:ext cx="4572000" cy="5847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br>
                <a:rPr lang="de-DE" sz="1600" u="sng" dirty="0">
                  <a:hlinkClick r:id="rId4"/>
                </a:rPr>
              </a:br>
              <a:r>
                <a:rPr lang="de-DE" sz="1600" u="sng" dirty="0">
                  <a:hlinkClick r:id="rId4"/>
                </a:rPr>
                <a:t>Pandemieradar - RKI</a:t>
              </a:r>
            </a:p>
          </p:txBody>
        </p: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369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45AA6"/>
                </a:solidFill>
              </a:rPr>
              <a:t>VOC im Wochenbericht - </a:t>
            </a:r>
            <a:r>
              <a:rPr lang="de-DE" b="1" dirty="0" err="1">
                <a:solidFill>
                  <a:srgbClr val="045AA6"/>
                </a:solidFill>
              </a:rPr>
              <a:t>refactoring</a:t>
            </a:r>
            <a:endParaRPr lang="de-DE" b="1" dirty="0">
              <a:solidFill>
                <a:srgbClr val="045AA6"/>
              </a:solidFill>
            </a:endParaRP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D1DE8901-C868-402B-A8ED-A516296F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531" y="4895410"/>
            <a:ext cx="1860421" cy="273844"/>
          </a:xfrm>
        </p:spPr>
        <p:txBody>
          <a:bodyPr/>
          <a:lstStyle/>
          <a:p>
            <a:fld id="{0EEFB4BF-1F2D-4A71-A922-110BED246994}" type="datetime1">
              <a:rPr lang="de-DE" smtClean="0"/>
              <a:t>23.11.2022</a:t>
            </a:fld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372E95-FFD6-43B2-9217-F82FF21E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5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813D8D5-8B10-49C9-8871-654480C3E4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040" y="659903"/>
            <a:ext cx="7077920" cy="1859251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04CA147-C26A-4AB6-91A0-B4C00FE1029A}"/>
              </a:ext>
            </a:extLst>
          </p:cNvPr>
          <p:cNvGrpSpPr/>
          <p:nvPr/>
        </p:nvGrpSpPr>
        <p:grpSpPr>
          <a:xfrm>
            <a:off x="37017" y="2791485"/>
            <a:ext cx="2455159" cy="2057294"/>
            <a:chOff x="182288" y="2791485"/>
            <a:chExt cx="2455159" cy="2057294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05774FF-C903-46FB-8BF8-0EF0218FF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3511" y="2791485"/>
              <a:ext cx="2252712" cy="17929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428580E6-B80A-455A-AFFF-760C47C1022E}"/>
                </a:ext>
              </a:extLst>
            </p:cNvPr>
            <p:cNvSpPr/>
            <p:nvPr/>
          </p:nvSpPr>
          <p:spPr>
            <a:xfrm>
              <a:off x="182288" y="4541002"/>
              <a:ext cx="24551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rgbClr val="0563C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  <a:hlinkClick r:id="rId7"/>
                </a:rPr>
                <a:t>www.rki.de/covid-19-varianten</a:t>
              </a:r>
              <a:endParaRPr lang="de-DE" sz="1400" dirty="0"/>
            </a:p>
          </p:txBody>
        </p:sp>
      </p:grpSp>
      <p:sp>
        <p:nvSpPr>
          <p:cNvPr id="17" name="Pfeil: nach unten 16">
            <a:extLst>
              <a:ext uri="{FF2B5EF4-FFF2-40B4-BE49-F238E27FC236}">
                <a16:creationId xmlns:a16="http://schemas.microsoft.com/office/drawing/2014/main" id="{C131DD93-0712-4D66-A8DE-017472003F3C}"/>
              </a:ext>
            </a:extLst>
          </p:cNvPr>
          <p:cNvSpPr/>
          <p:nvPr/>
        </p:nvSpPr>
        <p:spPr>
          <a:xfrm rot="2364364">
            <a:off x="1430895" y="2031749"/>
            <a:ext cx="272955" cy="1080000"/>
          </a:xfrm>
          <a:prstGeom prst="downArrow">
            <a:avLst/>
          </a:prstGeom>
          <a:solidFill>
            <a:srgbClr val="1DD1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712E8413-696C-4DC3-A7E8-A409A4C3EF06}"/>
              </a:ext>
            </a:extLst>
          </p:cNvPr>
          <p:cNvSpPr/>
          <p:nvPr/>
        </p:nvSpPr>
        <p:spPr>
          <a:xfrm>
            <a:off x="5165203" y="4108750"/>
            <a:ext cx="679380" cy="4554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3FE2C9C4-A66C-43A4-B373-9C204C1021C4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08" y="4139099"/>
            <a:ext cx="553220" cy="402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28AB72E-9422-453C-A32F-07C2D80D50A5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854" y="4158035"/>
            <a:ext cx="583938" cy="42459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14A24616-72FD-4FF0-85CD-637FB485125B}"/>
              </a:ext>
            </a:extLst>
          </p:cNvPr>
          <p:cNvSpPr/>
          <p:nvPr/>
        </p:nvSpPr>
        <p:spPr>
          <a:xfrm>
            <a:off x="4388305" y="4107508"/>
            <a:ext cx="679380" cy="45549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Pfeil: nach unten 33">
            <a:extLst>
              <a:ext uri="{FF2B5EF4-FFF2-40B4-BE49-F238E27FC236}">
                <a16:creationId xmlns:a16="http://schemas.microsoft.com/office/drawing/2014/main" id="{C8D2AF48-5A81-40BD-9F4D-022AE530F0C8}"/>
              </a:ext>
            </a:extLst>
          </p:cNvPr>
          <p:cNvSpPr/>
          <p:nvPr/>
        </p:nvSpPr>
        <p:spPr>
          <a:xfrm rot="20917504">
            <a:off x="4485312" y="2188071"/>
            <a:ext cx="272955" cy="180401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6D6527D-3608-477F-B72D-464A1C13BA94}"/>
              </a:ext>
            </a:extLst>
          </p:cNvPr>
          <p:cNvGrpSpPr/>
          <p:nvPr/>
        </p:nvGrpSpPr>
        <p:grpSpPr>
          <a:xfrm>
            <a:off x="6149441" y="2791486"/>
            <a:ext cx="2935519" cy="2146538"/>
            <a:chOff x="6167584" y="2663771"/>
            <a:chExt cx="3268439" cy="2389977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9775B7A2-33E2-46B7-AFB7-8375FDB3C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67584" y="2663771"/>
              <a:ext cx="2939398" cy="20701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2E71436E-9E5B-4509-A6E9-D94DC338DB5A}"/>
                </a:ext>
              </a:extLst>
            </p:cNvPr>
            <p:cNvSpPr/>
            <p:nvPr/>
          </p:nvSpPr>
          <p:spPr>
            <a:xfrm>
              <a:off x="6242127" y="4711066"/>
              <a:ext cx="3193896" cy="342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u="sng" dirty="0">
                  <a:hlinkClick r:id="rId4"/>
                </a:rPr>
                <a:t>Varianten im RKI-Wochenbericht</a:t>
              </a:r>
            </a:p>
          </p:txBody>
        </p:sp>
      </p:grpSp>
      <p:sp>
        <p:nvSpPr>
          <p:cNvPr id="33" name="Pfeil: nach unten 32">
            <a:extLst>
              <a:ext uri="{FF2B5EF4-FFF2-40B4-BE49-F238E27FC236}">
                <a16:creationId xmlns:a16="http://schemas.microsoft.com/office/drawing/2014/main" id="{C06A1088-AE7E-49DD-AC2B-CD36BEC65249}"/>
              </a:ext>
            </a:extLst>
          </p:cNvPr>
          <p:cNvSpPr/>
          <p:nvPr/>
        </p:nvSpPr>
        <p:spPr>
          <a:xfrm rot="18737076">
            <a:off x="7207471" y="1992158"/>
            <a:ext cx="272955" cy="1080000"/>
          </a:xfrm>
          <a:prstGeom prst="downArrow">
            <a:avLst/>
          </a:prstGeom>
          <a:solidFill>
            <a:srgbClr val="15FF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069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  <p:bldP spid="20" grpId="0" animBg="1"/>
      <p:bldP spid="34" grpId="0" animBg="1"/>
      <p:bldP spid="33" grpId="0" animBg="1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Office PowerPoint</Application>
  <PresentationFormat>Bildschirmpräsentation (16:9)</PresentationFormat>
  <Paragraphs>110</Paragraphs>
  <Slides>5</Slides>
  <Notes>2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ＭＳ 明朝</vt:lpstr>
      <vt:lpstr>Times New Roman</vt:lpstr>
      <vt:lpstr>Wingdings</vt:lpstr>
      <vt:lpstr>Office-Design</vt:lpstr>
      <vt:lpstr>VOC/VOI in Deutschland  aktuelle Situation  </vt:lpstr>
      <vt:lpstr>Anteil Genomsequenzierungen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257</cp:revision>
  <dcterms:created xsi:type="dcterms:W3CDTF">2015-11-02T12:29:13Z</dcterms:created>
  <dcterms:modified xsi:type="dcterms:W3CDTF">2022-11-23T10:24:11Z</dcterms:modified>
</cp:coreProperties>
</file>