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14" r:id="rId2"/>
    <p:sldId id="825" r:id="rId3"/>
    <p:sldId id="865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4861" autoAdjust="0"/>
  </p:normalViewPr>
  <p:slideViewPr>
    <p:cSldViewPr snapToGrid="0" snapToObjects="1">
      <p:cViewPr varScale="1">
        <p:scale>
          <a:sx n="78" d="100"/>
          <a:sy n="78" d="100"/>
        </p:scale>
        <p:origin x="642" y="9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vielerorts im Frühjahr 2022 geänderte Teststrategien.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CAVE: </a:t>
            </a:r>
            <a:r>
              <a:rPr lang="en-US" sz="1050" dirty="0"/>
              <a:t>note that the case and death data for the Region of Africa are incomplete and will be updated as soon as more information becomes available.</a:t>
            </a:r>
            <a:endParaRPr lang="de-DE" sz="105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Diese Woche viele Länder ohne Fallzahlmeldung für die letzten 7 Tagen (weiß) -&gt; besonders in Afrika, aber auch Mexiko, Australien, Neuseeland oder Portugal.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/>
              <a:t>Asien: Hohe Inzidenzen v.a. in Japan (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392/100.000Ew./7T;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-6%</a:t>
            </a:r>
            <a:r>
              <a:rPr lang="de-DE" sz="1200" dirty="0"/>
              <a:t>) und Südkorea (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710/100.000Ew./7T;</a:t>
            </a:r>
            <a:r>
              <a:rPr lang="de-DE" dirty="0"/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-2%</a:t>
            </a:r>
            <a:r>
              <a:rPr lang="de-DE" sz="1200" dirty="0"/>
              <a:t>), insgesamt aber abnehmender Trend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https://www.ecdc.europa.eu/en/covid-19/country-overviews</a:t>
            </a:r>
          </a:p>
          <a:p>
            <a:endParaRPr lang="en-US" sz="12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dirty="0"/>
              <a:t>https://ourworldindata.org/</a:t>
            </a:r>
            <a:r>
              <a:rPr lang="de-DE" sz="1200" b="0" dirty="0" err="1"/>
              <a:t>explorers</a:t>
            </a:r>
            <a:r>
              <a:rPr lang="de-DE" sz="1200" b="0" dirty="0"/>
              <a:t>/</a:t>
            </a:r>
            <a:r>
              <a:rPr lang="de-DE" sz="1200" b="0" dirty="0" err="1"/>
              <a:t>coronavirus-data-explorer?time</a:t>
            </a:r>
            <a:r>
              <a:rPr lang="de-DE" sz="1200" b="0" dirty="0"/>
              <a:t>=2022-01-08..latest&amp;uniformYAxis=0&amp;Metric=Cases%2C+hospital+admissions%2C+ICU+patients%2C+and+deaths&amp;Interval=7-day+rolling+average&amp;Relative+to+Population=</a:t>
            </a:r>
            <a:r>
              <a:rPr lang="de-DE" sz="1200" b="0" dirty="0" err="1"/>
              <a:t>true&amp;Color+by+test+positivity</a:t>
            </a:r>
            <a:r>
              <a:rPr lang="de-DE" sz="1200" b="0" dirty="0"/>
              <a:t>=</a:t>
            </a:r>
            <a:r>
              <a:rPr lang="de-DE" sz="1200" b="0" dirty="0" err="1"/>
              <a:t>false&amp;country</a:t>
            </a:r>
            <a:r>
              <a:rPr lang="de-DE" sz="1200" b="0" dirty="0"/>
              <a:t>=DNK~FRA~NLD</a:t>
            </a:r>
          </a:p>
          <a:p>
            <a:r>
              <a:rPr lang="de-DE" sz="1200" b="0" dirty="0"/>
              <a:t>https://www.ecdc.europa.eu/en/covid-19/country-overviews</a:t>
            </a:r>
          </a:p>
          <a:p>
            <a:endParaRPr lang="de-DE" sz="1200" b="0" dirty="0"/>
          </a:p>
          <a:p>
            <a:r>
              <a:rPr lang="de-DE" sz="1200" b="0" dirty="0"/>
              <a:t>Frankreich: in den nationalen Daten steigt die </a:t>
            </a:r>
            <a:r>
              <a:rPr lang="de-DE" sz="1200" b="0" dirty="0" err="1"/>
              <a:t>Hospi</a:t>
            </a:r>
            <a:r>
              <a:rPr lang="de-DE" sz="1200" b="0" dirty="0"/>
              <a:t> für mit COVID nicht so deutlich an, ICU stabil, Labor-Streik -&gt; Bias möglich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89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11/23/2022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11/23/2022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11/23/2022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11/23/2022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11/23/2022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11/23/2022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11/23/2022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11/23/2022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11/23/2022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11/23/2022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22.11.2022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130206" y="243208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06809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-23,2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+70,8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481.934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+9,7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1.130.285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+6,6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638.960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2.057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-35,0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-88,2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-98,5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2.259.642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7.261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23.11.2022, Datenstand 22.11.2022; Karte und Tabelle PHI-Auswertung von </a:t>
            </a:r>
            <a:r>
              <a:rPr lang="de-DE" sz="1200" i="1" dirty="0"/>
              <a:t>WHO-Daten, Datenstand 22.11.2022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0A0FD0-B44B-463F-BB4B-270F4A1D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16" b="16256"/>
          <a:stretch/>
        </p:blipFill>
        <p:spPr>
          <a:xfrm>
            <a:off x="6805587" y="2750082"/>
            <a:ext cx="5258715" cy="35651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5014E1-EC40-408A-BA67-3C06E274E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64" y="994926"/>
            <a:ext cx="7164057" cy="23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7-Tage-Inzidenz pro 100.000 Einwohner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256DEC-F9BE-479C-A4CF-41EF3BA6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31" y="2678910"/>
            <a:ext cx="4021198" cy="4128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DD874AE-DEBA-4FD3-AC1D-725241204733}"/>
              </a:ext>
            </a:extLst>
          </p:cNvPr>
          <p:cNvSpPr txBox="1"/>
          <p:nvPr/>
        </p:nvSpPr>
        <p:spPr>
          <a:xfrm>
            <a:off x="6644671" y="6479842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22.11.2022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0D83CB9-B335-494A-9B76-C63E2C61C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5" y="2678910"/>
            <a:ext cx="4021198" cy="4128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9FE6514-177C-4B95-8552-8E5E822EAD68}"/>
              </a:ext>
            </a:extLst>
          </p:cNvPr>
          <p:cNvSpPr txBox="1"/>
          <p:nvPr/>
        </p:nvSpPr>
        <p:spPr>
          <a:xfrm>
            <a:off x="2536659" y="6478353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16.11.2022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FCB1CC6-CBEF-498F-952B-31037EA4D98D}"/>
              </a:ext>
            </a:extLst>
          </p:cNvPr>
          <p:cNvSpPr txBox="1"/>
          <p:nvPr/>
        </p:nvSpPr>
        <p:spPr>
          <a:xfrm>
            <a:off x="8363859" y="961960"/>
            <a:ext cx="375031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Isolation (EWRS):</a:t>
            </a:r>
          </a:p>
          <a:p>
            <a:endParaRPr lang="de-DE" sz="1100" b="1" dirty="0">
              <a:solidFill>
                <a:srgbClr val="045AA6"/>
              </a:solidFill>
            </a:endParaRPr>
          </a:p>
          <a:p>
            <a:r>
              <a:rPr lang="de-DE" b="1" dirty="0">
                <a:solidFill>
                  <a:srgbClr val="045AA6"/>
                </a:solidFill>
              </a:rPr>
              <a:t>NL: </a:t>
            </a:r>
            <a:r>
              <a:rPr lang="de-DE" dirty="0">
                <a:solidFill>
                  <a:srgbClr val="00B050"/>
                </a:solidFill>
              </a:rPr>
              <a:t>5T</a:t>
            </a:r>
            <a:r>
              <a:rPr lang="de-DE" b="1" dirty="0">
                <a:solidFill>
                  <a:srgbClr val="00B050"/>
                </a:solidFill>
              </a:rPr>
              <a:t> - </a:t>
            </a:r>
            <a:r>
              <a:rPr lang="de-DE" dirty="0">
                <a:solidFill>
                  <a:srgbClr val="00B050"/>
                </a:solidFill>
              </a:rPr>
              <a:t>Herbstwelle beendet</a:t>
            </a:r>
            <a:endParaRPr lang="de-DE" b="1" dirty="0">
              <a:solidFill>
                <a:srgbClr val="00B050"/>
              </a:solidFill>
            </a:endParaRPr>
          </a:p>
          <a:p>
            <a:r>
              <a:rPr lang="de-DE" b="1" dirty="0">
                <a:solidFill>
                  <a:srgbClr val="045AA6"/>
                </a:solidFill>
              </a:rPr>
              <a:t>DK: </a:t>
            </a:r>
            <a:r>
              <a:rPr lang="de-DE" dirty="0">
                <a:solidFill>
                  <a:srgbClr val="00B050"/>
                </a:solidFill>
              </a:rPr>
              <a:t>4T </a:t>
            </a:r>
          </a:p>
          <a:p>
            <a:r>
              <a:rPr lang="de-DE" b="1" dirty="0">
                <a:solidFill>
                  <a:srgbClr val="045AA6"/>
                </a:solidFill>
              </a:rPr>
              <a:t>IE: </a:t>
            </a:r>
            <a:r>
              <a:rPr lang="de-DE" dirty="0">
                <a:solidFill>
                  <a:srgbClr val="00B050"/>
                </a:solidFill>
              </a:rPr>
              <a:t>7T</a:t>
            </a:r>
            <a:r>
              <a:rPr lang="de-DE" b="1" dirty="0">
                <a:solidFill>
                  <a:srgbClr val="045AA6"/>
                </a:solidFill>
              </a:rPr>
              <a:t> </a:t>
            </a:r>
          </a:p>
          <a:p>
            <a:r>
              <a:rPr lang="de-DE" b="1" dirty="0">
                <a:solidFill>
                  <a:srgbClr val="045AA6"/>
                </a:solidFill>
              </a:rPr>
              <a:t>EE: </a:t>
            </a:r>
            <a:r>
              <a:rPr lang="de-DE" dirty="0">
                <a:solidFill>
                  <a:srgbClr val="00B050"/>
                </a:solidFill>
              </a:rPr>
              <a:t>5T</a:t>
            </a:r>
            <a:r>
              <a:rPr lang="de-DE" b="1" dirty="0">
                <a:solidFill>
                  <a:srgbClr val="045AA6"/>
                </a:solidFill>
              </a:rPr>
              <a:t> </a:t>
            </a:r>
          </a:p>
          <a:p>
            <a:r>
              <a:rPr lang="de-DE" b="1" dirty="0">
                <a:solidFill>
                  <a:srgbClr val="045AA6"/>
                </a:solidFill>
              </a:rPr>
              <a:t>FI: </a:t>
            </a:r>
            <a:r>
              <a:rPr lang="de-DE" dirty="0">
                <a:solidFill>
                  <a:srgbClr val="00B050"/>
                </a:solidFill>
              </a:rPr>
              <a:t>5T</a:t>
            </a:r>
          </a:p>
          <a:p>
            <a:r>
              <a:rPr lang="de-DE" b="1" dirty="0">
                <a:solidFill>
                  <a:srgbClr val="045AA6"/>
                </a:solidFill>
              </a:rPr>
              <a:t>FR: </a:t>
            </a:r>
            <a:r>
              <a:rPr lang="de-DE" dirty="0">
                <a:solidFill>
                  <a:srgbClr val="00B050"/>
                </a:solidFill>
              </a:rPr>
              <a:t>5T/7T/10T</a:t>
            </a:r>
          </a:p>
          <a:p>
            <a:r>
              <a:rPr lang="de-DE" b="1" dirty="0">
                <a:solidFill>
                  <a:srgbClr val="045AA6"/>
                </a:solidFill>
              </a:rPr>
              <a:t>LI: </a:t>
            </a:r>
            <a:r>
              <a:rPr lang="de-DE" dirty="0">
                <a:solidFill>
                  <a:srgbClr val="00B050"/>
                </a:solidFill>
              </a:rPr>
              <a:t>Dauer der Symptome</a:t>
            </a:r>
          </a:p>
          <a:p>
            <a:r>
              <a:rPr lang="de-DE" b="1" dirty="0">
                <a:solidFill>
                  <a:srgbClr val="045AA6"/>
                </a:solidFill>
              </a:rPr>
              <a:t>HR: </a:t>
            </a:r>
            <a:r>
              <a:rPr lang="de-DE" dirty="0">
                <a:solidFill>
                  <a:srgbClr val="FF0000"/>
                </a:solidFill>
              </a:rPr>
              <a:t>7T/10T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</a:p>
          <a:p>
            <a:r>
              <a:rPr lang="de-DE" b="1" dirty="0">
                <a:solidFill>
                  <a:srgbClr val="045AA6"/>
                </a:solidFill>
              </a:rPr>
              <a:t>SK: </a:t>
            </a:r>
            <a:r>
              <a:rPr lang="de-DE" dirty="0">
                <a:solidFill>
                  <a:srgbClr val="FF0000"/>
                </a:solidFill>
              </a:rPr>
              <a:t>5T</a:t>
            </a:r>
            <a:r>
              <a:rPr lang="de-DE" dirty="0">
                <a:solidFill>
                  <a:srgbClr val="045AA6"/>
                </a:solidFill>
              </a:rPr>
              <a:t> </a:t>
            </a:r>
          </a:p>
          <a:p>
            <a:r>
              <a:rPr lang="de-DE" b="1" dirty="0">
                <a:solidFill>
                  <a:srgbClr val="045AA6"/>
                </a:solidFill>
              </a:rPr>
              <a:t>CY: </a:t>
            </a:r>
            <a:r>
              <a:rPr lang="de-DE" dirty="0">
                <a:solidFill>
                  <a:srgbClr val="FF0000"/>
                </a:solidFill>
              </a:rPr>
              <a:t>7T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045AA6"/>
                </a:solidFill>
              </a:rPr>
              <a:t>HU: </a:t>
            </a:r>
            <a:r>
              <a:rPr lang="de-DE" dirty="0">
                <a:solidFill>
                  <a:srgbClr val="FF0000"/>
                </a:solidFill>
              </a:rPr>
              <a:t>Dauer der Symptome</a:t>
            </a:r>
          </a:p>
          <a:p>
            <a:r>
              <a:rPr lang="de-DE" b="1" dirty="0">
                <a:solidFill>
                  <a:srgbClr val="045AA6"/>
                </a:solidFill>
              </a:rPr>
              <a:t>IT: </a:t>
            </a:r>
            <a:r>
              <a:rPr lang="de-DE" dirty="0">
                <a:solidFill>
                  <a:srgbClr val="FF0000"/>
                </a:solidFill>
              </a:rPr>
              <a:t>5T/14T</a:t>
            </a:r>
            <a:endParaRPr lang="de-DE" b="1" dirty="0">
              <a:solidFill>
                <a:srgbClr val="045AA6"/>
              </a:solidFill>
            </a:endParaRPr>
          </a:p>
          <a:p>
            <a:r>
              <a:rPr lang="de-DE" b="1" dirty="0">
                <a:solidFill>
                  <a:srgbClr val="045AA6"/>
                </a:solidFill>
              </a:rPr>
              <a:t>SI: </a:t>
            </a:r>
            <a:r>
              <a:rPr lang="de-DE" dirty="0">
                <a:solidFill>
                  <a:srgbClr val="FF0000"/>
                </a:solidFill>
              </a:rPr>
              <a:t>7T</a:t>
            </a:r>
          </a:p>
          <a:p>
            <a:r>
              <a:rPr lang="de-DE" b="1" dirty="0">
                <a:solidFill>
                  <a:srgbClr val="045AA6"/>
                </a:solidFill>
              </a:rPr>
              <a:t>BE: </a:t>
            </a:r>
            <a:r>
              <a:rPr lang="de-DE" dirty="0">
                <a:solidFill>
                  <a:srgbClr val="FF0000"/>
                </a:solidFill>
              </a:rPr>
              <a:t>7T</a:t>
            </a:r>
          </a:p>
          <a:p>
            <a:r>
              <a:rPr lang="de-DE" b="1" dirty="0">
                <a:solidFill>
                  <a:srgbClr val="045AA6"/>
                </a:solidFill>
              </a:rPr>
              <a:t>ES: </a:t>
            </a:r>
            <a:r>
              <a:rPr lang="de-DE" dirty="0">
                <a:solidFill>
                  <a:srgbClr val="FFC000"/>
                </a:solidFill>
              </a:rPr>
              <a:t>10T</a:t>
            </a:r>
          </a:p>
          <a:p>
            <a:r>
              <a:rPr lang="de-DE" b="1" dirty="0">
                <a:solidFill>
                  <a:srgbClr val="045AA6"/>
                </a:solidFill>
              </a:rPr>
              <a:t>AT: </a:t>
            </a:r>
            <a:r>
              <a:rPr lang="de-DE" dirty="0">
                <a:solidFill>
                  <a:srgbClr val="FFC000"/>
                </a:solidFill>
              </a:rPr>
              <a:t>5T/10T</a:t>
            </a:r>
          </a:p>
          <a:p>
            <a:r>
              <a:rPr lang="de-DE" b="1" dirty="0">
                <a:solidFill>
                  <a:srgbClr val="045AA6"/>
                </a:solidFill>
              </a:rPr>
              <a:t>PT: </a:t>
            </a:r>
            <a:r>
              <a:rPr lang="de-DE" dirty="0">
                <a:solidFill>
                  <a:srgbClr val="FFC000"/>
                </a:solidFill>
              </a:rPr>
              <a:t>kein Zeitraum festgelegt</a:t>
            </a:r>
            <a:endParaRPr lang="de-DE" sz="2400" b="1" dirty="0">
              <a:solidFill>
                <a:srgbClr val="045AA6"/>
              </a:solidFill>
            </a:endParaRPr>
          </a:p>
          <a:p>
            <a:r>
              <a:rPr lang="de-DE" sz="1600" dirty="0">
                <a:solidFill>
                  <a:srgbClr val="00B050"/>
                </a:solidFill>
              </a:rPr>
              <a:t>Empfohlen </a:t>
            </a:r>
            <a:r>
              <a:rPr lang="de-DE" sz="1600" dirty="0"/>
              <a:t>|</a:t>
            </a:r>
            <a:r>
              <a:rPr lang="de-DE" sz="1600" dirty="0">
                <a:solidFill>
                  <a:srgbClr val="045AA6"/>
                </a:solidFill>
              </a:rPr>
              <a:t> </a:t>
            </a:r>
            <a:r>
              <a:rPr lang="de-DE" sz="1600" dirty="0">
                <a:solidFill>
                  <a:srgbClr val="FF0000"/>
                </a:solidFill>
              </a:rPr>
              <a:t>Verpflichtend </a:t>
            </a:r>
            <a:r>
              <a:rPr lang="de-DE" sz="1600" dirty="0">
                <a:solidFill>
                  <a:srgbClr val="045AA6"/>
                </a:solidFill>
              </a:rPr>
              <a:t>| </a:t>
            </a:r>
            <a:r>
              <a:rPr lang="de-DE" sz="1600" dirty="0">
                <a:solidFill>
                  <a:srgbClr val="FFC000"/>
                </a:solidFill>
              </a:rPr>
              <a:t>↓ Kontakte</a:t>
            </a:r>
            <a:r>
              <a:rPr lang="de-DE" sz="2400" b="1" dirty="0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49F1B6B-3F07-4943-932F-B5B4ADA4945E}"/>
              </a:ext>
            </a:extLst>
          </p:cNvPr>
          <p:cNvSpPr txBox="1"/>
          <p:nvPr/>
        </p:nvSpPr>
        <p:spPr>
          <a:xfrm>
            <a:off x="482103" y="988983"/>
            <a:ext cx="843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ECDC (KW45):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Inzidenz in der Altersgruppe &gt;65 J: weiterhin sinkend.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Hospitalisierungen und Intensivbelegung: stabil bzw. abnehmend.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Inanspruchnahme der 2. Booster-Dosis relativ gering.</a:t>
            </a:r>
            <a:endParaRPr lang="de-DE" sz="2000" b="1" dirty="0">
              <a:solidFill>
                <a:srgbClr val="045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6">
            <a:extLst>
              <a:ext uri="{FF2B5EF4-FFF2-40B4-BE49-F238E27FC236}">
                <a16:creationId xmlns:a16="http://schemas.microsoft.com/office/drawing/2014/main" id="{C9A75739-D609-4928-BCA4-A2F20EF780BF}"/>
              </a:ext>
            </a:extLst>
          </p:cNvPr>
          <p:cNvSpPr txBox="1">
            <a:spLocks/>
          </p:cNvSpPr>
          <p:nvPr/>
        </p:nvSpPr>
        <p:spPr>
          <a:xfrm>
            <a:off x="133815" y="50395"/>
            <a:ext cx="10644861" cy="6395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BQ</a:t>
            </a:r>
            <a:r>
              <a:rPr lang="de-DE" sz="2400">
                <a:latin typeface="Scala Sans OT" panose="020B0504030101020104" pitchFamily="34" charset="0"/>
              </a:rPr>
              <a:t>.1/BQ.1.1 </a:t>
            </a:r>
            <a:r>
              <a:rPr lang="de-DE" sz="2400" dirty="0">
                <a:latin typeface="Scala Sans OT" panose="020B0504030101020104" pitchFamily="34" charset="0"/>
              </a:rPr>
              <a:t>und Sublinien in Europa</a:t>
            </a:r>
            <a:endParaRPr lang="de-BE" sz="2400" dirty="0">
              <a:latin typeface="Scala Sans OT" panose="020B05040301010201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FABB4F4-A8EA-4FA8-AD82-A109266A8661}"/>
              </a:ext>
            </a:extLst>
          </p:cNvPr>
          <p:cNvSpPr txBox="1"/>
          <p:nvPr/>
        </p:nvSpPr>
        <p:spPr>
          <a:xfrm>
            <a:off x="-276921" y="1275502"/>
            <a:ext cx="38600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	ECDC, Datenstand KW43/44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Frankreich: 42,7% 	   (n=787)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Dänemark: 25,2%  (n=1.543)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Niederlande: 23,3%         (n= 179)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B77597E-82A0-42F6-8A2E-2D1F2D387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07" y="777828"/>
            <a:ext cx="8608826" cy="597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Breitbild</PresentationFormat>
  <Paragraphs>107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ＭＳ 明朝</vt:lpstr>
      <vt:lpstr>Scala Sans OT</vt:lpstr>
      <vt:lpstr>Wingdings</vt:lpstr>
      <vt:lpstr>1_Office-Design</vt:lpstr>
      <vt:lpstr>SARS-CoV-2 – Internationale Lage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Esquevin, Sarah</cp:lastModifiedBy>
  <cp:revision>1211</cp:revision>
  <dcterms:created xsi:type="dcterms:W3CDTF">2015-11-02T12:29:13Z</dcterms:created>
  <dcterms:modified xsi:type="dcterms:W3CDTF">2022-11-23T09:57:22Z</dcterms:modified>
</cp:coreProperties>
</file>