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77" r:id="rId2"/>
    <p:sldId id="478" r:id="rId3"/>
    <p:sldId id="479" r:id="rId4"/>
    <p:sldId id="480" r:id="rId5"/>
    <p:sldId id="481" r:id="rId6"/>
    <p:sldId id="482" r:id="rId7"/>
    <p:sldId id="48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16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0" y="2264792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77600" tIns="280800" rIns="820800" bIns="54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40"/>
              </a:lnSpc>
              <a:spcAft>
                <a:spcPts val="720"/>
              </a:spcAft>
            </a:pPr>
            <a:endParaRPr lang="de-DE" sz="336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7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64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59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0"/>
            <a:ext cx="0" cy="3166402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2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160"/>
          </a:p>
        </p:txBody>
      </p:sp>
      <p:sp>
        <p:nvSpPr>
          <p:cNvPr id="13" name="Rechteck 12"/>
          <p:cNvSpPr/>
          <p:nvPr userDrawn="1"/>
        </p:nvSpPr>
        <p:spPr>
          <a:xfrm>
            <a:off x="3294135" y="6176546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6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1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2" y="6290234"/>
            <a:ext cx="11545089" cy="5677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6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9" y="3954434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640"/>
              </a:lnSpc>
              <a:spcBef>
                <a:spcPts val="0"/>
              </a:spcBef>
              <a:buNone/>
              <a:defRPr sz="2160">
                <a:solidFill>
                  <a:schemeClr val="bg1"/>
                </a:solidFill>
              </a:defRPr>
            </a:lvl1pPr>
            <a:lvl2pPr marL="548640" indent="0">
              <a:buNone/>
              <a:defRPr>
                <a:solidFill>
                  <a:srgbClr val="FFFFFF"/>
                </a:solidFill>
              </a:defRPr>
            </a:lvl2pPr>
            <a:lvl3pPr marL="1097280" indent="0">
              <a:buNone/>
              <a:defRPr>
                <a:solidFill>
                  <a:srgbClr val="FFFFFF"/>
                </a:solidFill>
              </a:defRPr>
            </a:lvl3pPr>
            <a:lvl4pPr marL="1645920" indent="0">
              <a:buNone/>
              <a:defRPr>
                <a:solidFill>
                  <a:srgbClr val="FFFFFF"/>
                </a:solidFill>
              </a:defRPr>
            </a:lvl4pPr>
            <a:lvl5pPr marL="219456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4558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0" y="2264792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02400" tIns="280800" rIns="302400" bIns="54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440"/>
              </a:lnSpc>
              <a:spcAft>
                <a:spcPts val="720"/>
              </a:spcAft>
            </a:pPr>
            <a:endParaRPr lang="de-DE" sz="336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59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0"/>
            <a:ext cx="0" cy="3166402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2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9728" tIns="54864" rIns="109728" bIns="548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16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5" y="6176546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60"/>
          </a:p>
        </p:txBody>
      </p:sp>
      <p:sp>
        <p:nvSpPr>
          <p:cNvPr id="11" name="Rechteck 10"/>
          <p:cNvSpPr/>
          <p:nvPr userDrawn="1"/>
        </p:nvSpPr>
        <p:spPr>
          <a:xfrm>
            <a:off x="119532" y="6290234"/>
            <a:ext cx="11545089" cy="5677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6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7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64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9" y="3954434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640"/>
              </a:lnSpc>
              <a:spcBef>
                <a:spcPts val="0"/>
              </a:spcBef>
              <a:buNone/>
              <a:defRPr sz="2160">
                <a:solidFill>
                  <a:schemeClr val="bg1"/>
                </a:solidFill>
              </a:defRPr>
            </a:lvl1pPr>
            <a:lvl2pPr marL="548640" indent="0">
              <a:buNone/>
              <a:defRPr>
                <a:solidFill>
                  <a:srgbClr val="FFFFFF"/>
                </a:solidFill>
              </a:defRPr>
            </a:lvl2pPr>
            <a:lvl3pPr marL="1097280" indent="0">
              <a:buNone/>
              <a:defRPr>
                <a:solidFill>
                  <a:srgbClr val="FFFFFF"/>
                </a:solidFill>
              </a:defRPr>
            </a:lvl3pPr>
            <a:lvl4pPr marL="1645920" indent="0">
              <a:buNone/>
              <a:defRPr>
                <a:solidFill>
                  <a:srgbClr val="FFFFFF"/>
                </a:solidFill>
              </a:defRPr>
            </a:lvl4pPr>
            <a:lvl5pPr marL="219456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7068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100. STIKO-Sitzung: Bericht aus dem Fachgebiet „Impfprävention“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1227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100. STIKO-Sitzung: Bericht aus dem Fachgebiet „Impfprävention“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10"/>
            <a:ext cx="5177227" cy="431597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5" y="1902510"/>
            <a:ext cx="5147628" cy="431597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1138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100. STIKO-Sitzung: Bericht aus dem Fachgebiet „Impfprävention“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9376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100. STIKO-Sitzung: Bericht aus dem Fachgebiet „Impfprävention“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68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100. STIKO-Sitzung: Bericht aus dem Fachgebiet „Impfprävention“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13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100. STIKO-Sitzung: Bericht aus dem Fachgebiet „Impfprävention“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74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100. STIKO-Sitzung: Bericht aus dem Fachgebiet „Impfprävention“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28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10"/>
            <a:ext cx="10644861" cy="431597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4" y="6356352"/>
            <a:ext cx="24805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40">
                <a:solidFill>
                  <a:srgbClr val="045AA6"/>
                </a:solidFill>
              </a:defRPr>
            </a:lvl1pPr>
          </a:lstStyle>
          <a:p>
            <a:r>
              <a:rPr lang="de-DE"/>
              <a:t>27.10.2021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2"/>
            <a:ext cx="3860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40">
                <a:solidFill>
                  <a:srgbClr val="045AA6"/>
                </a:solidFill>
              </a:defRPr>
            </a:lvl1pPr>
          </a:lstStyle>
          <a:p>
            <a:r>
              <a:rPr lang="de-DE"/>
              <a:t>100. STIKO-Sitzung: Bericht aus dem Fachgebiet „Impfprävention“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2"/>
            <a:ext cx="66249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44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3" y="326665"/>
            <a:ext cx="2041215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/>
        </p:nvGrpSpPr>
        <p:grpSpPr>
          <a:xfrm>
            <a:off x="609603" y="6458252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720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548640" rtl="0" eaLnBrk="1" latinLnBrk="0" hangingPunct="1">
        <a:lnSpc>
          <a:spcPct val="100000"/>
        </a:lnSpc>
        <a:spcBef>
          <a:spcPct val="0"/>
        </a:spcBef>
        <a:buNone/>
        <a:defRPr sz="264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ts val="518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ts val="518"/>
        </a:spcBef>
        <a:buClr>
          <a:srgbClr val="045AA6"/>
        </a:buClr>
        <a:buFont typeface="Wingdings" charset="2"/>
        <a:buChar char="§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ts val="518"/>
        </a:spcBef>
        <a:buClr>
          <a:srgbClr val="045AA6"/>
        </a:buClr>
        <a:buFont typeface="Wingdings" charset="2"/>
        <a:buChar char="§"/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ts val="518"/>
        </a:spcBef>
        <a:buClr>
          <a:srgbClr val="045AA6"/>
        </a:buClr>
        <a:buFont typeface="Wingdings" charset="2"/>
        <a:buChar char="§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ts val="518"/>
        </a:spcBef>
        <a:buClr>
          <a:srgbClr val="045AA6"/>
        </a:buClr>
        <a:buFont typeface="Wingdings" charset="2"/>
        <a:buChar char="§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48640"/>
            <a:fld id="{162A217B-ED1C-D84B-8478-63C77FA79618}" type="slidenum">
              <a:rPr lang="de-DE">
                <a:latin typeface="Calibri"/>
              </a:rPr>
              <a:pPr defTabSz="548640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11086" y="240649"/>
            <a:ext cx="10293979" cy="874368"/>
          </a:xfrm>
        </p:spPr>
        <p:txBody>
          <a:bodyPr/>
          <a:lstStyle/>
          <a:p>
            <a:r>
              <a:rPr lang="de-DE" sz="2800" dirty="0"/>
              <a:t>Bowe et al.: </a:t>
            </a:r>
            <a:r>
              <a:rPr lang="de-DE" sz="2800" dirty="0" err="1"/>
              <a:t>Acute</a:t>
            </a:r>
            <a:r>
              <a:rPr lang="de-DE" sz="2800" dirty="0"/>
              <a:t> and </a:t>
            </a:r>
            <a:r>
              <a:rPr lang="de-DE" sz="2800" dirty="0" err="1"/>
              <a:t>postacute</a:t>
            </a:r>
            <a:r>
              <a:rPr lang="de-DE" sz="2800" dirty="0"/>
              <a:t> </a:t>
            </a:r>
            <a:r>
              <a:rPr lang="de-DE" sz="2800" dirty="0" err="1"/>
              <a:t>sequelae</a:t>
            </a:r>
            <a:r>
              <a:rPr lang="de-DE" sz="2800" dirty="0"/>
              <a:t> </a:t>
            </a:r>
            <a:r>
              <a:rPr lang="de-DE" sz="2800" dirty="0" err="1"/>
              <a:t>associated</a:t>
            </a:r>
            <a:r>
              <a:rPr lang="de-DE" sz="2800" dirty="0"/>
              <a:t> </a:t>
            </a:r>
            <a:br>
              <a:rPr lang="de-DE" sz="2800" dirty="0"/>
            </a:br>
            <a:r>
              <a:rPr lang="de-DE" sz="2800" dirty="0" err="1"/>
              <a:t>with</a:t>
            </a:r>
            <a:r>
              <a:rPr lang="de-DE" sz="2800" dirty="0"/>
              <a:t> SARS-CoV-2 </a:t>
            </a:r>
            <a:r>
              <a:rPr lang="de-DE" sz="2800" dirty="0" err="1"/>
              <a:t>reinfection</a:t>
            </a:r>
            <a:r>
              <a:rPr lang="de-DE" sz="2800" dirty="0"/>
              <a:t>. Nature Med. Nov 10, 2022 (online)</a:t>
            </a:r>
            <a:endParaRPr lang="de-DE" dirty="0"/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C0B80571-7688-4BD8-9B61-8DA8C549D6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1086" y="1281341"/>
            <a:ext cx="11708090" cy="5336010"/>
          </a:xfrm>
        </p:spPr>
        <p:txBody>
          <a:bodyPr>
            <a:normAutofit/>
          </a:bodyPr>
          <a:lstStyle/>
          <a:p>
            <a:pPr marL="411480" lvl="1" indent="-411480"/>
            <a:r>
              <a:rPr lang="de-DE" sz="2400" b="1" dirty="0"/>
              <a:t>Fragestellung:</a:t>
            </a:r>
            <a:r>
              <a:rPr lang="de-DE" sz="2400" dirty="0"/>
              <a:t> Welche zusätzlichen Risiken (für breit definierte Endpunkte) entstehen nach einer Reinfektion mit SARS-CoV-2?</a:t>
            </a:r>
          </a:p>
          <a:p>
            <a:pPr marL="411480" lvl="1" indent="-411480"/>
            <a:r>
              <a:rPr lang="de-DE" sz="2400" b="1" dirty="0"/>
              <a:t>Studiendesign:</a:t>
            </a:r>
            <a:r>
              <a:rPr lang="de-DE" sz="2400" dirty="0"/>
              <a:t> retrospektive Kohortenstudie (US VHA Database)</a:t>
            </a:r>
          </a:p>
          <a:p>
            <a:pPr marL="411480" lvl="1" indent="-411480"/>
            <a:r>
              <a:rPr lang="de-DE" sz="2400" b="1" dirty="0"/>
              <a:t>Teilnehmer:</a:t>
            </a:r>
            <a:r>
              <a:rPr lang="de-DE" sz="2400" dirty="0"/>
              <a:t> ca. 5,8 Mio.; Laufzeit: 01 March 2020 – 25 June 2022</a:t>
            </a:r>
          </a:p>
          <a:p>
            <a:pPr marL="411480" lvl="1" indent="-411480"/>
            <a:r>
              <a:rPr lang="de-DE" sz="2400" b="1" dirty="0"/>
              <a:t>Vergleich: </a:t>
            </a:r>
            <a:r>
              <a:rPr lang="de-DE" sz="2400" dirty="0"/>
              <a:t>Personen mit vs. ohne Reinfektion (Abstand: &gt;=90 Tage)</a:t>
            </a:r>
            <a:endParaRPr lang="de-DE" sz="2400" b="1" dirty="0"/>
          </a:p>
          <a:p>
            <a:pPr marL="411480" lvl="1" indent="-411480"/>
            <a:r>
              <a:rPr lang="de-DE" sz="2400" b="1" dirty="0"/>
              <a:t>Endpunkte: </a:t>
            </a:r>
            <a:r>
              <a:rPr lang="de-DE" sz="2400" dirty="0"/>
              <a:t>Hospitalisierung, Tod (all-</a:t>
            </a:r>
            <a:r>
              <a:rPr lang="de-DE" sz="2400" dirty="0" err="1"/>
              <a:t>cause</a:t>
            </a:r>
            <a:r>
              <a:rPr lang="de-DE" sz="2400" dirty="0"/>
              <a:t>), </a:t>
            </a:r>
            <a:r>
              <a:rPr lang="de-DE" sz="2400" dirty="0" err="1"/>
              <a:t>unspez</a:t>
            </a:r>
            <a:r>
              <a:rPr lang="de-DE" sz="2400" dirty="0"/>
              <a:t>. Endpunkte bis 6 Mo. nach Reinfektion</a:t>
            </a:r>
          </a:p>
          <a:p>
            <a:pPr marL="411480" lvl="1" indent="-411480"/>
            <a:r>
              <a:rPr lang="de-DE" sz="2400" b="1" dirty="0"/>
              <a:t>Hauptergebnisse (alles HR mit 95%CI):</a:t>
            </a:r>
            <a:r>
              <a:rPr lang="de-DE" sz="2400" dirty="0"/>
              <a:t> </a:t>
            </a:r>
          </a:p>
          <a:p>
            <a:pPr marL="891540" lvl="2" indent="-411480"/>
            <a:r>
              <a:rPr lang="de-DE" sz="2000" dirty="0"/>
              <a:t>All-</a:t>
            </a:r>
            <a:r>
              <a:rPr lang="de-DE" sz="2000" dirty="0" err="1"/>
              <a:t>cause</a:t>
            </a:r>
            <a:r>
              <a:rPr lang="de-DE" sz="2000" dirty="0"/>
              <a:t> </a:t>
            </a:r>
            <a:r>
              <a:rPr lang="de-DE" sz="2000" dirty="0" err="1"/>
              <a:t>mortality</a:t>
            </a:r>
            <a:r>
              <a:rPr lang="de-DE" sz="2000" dirty="0"/>
              <a:t>: 2.17 (1.93–2.45)</a:t>
            </a:r>
          </a:p>
          <a:p>
            <a:pPr marL="891540" lvl="2" indent="-411480"/>
            <a:r>
              <a:rPr lang="de-DE" sz="2000" dirty="0" err="1"/>
              <a:t>Hospitalization</a:t>
            </a:r>
            <a:r>
              <a:rPr lang="de-DE" sz="2000" dirty="0"/>
              <a:t> (all-</a:t>
            </a:r>
            <a:r>
              <a:rPr lang="de-DE" sz="2000" dirty="0" err="1"/>
              <a:t>cause</a:t>
            </a:r>
            <a:r>
              <a:rPr lang="de-DE" sz="2000" dirty="0"/>
              <a:t>): 3.32 (3.13–3.51)</a:t>
            </a:r>
          </a:p>
          <a:p>
            <a:pPr marL="891540" lvl="2" indent="-411480"/>
            <a:r>
              <a:rPr lang="de-DE" sz="2000" dirty="0"/>
              <a:t>At least 1 </a:t>
            </a:r>
            <a:r>
              <a:rPr lang="de-DE" sz="2000" dirty="0" err="1"/>
              <a:t>sequela</a:t>
            </a:r>
            <a:r>
              <a:rPr lang="de-DE" sz="2000" dirty="0"/>
              <a:t>: 2.10 (2.04–2.16)</a:t>
            </a:r>
          </a:p>
          <a:p>
            <a:pPr marL="891540" lvl="2" indent="-411480"/>
            <a:r>
              <a:rPr lang="de-DE" sz="2000" dirty="0">
                <a:solidFill>
                  <a:srgbClr val="FF0000"/>
                </a:solidFill>
              </a:rPr>
              <a:t>Keine Unterschiede in HRs zwischen Ungeimpften, 1-dose und &gt;=2 dose Geimpften </a:t>
            </a:r>
          </a:p>
          <a:p>
            <a:pPr marL="891540" lvl="2" indent="-411480"/>
            <a:r>
              <a:rPr lang="de-DE" sz="2000" dirty="0"/>
              <a:t>Einzelne Ergebnisse auf Folien im Anhang</a:t>
            </a:r>
          </a:p>
          <a:p>
            <a:pPr marL="411480" lvl="1" indent="-411480"/>
            <a:r>
              <a:rPr lang="de-DE" sz="2400" dirty="0"/>
              <a:t>Negativkontrolle: keine Assoziation bei atopischer Dermatitis und Neoplasien</a:t>
            </a:r>
          </a:p>
        </p:txBody>
      </p:sp>
    </p:spTree>
    <p:extLst>
      <p:ext uri="{BB962C8B-B14F-4D97-AF65-F5344CB8AC3E}">
        <p14:creationId xmlns:p14="http://schemas.microsoft.com/office/powerpoint/2010/main" val="406478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48640"/>
            <a:fld id="{162A217B-ED1C-D84B-8478-63C77FA79618}" type="slidenum">
              <a:rPr lang="de-DE">
                <a:latin typeface="Calibri"/>
              </a:rPr>
              <a:pPr defTabSz="548640"/>
              <a:t>2</a:t>
            </a:fld>
            <a:endParaRPr lang="de-DE" dirty="0">
              <a:latin typeface="Calibri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82323" y="293637"/>
            <a:ext cx="10293979" cy="874368"/>
          </a:xfrm>
        </p:spPr>
        <p:txBody>
          <a:bodyPr/>
          <a:lstStyle/>
          <a:p>
            <a:r>
              <a:rPr lang="de-DE" sz="2800" dirty="0"/>
              <a:t>Bowe et al.: </a:t>
            </a:r>
            <a:r>
              <a:rPr lang="de-DE" sz="2800" dirty="0" err="1"/>
              <a:t>Acute</a:t>
            </a:r>
            <a:r>
              <a:rPr lang="de-DE" sz="2800" dirty="0"/>
              <a:t> and </a:t>
            </a:r>
            <a:r>
              <a:rPr lang="de-DE" sz="2800" dirty="0" err="1"/>
              <a:t>postacute</a:t>
            </a:r>
            <a:r>
              <a:rPr lang="de-DE" sz="2800" dirty="0"/>
              <a:t> </a:t>
            </a:r>
            <a:r>
              <a:rPr lang="de-DE" sz="2800" dirty="0" err="1"/>
              <a:t>sequelae</a:t>
            </a:r>
            <a:r>
              <a:rPr lang="de-DE" sz="2800" dirty="0"/>
              <a:t> </a:t>
            </a:r>
            <a:r>
              <a:rPr lang="de-DE" sz="2800" dirty="0" err="1"/>
              <a:t>associated</a:t>
            </a:r>
            <a:r>
              <a:rPr lang="de-DE" sz="2800" dirty="0"/>
              <a:t> </a:t>
            </a:r>
            <a:br>
              <a:rPr lang="de-DE" sz="2800" dirty="0"/>
            </a:br>
            <a:r>
              <a:rPr lang="de-DE" sz="2800" dirty="0" err="1"/>
              <a:t>with</a:t>
            </a:r>
            <a:r>
              <a:rPr lang="de-DE" sz="2800" dirty="0"/>
              <a:t> SARS-CoV-2 </a:t>
            </a:r>
            <a:r>
              <a:rPr lang="de-DE" sz="2800" dirty="0" err="1"/>
              <a:t>reinfection</a:t>
            </a:r>
            <a:r>
              <a:rPr lang="de-DE" sz="2800" dirty="0"/>
              <a:t>. Nature Med. Nov 10, 2022 (online)</a:t>
            </a:r>
            <a:endParaRPr lang="de-DE" dirty="0"/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C0B80571-7688-4BD8-9B61-8DA8C549D6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2323" y="1457526"/>
            <a:ext cx="11227353" cy="4898826"/>
          </a:xfrm>
        </p:spPr>
        <p:txBody>
          <a:bodyPr>
            <a:normAutofit/>
          </a:bodyPr>
          <a:lstStyle/>
          <a:p>
            <a:pPr marL="411480" lvl="1" indent="-411480"/>
            <a:r>
              <a:rPr lang="de-DE" sz="2400" dirty="0"/>
              <a:t>Es wird das </a:t>
            </a:r>
            <a:r>
              <a:rPr lang="de-DE" sz="2400" b="1" dirty="0"/>
              <a:t>gehäufte Erreichen </a:t>
            </a:r>
            <a:r>
              <a:rPr lang="de-DE" sz="2400" b="1" dirty="0" err="1"/>
              <a:t>unspezif</a:t>
            </a:r>
            <a:r>
              <a:rPr lang="de-DE" sz="2400" b="1" dirty="0"/>
              <a:t>. Endpunkte bis 6 Mo. nach Reinfektion </a:t>
            </a:r>
            <a:r>
              <a:rPr lang="de-DE" sz="2400" dirty="0"/>
              <a:t>im Vergleich zu „keine Reinfektion“ berichtet</a:t>
            </a:r>
          </a:p>
          <a:p>
            <a:pPr marL="411480" lvl="1" indent="-411480"/>
            <a:r>
              <a:rPr lang="de-DE" sz="2400" b="1" dirty="0"/>
              <a:t>Unspezifische Endpunkte</a:t>
            </a:r>
            <a:r>
              <a:rPr lang="de-DE" sz="2400" dirty="0"/>
              <a:t>, z.T. mit sehr breiten </a:t>
            </a:r>
            <a:r>
              <a:rPr lang="de-DE" sz="2400" dirty="0" err="1"/>
              <a:t>Aufgriffkriterien</a:t>
            </a:r>
            <a:r>
              <a:rPr lang="de-DE" sz="2400" dirty="0"/>
              <a:t> aus der Datenbank (z.B.: „mental </a:t>
            </a:r>
            <a:r>
              <a:rPr lang="de-DE" sz="2400" dirty="0" err="1"/>
              <a:t>health</a:t>
            </a:r>
            <a:r>
              <a:rPr lang="de-DE" sz="2400" dirty="0"/>
              <a:t>“ enthält: </a:t>
            </a:r>
            <a:r>
              <a:rPr lang="de-DE" sz="2400" dirty="0" err="1"/>
              <a:t>alcohol</a:t>
            </a:r>
            <a:r>
              <a:rPr lang="de-DE" sz="2400" dirty="0"/>
              <a:t>, </a:t>
            </a:r>
            <a:r>
              <a:rPr lang="de-DE" sz="2400" dirty="0" err="1"/>
              <a:t>nicotin</a:t>
            </a:r>
            <a:r>
              <a:rPr lang="de-DE" sz="2400" dirty="0"/>
              <a:t>, </a:t>
            </a:r>
            <a:r>
              <a:rPr lang="de-DE" sz="2400" dirty="0" err="1"/>
              <a:t>ilicit</a:t>
            </a:r>
            <a:r>
              <a:rPr lang="de-DE" sz="2400" dirty="0"/>
              <a:t> </a:t>
            </a:r>
            <a:r>
              <a:rPr lang="de-DE" sz="2400" dirty="0" err="1"/>
              <a:t>drugs</a:t>
            </a:r>
            <a:r>
              <a:rPr lang="de-DE" sz="2400" dirty="0"/>
              <a:t>)</a:t>
            </a:r>
          </a:p>
          <a:p>
            <a:pPr marL="411480" lvl="1" indent="-411480"/>
            <a:r>
              <a:rPr lang="de-DE" sz="2400" b="1" dirty="0"/>
              <a:t>Methodik:</a:t>
            </a:r>
            <a:r>
              <a:rPr lang="de-DE" sz="2400" dirty="0"/>
              <a:t> eine Reihe von </a:t>
            </a:r>
            <a:r>
              <a:rPr lang="de-DE" sz="2400" dirty="0" err="1"/>
              <a:t>Covariaten</a:t>
            </a:r>
            <a:r>
              <a:rPr lang="de-DE" sz="2400" dirty="0"/>
              <a:t> im Modell (Vorerkrankungen) sind zugleich Bestandteil von Endpunkten (Konsequenz?)</a:t>
            </a:r>
          </a:p>
          <a:p>
            <a:pPr marL="411480" lvl="1" indent="-411480"/>
            <a:r>
              <a:rPr lang="de-DE" sz="2400" b="1" dirty="0"/>
              <a:t>Spezielle Kohorte</a:t>
            </a:r>
            <a:r>
              <a:rPr lang="de-DE" sz="2400" dirty="0"/>
              <a:t>: 90% Männer, nur 12% &lt;40 Jahre alt</a:t>
            </a:r>
          </a:p>
          <a:p>
            <a:pPr marL="411480" lvl="1" indent="-411480"/>
            <a:r>
              <a:rPr lang="de-DE" sz="2400" b="1" dirty="0"/>
              <a:t>Kein Einfluss von Impfung oder Hybridimmunität </a:t>
            </a:r>
            <a:r>
              <a:rPr lang="de-DE" sz="2400" dirty="0"/>
              <a:t>– warum?</a:t>
            </a:r>
          </a:p>
          <a:p>
            <a:r>
              <a:rPr lang="de-DE" dirty="0"/>
              <a:t>Autoren: „</a:t>
            </a:r>
            <a:r>
              <a:rPr lang="en-US" dirty="0"/>
              <a:t>Our analyses should </a:t>
            </a:r>
            <a:r>
              <a:rPr lang="en-US" u="sng" dirty="0"/>
              <a:t>not</a:t>
            </a:r>
            <a:r>
              <a:rPr lang="en-US" dirty="0"/>
              <a:t> be interpreted as an assessment of severity of a second infection versus that of a first </a:t>
            </a:r>
            <a:r>
              <a:rPr lang="de-DE" dirty="0" err="1"/>
              <a:t>infection</a:t>
            </a:r>
            <a:r>
              <a:rPr lang="de-DE" dirty="0"/>
              <a:t> …“</a:t>
            </a:r>
          </a:p>
          <a:p>
            <a:endParaRPr lang="de-DE" dirty="0"/>
          </a:p>
          <a:p>
            <a:r>
              <a:rPr lang="de-DE" b="1" dirty="0"/>
              <a:t>Fazit:</a:t>
            </a:r>
            <a:r>
              <a:rPr lang="de-DE" dirty="0"/>
              <a:t> Interpretation schwierig, Analyse einzelner Erkrankungen/Symptome notwendig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23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48640"/>
            <a:fld id="{162A217B-ED1C-D84B-8478-63C77FA79618}" type="slidenum">
              <a:rPr lang="de-DE">
                <a:latin typeface="Calibri"/>
              </a:rPr>
              <a:pPr defTabSz="548640"/>
              <a:t>3</a:t>
            </a:fld>
            <a:endParaRPr lang="de-DE" dirty="0">
              <a:latin typeface="Calibri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7752" y="248181"/>
            <a:ext cx="10293979" cy="874368"/>
          </a:xfrm>
        </p:spPr>
        <p:txBody>
          <a:bodyPr/>
          <a:lstStyle/>
          <a:p>
            <a:r>
              <a:rPr lang="de-DE" sz="2800" dirty="0" err="1"/>
              <a:t>Chemaitelly</a:t>
            </a:r>
            <a:r>
              <a:rPr lang="de-DE" sz="2800" dirty="0"/>
              <a:t> et al.: C</a:t>
            </a:r>
            <a:r>
              <a:rPr lang="en-US" dirty="0"/>
              <a:t>OVID-19 primary series and booster </a:t>
            </a:r>
            <a:br>
              <a:rPr lang="en-US" dirty="0"/>
            </a:br>
            <a:r>
              <a:rPr lang="en-US" dirty="0"/>
              <a:t>vaccination and immune imprinting</a:t>
            </a:r>
            <a:r>
              <a:rPr lang="de-DE" sz="2800" dirty="0"/>
              <a:t>. Preprint (</a:t>
            </a:r>
            <a:r>
              <a:rPr lang="de-DE" sz="2800" dirty="0" err="1"/>
              <a:t>MedRxiv</a:t>
            </a:r>
            <a:r>
              <a:rPr lang="de-DE" sz="2800" dirty="0"/>
              <a:t>), Nov 01, 2022 </a:t>
            </a:r>
            <a:endParaRPr lang="de-DE" dirty="0"/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77A64290-0852-4F64-A90C-FF551DDED5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1108" y="1281341"/>
            <a:ext cx="11324689" cy="4898826"/>
          </a:xfrm>
        </p:spPr>
        <p:txBody>
          <a:bodyPr>
            <a:normAutofit/>
          </a:bodyPr>
          <a:lstStyle/>
          <a:p>
            <a:pPr marL="411480" lvl="1" indent="-411480"/>
            <a:r>
              <a:rPr lang="de-DE" sz="2400" b="1" dirty="0"/>
              <a:t>Fragestellung:</a:t>
            </a:r>
            <a:r>
              <a:rPr lang="de-DE" sz="2400" dirty="0"/>
              <a:t> Wie gut ist der Schutz vor einer Re-Infektion (</a:t>
            </a:r>
            <a:r>
              <a:rPr lang="de-DE" sz="2400" dirty="0" err="1"/>
              <a:t>Omicron</a:t>
            </a:r>
            <a:r>
              <a:rPr lang="de-DE" sz="2400" dirty="0"/>
              <a:t>) bei Personen nach 3 (</a:t>
            </a:r>
            <a:r>
              <a:rPr lang="de-DE" sz="2400" dirty="0" err="1"/>
              <a:t>booster</a:t>
            </a:r>
            <a:r>
              <a:rPr lang="de-DE" sz="2400" dirty="0"/>
              <a:t>) vs. 2 Impfdosen?</a:t>
            </a:r>
          </a:p>
          <a:p>
            <a:pPr marL="411480" lvl="1" indent="-411480"/>
            <a:r>
              <a:rPr lang="de-DE" sz="2400" b="1" dirty="0"/>
              <a:t>Studiendesign:</a:t>
            </a:r>
            <a:r>
              <a:rPr lang="de-DE" sz="2400" dirty="0"/>
              <a:t> </a:t>
            </a:r>
            <a:r>
              <a:rPr lang="de-DE" sz="2400" dirty="0" err="1"/>
              <a:t>matched</a:t>
            </a:r>
            <a:r>
              <a:rPr lang="de-DE" sz="2400" dirty="0"/>
              <a:t> </a:t>
            </a:r>
            <a:r>
              <a:rPr lang="de-DE" sz="2400" dirty="0" err="1"/>
              <a:t>cohorts</a:t>
            </a:r>
            <a:r>
              <a:rPr lang="de-DE" sz="2400" dirty="0"/>
              <a:t> (national </a:t>
            </a:r>
            <a:r>
              <a:rPr lang="de-DE" sz="2400" dirty="0" err="1"/>
              <a:t>databases</a:t>
            </a:r>
            <a:r>
              <a:rPr lang="de-DE" sz="2400" dirty="0"/>
              <a:t>; Qatar)</a:t>
            </a:r>
          </a:p>
          <a:p>
            <a:pPr marL="411480" lvl="1" indent="-411480"/>
            <a:r>
              <a:rPr lang="de-DE" sz="2400" b="1" dirty="0"/>
              <a:t>Teilnehmer:</a:t>
            </a:r>
            <a:r>
              <a:rPr lang="de-DE" sz="2400" dirty="0"/>
              <a:t> 30.500-226.000 (per </a:t>
            </a:r>
            <a:r>
              <a:rPr lang="de-DE" sz="2400" dirty="0" err="1"/>
              <a:t>cohort</a:t>
            </a:r>
            <a:r>
              <a:rPr lang="de-DE" sz="2400" dirty="0"/>
              <a:t>); Laufzeit: 19 </a:t>
            </a:r>
            <a:r>
              <a:rPr lang="de-DE" sz="2400" dirty="0" err="1"/>
              <a:t>Dec</a:t>
            </a:r>
            <a:r>
              <a:rPr lang="de-DE" sz="2400" dirty="0"/>
              <a:t> 2021 – 15 Sep 2022</a:t>
            </a:r>
          </a:p>
          <a:p>
            <a:pPr marL="411480" lvl="1" indent="-411480"/>
            <a:r>
              <a:rPr lang="de-DE" sz="2400" b="1" dirty="0"/>
              <a:t>Vergleiche: </a:t>
            </a:r>
            <a:r>
              <a:rPr lang="de-DE" sz="2400" dirty="0"/>
              <a:t>2-dose vs. </a:t>
            </a:r>
            <a:r>
              <a:rPr lang="de-DE" sz="2400" dirty="0" err="1"/>
              <a:t>unvacc</a:t>
            </a:r>
            <a:r>
              <a:rPr lang="de-DE" sz="2400" dirty="0"/>
              <a:t>; 3-dose vs. 2-dose; 3-dose vs. </a:t>
            </a:r>
            <a:r>
              <a:rPr lang="de-DE" sz="2400" dirty="0" err="1"/>
              <a:t>unvacc</a:t>
            </a:r>
            <a:r>
              <a:rPr lang="de-DE" sz="2400" dirty="0"/>
              <a:t>.  </a:t>
            </a:r>
            <a:endParaRPr lang="de-DE" sz="2400" b="1" dirty="0"/>
          </a:p>
          <a:p>
            <a:pPr marL="411480" lvl="1" indent="-411480"/>
            <a:r>
              <a:rPr lang="de-DE" sz="2400" b="1" dirty="0"/>
              <a:t>Endpunkte: </a:t>
            </a:r>
            <a:r>
              <a:rPr lang="de-DE" sz="2400" dirty="0"/>
              <a:t>Reinfektion (</a:t>
            </a:r>
            <a:r>
              <a:rPr lang="de-DE" sz="2400" dirty="0" err="1"/>
              <a:t>Omicron</a:t>
            </a:r>
            <a:r>
              <a:rPr lang="de-DE" sz="2400" dirty="0"/>
              <a:t>; meist BA.2; Erstinfektion prä-Omikron); Abstand &gt;=90 Tage</a:t>
            </a:r>
          </a:p>
          <a:p>
            <a:pPr marL="411480" lvl="1" indent="-411480"/>
            <a:r>
              <a:rPr lang="de-DE" sz="2400" b="1" dirty="0"/>
              <a:t>Hauptergebnisse (alles HR mit 95%CI; alle stabil über 6 Mo):</a:t>
            </a:r>
            <a:r>
              <a:rPr lang="de-DE" sz="2400" dirty="0"/>
              <a:t> </a:t>
            </a:r>
          </a:p>
          <a:p>
            <a:pPr marL="891540" lvl="2" indent="-411480"/>
            <a:r>
              <a:rPr lang="de-DE" sz="2400" dirty="0"/>
              <a:t>2-dose vs. </a:t>
            </a:r>
            <a:r>
              <a:rPr lang="de-DE" sz="2400" dirty="0" err="1"/>
              <a:t>unvacc</a:t>
            </a:r>
            <a:r>
              <a:rPr lang="de-DE" sz="2400" dirty="0"/>
              <a:t>: 0.43 (0.38-0.48) </a:t>
            </a:r>
          </a:p>
          <a:p>
            <a:pPr marL="891540" lvl="2" indent="-411480"/>
            <a:r>
              <a:rPr lang="de-DE" sz="2400" dirty="0">
                <a:solidFill>
                  <a:srgbClr val="FF0000"/>
                </a:solidFill>
              </a:rPr>
              <a:t>3-dose vs. 2-dose: 1.38 (1.16-1.65) </a:t>
            </a:r>
          </a:p>
          <a:p>
            <a:pPr marL="891540" lvl="2" indent="-411480"/>
            <a:r>
              <a:rPr lang="de-DE" sz="2400" dirty="0"/>
              <a:t>3-dose vs. </a:t>
            </a:r>
            <a:r>
              <a:rPr lang="de-DE" sz="2400" dirty="0" err="1"/>
              <a:t>unvacc</a:t>
            </a:r>
            <a:r>
              <a:rPr lang="de-DE" sz="2400" dirty="0"/>
              <a:t>: 0.53 (0.44-0.63). </a:t>
            </a:r>
          </a:p>
          <a:p>
            <a:pPr marL="891540" lvl="2" indent="-411480"/>
            <a:endParaRPr lang="de-DE" sz="2160" dirty="0"/>
          </a:p>
        </p:txBody>
      </p:sp>
    </p:spTree>
    <p:extLst>
      <p:ext uri="{BB962C8B-B14F-4D97-AF65-F5344CB8AC3E}">
        <p14:creationId xmlns:p14="http://schemas.microsoft.com/office/powerpoint/2010/main" val="1921663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48640"/>
            <a:fld id="{162A217B-ED1C-D84B-8478-63C77FA79618}" type="slidenum">
              <a:rPr lang="de-DE">
                <a:latin typeface="Calibri"/>
              </a:rPr>
              <a:pPr defTabSz="548640"/>
              <a:t>4</a:t>
            </a:fld>
            <a:endParaRPr lang="de-DE" dirty="0">
              <a:latin typeface="Calibri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16645" y="248180"/>
            <a:ext cx="10293979" cy="874368"/>
          </a:xfrm>
        </p:spPr>
        <p:txBody>
          <a:bodyPr/>
          <a:lstStyle/>
          <a:p>
            <a:r>
              <a:rPr lang="de-DE" sz="2800" dirty="0" err="1"/>
              <a:t>Chemaitelly</a:t>
            </a:r>
            <a:r>
              <a:rPr lang="de-DE" sz="2800" dirty="0"/>
              <a:t> et al.: C</a:t>
            </a:r>
            <a:r>
              <a:rPr lang="en-US" dirty="0"/>
              <a:t>OVID-19 primary series and booster </a:t>
            </a:r>
            <a:br>
              <a:rPr lang="en-US" dirty="0"/>
            </a:br>
            <a:r>
              <a:rPr lang="en-US" dirty="0"/>
              <a:t>vaccination and immune imprinting </a:t>
            </a:r>
            <a:r>
              <a:rPr lang="de-DE" sz="2800" dirty="0"/>
              <a:t>. Preprint (</a:t>
            </a:r>
            <a:r>
              <a:rPr lang="de-DE" sz="2800" dirty="0" err="1"/>
              <a:t>MedRxiv</a:t>
            </a:r>
            <a:r>
              <a:rPr lang="de-DE" sz="2800" dirty="0"/>
              <a:t>), Nov 01, 2022 </a:t>
            </a:r>
            <a:endParaRPr lang="de-DE" dirty="0"/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C0B80571-7688-4BD8-9B61-8DA8C549D6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6645" y="1290037"/>
            <a:ext cx="11158710" cy="4898826"/>
          </a:xfrm>
        </p:spPr>
        <p:txBody>
          <a:bodyPr>
            <a:noAutofit/>
          </a:bodyPr>
          <a:lstStyle/>
          <a:p>
            <a:pPr marL="411480" lvl="1" indent="-411480"/>
            <a:r>
              <a:rPr lang="de-DE" sz="2400" b="1" dirty="0"/>
              <a:t>Nur leichte Infektionen </a:t>
            </a:r>
            <a:r>
              <a:rPr lang="de-DE" sz="2400" dirty="0"/>
              <a:t>(in dieser Population fast keine schweren Verläufe)</a:t>
            </a:r>
          </a:p>
          <a:p>
            <a:pPr marL="411480" lvl="1" indent="-411480"/>
            <a:r>
              <a:rPr lang="de-DE" sz="2400" b="1" dirty="0"/>
              <a:t>Selektion durch </a:t>
            </a:r>
            <a:r>
              <a:rPr lang="de-DE" sz="2400" b="1" dirty="0" err="1"/>
              <a:t>matching</a:t>
            </a:r>
            <a:r>
              <a:rPr lang="de-DE" sz="2400" dirty="0"/>
              <a:t>: von initial &gt;870.000 auf je 56.000 beim 2-dose vs. </a:t>
            </a:r>
            <a:r>
              <a:rPr lang="de-DE" sz="2400" dirty="0" err="1"/>
              <a:t>unvacc</a:t>
            </a:r>
            <a:r>
              <a:rPr lang="de-DE" sz="2400" dirty="0"/>
              <a:t>. und je 30.000 bei 3-dose </a:t>
            </a:r>
            <a:r>
              <a:rPr lang="de-DE" sz="2400" dirty="0" err="1"/>
              <a:t>vs</a:t>
            </a:r>
            <a:r>
              <a:rPr lang="de-DE" sz="2400" dirty="0"/>
              <a:t> 2-dose </a:t>
            </a:r>
            <a:r>
              <a:rPr lang="de-DE" sz="2400" dirty="0">
                <a:solidFill>
                  <a:srgbClr val="FF0000"/>
                </a:solidFill>
              </a:rPr>
              <a:t>(&lt;10% der Stichprobe</a:t>
            </a:r>
            <a:r>
              <a:rPr lang="de-DE" sz="2400" dirty="0"/>
              <a:t>)</a:t>
            </a:r>
          </a:p>
          <a:p>
            <a:r>
              <a:rPr lang="de-DE" b="1" dirty="0"/>
              <a:t>Inzidenzen beider 2-dose Gruppen </a:t>
            </a:r>
            <a:r>
              <a:rPr lang="de-DE" dirty="0"/>
              <a:t>sind verschieden + unterschiedliche Altersstruktur</a:t>
            </a:r>
          </a:p>
          <a:p>
            <a:r>
              <a:rPr lang="de-DE" b="1" dirty="0"/>
              <a:t>Einfluss Testfrequenz: </a:t>
            </a:r>
            <a:r>
              <a:rPr lang="de-DE" dirty="0"/>
              <a:t>bei fast allen Vergleichen Gruppenunterschiede </a:t>
            </a:r>
          </a:p>
          <a:p>
            <a:r>
              <a:rPr lang="de-DE" b="1" dirty="0"/>
              <a:t>Adjustierung auf Testfrequenz </a:t>
            </a:r>
            <a:r>
              <a:rPr lang="de-DE" dirty="0"/>
              <a:t>verändert ein HR sehr deutlich: bei dem Vergleich zwischen 3-dose </a:t>
            </a:r>
            <a:r>
              <a:rPr lang="de-DE" dirty="0" err="1"/>
              <a:t>vs</a:t>
            </a:r>
            <a:r>
              <a:rPr lang="de-DE" dirty="0"/>
              <a:t> </a:t>
            </a:r>
            <a:r>
              <a:rPr lang="de-DE" dirty="0" err="1"/>
              <a:t>unvacc</a:t>
            </a:r>
            <a:r>
              <a:rPr lang="de-DE" dirty="0"/>
              <a:t> entsteht zunächst ein HR von </a:t>
            </a:r>
            <a:r>
              <a:rPr lang="de-DE" dirty="0">
                <a:solidFill>
                  <a:srgbClr val="FF0000"/>
                </a:solidFill>
              </a:rPr>
              <a:t>1.10 (95% CI: 0.92-1.31)</a:t>
            </a:r>
            <a:r>
              <a:rPr lang="de-DE" dirty="0"/>
              <a:t>, nach Adjustierung auf Testfrequenz: </a:t>
            </a:r>
            <a:r>
              <a:rPr lang="de-DE" dirty="0">
                <a:solidFill>
                  <a:srgbClr val="FF0000"/>
                </a:solidFill>
              </a:rPr>
              <a:t>0.53 (95% CI: 0.44-0.63) </a:t>
            </a:r>
            <a:r>
              <a:rPr lang="de-DE" dirty="0"/>
              <a:t>= </a:t>
            </a:r>
            <a:r>
              <a:rPr lang="de-DE" b="1" dirty="0"/>
              <a:t>Hinweis auf starkes residual </a:t>
            </a:r>
            <a:r>
              <a:rPr lang="de-DE" b="1" dirty="0" err="1"/>
              <a:t>confounding</a:t>
            </a:r>
            <a:endParaRPr lang="de-DE" b="1" dirty="0"/>
          </a:p>
          <a:p>
            <a:endParaRPr lang="de-DE" b="1" dirty="0"/>
          </a:p>
          <a:p>
            <a:r>
              <a:rPr lang="de-DE" b="1" dirty="0"/>
              <a:t>Fazit:</a:t>
            </a:r>
            <a:r>
              <a:rPr lang="de-DE" dirty="0"/>
              <a:t> unsicher, ob diese Daten einen ersten epidemiologischen Hinweis auf immune </a:t>
            </a:r>
            <a:r>
              <a:rPr lang="de-DE" dirty="0" err="1"/>
              <a:t>imprinting</a:t>
            </a:r>
            <a:r>
              <a:rPr lang="de-DE" dirty="0"/>
              <a:t> darstellen; WHO hat Gruppen weltweit gebeten, eigene Daten zu prüfen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712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2FA844F-E50F-494B-BA1F-F2D28376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9C0DD617-1247-4073-A72C-4E5409992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000" y="2554632"/>
            <a:ext cx="10293979" cy="874368"/>
          </a:xfrm>
        </p:spPr>
        <p:txBody>
          <a:bodyPr/>
          <a:lstStyle/>
          <a:p>
            <a:pPr algn="ctr"/>
            <a:r>
              <a:rPr lang="de-DE" sz="2800" dirty="0"/>
              <a:t>Anhang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461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C9D829-6EE8-4CAB-94A3-AAFD85012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6391641-FE45-43F5-AB46-6D0BD22D0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556" y="309421"/>
            <a:ext cx="7942881" cy="623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9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C9D829-6EE8-4CAB-94A3-AAFD85012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48155B6-F4A7-4BAB-B631-4A97C19C8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2719" y="93248"/>
            <a:ext cx="6881247" cy="651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69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Breitbild</PresentationFormat>
  <Paragraphs>48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ＭＳ 明朝</vt:lpstr>
      <vt:lpstr>Wingdings</vt:lpstr>
      <vt:lpstr>Office-Design</vt:lpstr>
      <vt:lpstr>Bowe et al.: Acute and postacute sequelae associated  with SARS-CoV-2 reinfection. Nature Med. Nov 10, 2022 (online)</vt:lpstr>
      <vt:lpstr>Bowe et al.: Acute and postacute sequelae associated  with SARS-CoV-2 reinfection. Nature Med. Nov 10, 2022 (online)</vt:lpstr>
      <vt:lpstr>Chemaitelly et al.: COVID-19 primary series and booster  vaccination and immune imprinting. Preprint (MedRxiv), Nov 01, 2022 </vt:lpstr>
      <vt:lpstr>Chemaitelly et al.: COVID-19 primary series and booster  vaccination and immune imprinting . Preprint (MedRxiv), Nov 01, 2022 </vt:lpstr>
      <vt:lpstr>Anhang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Neues Drittmittel-Projekt in FG33:   Systematic Reviews Of Scientific Evidence On Vaccines And Capacity Building Activities</dc:title>
  <dc:creator>Harder, Thomas</dc:creator>
  <cp:lastModifiedBy>Harder, Thomas</cp:lastModifiedBy>
  <cp:revision>84</cp:revision>
  <dcterms:created xsi:type="dcterms:W3CDTF">2022-11-08T14:44:21Z</dcterms:created>
  <dcterms:modified xsi:type="dcterms:W3CDTF">2022-11-22T14:22:13Z</dcterms:modified>
</cp:coreProperties>
</file>