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2" r:id="rId2"/>
    <p:sldId id="684" r:id="rId3"/>
    <p:sldId id="672" r:id="rId4"/>
    <p:sldId id="692" r:id="rId5"/>
    <p:sldId id="688" r:id="rId6"/>
    <p:sldId id="689" r:id="rId7"/>
    <p:sldId id="690" r:id="rId8"/>
    <p:sldId id="691" r:id="rId9"/>
    <p:sldId id="687" r:id="rId10"/>
    <p:sldId id="68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idt-Nave, Christa" initials="CSN" lastIdx="2" clrIdx="0">
    <p:extLst>
      <p:ext uri="{19B8F6BF-5375-455C-9EA6-DF929625EA0E}">
        <p15:presenceInfo xmlns:p15="http://schemas.microsoft.com/office/powerpoint/2012/main" userId="Scheidt-Nave, Christa" providerId="None"/>
      </p:ext>
    </p:extLst>
  </p:cmAuthor>
  <p:cmAuthor id="2" name="Silva de Almeida, Maria" initials="SdAM" lastIdx="1" clrIdx="1">
    <p:extLst>
      <p:ext uri="{19B8F6BF-5375-455C-9EA6-DF929625EA0E}">
        <p15:presenceInfo xmlns:p15="http://schemas.microsoft.com/office/powerpoint/2012/main" userId="Silva de Almeida, Mar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  <a:srgbClr val="0D7F25"/>
    <a:srgbClr val="045AA6"/>
    <a:srgbClr val="4F81BD"/>
    <a:srgbClr val="DFE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5921" autoAdjust="0"/>
    <p:restoredTop sz="95268" autoAdjust="0"/>
  </p:normalViewPr>
  <p:slideViewPr>
    <p:cSldViewPr snapToGrid="0">
      <p:cViewPr varScale="1">
        <p:scale>
          <a:sx n="111" d="100"/>
          <a:sy n="111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42"/>
    </p:cViewPr>
  </p:sorter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8ED09-C620-4DC4-AEBB-2103CAA67739}" type="datetimeFigureOut">
              <a:rPr lang="de-DE" smtClean="0"/>
              <a:t>28.11.2022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01B7-D35C-4239-87BD-66207382E6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55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175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731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0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510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227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416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977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033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837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301B7-D35C-4239-87BD-66207382E61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46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911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3716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86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786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362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68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80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Austausch Long COVID Allgemeinmedizin Uni Würzburg / RKI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46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05.05.2022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en-US"/>
              <a:t>Austausch Long COVID Allgemeinmedizin Uni Würzburg / RKI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498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246520" y="2267306"/>
            <a:ext cx="6098555" cy="1687127"/>
          </a:xfrm>
        </p:spPr>
        <p:txBody>
          <a:bodyPr>
            <a:normAutofit/>
          </a:bodyPr>
          <a:lstStyle/>
          <a:p>
            <a:br>
              <a:rPr lang="de-DE" sz="2400" dirty="0"/>
            </a:br>
            <a:r>
              <a:rPr lang="de-DE" sz="2400" dirty="0"/>
              <a:t> </a:t>
            </a:r>
            <a:endParaRPr lang="de-DE" sz="2800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C741FF68-5362-4AF3-843E-EC348DF6431E}"/>
              </a:ext>
            </a:extLst>
          </p:cNvPr>
          <p:cNvSpPr txBox="1">
            <a:spLocks/>
          </p:cNvSpPr>
          <p:nvPr/>
        </p:nvSpPr>
        <p:spPr>
          <a:xfrm>
            <a:off x="5348519" y="2221970"/>
            <a:ext cx="5904459" cy="2278467"/>
          </a:xfrm>
          <a:prstGeom prst="rect">
            <a:avLst/>
          </a:prstGeom>
        </p:spPr>
        <p:txBody>
          <a:bodyPr vert="horz" lIns="252000" tIns="108000" rIns="252000" bIns="10800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933" b="1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Übersichtsarbeit zu</a:t>
            </a:r>
            <a:br>
              <a:rPr lang="de-DE" sz="2800" dirty="0"/>
            </a:br>
            <a:r>
              <a:rPr lang="de-DE" sz="2800" dirty="0"/>
              <a:t>Langzeitfolgen bei grundimmunisierten Personen </a:t>
            </a:r>
            <a:br>
              <a:rPr lang="de-DE" sz="2800" dirty="0"/>
            </a:br>
            <a:r>
              <a:rPr lang="de-DE" sz="2800" dirty="0"/>
              <a:t>(Long COVID) 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64AEF-B9F9-4538-BA0C-7F0F1777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5122695" y="4057496"/>
            <a:ext cx="6346203" cy="9889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     RKI Krisenstab – 23.11.2022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8CB08419-C411-4635-B752-6D0DC7850589}"/>
              </a:ext>
            </a:extLst>
          </p:cNvPr>
          <p:cNvSpPr txBox="1"/>
          <p:nvPr/>
        </p:nvSpPr>
        <p:spPr>
          <a:xfrm>
            <a:off x="420028" y="1109795"/>
            <a:ext cx="10958213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Are vaccinations against COVID-19, administered before SARS-CoV-2 infection, effective against Long </a:t>
            </a:r>
            <a:r>
              <a:rPr lang="de-DE" sz="1600" b="1" dirty="0">
                <a:solidFill>
                  <a:srgbClr val="000000"/>
                </a:solidFill>
                <a:latin typeface="Arial" panose="020B0604020202020204" pitchFamily="34" charset="0"/>
              </a:rPr>
              <a:t>COVID?</a:t>
            </a:r>
            <a:endParaRPr lang="it-IT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What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was </a:t>
            </a:r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already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known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(</a:t>
            </a:r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until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6.7.2022 – 1. Präsentation auf Sitzung des Krisenstabs)?</a:t>
            </a:r>
          </a:p>
          <a:p>
            <a:r>
              <a:rPr lang="it-IT" sz="105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February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2022 </a:t>
            </a:r>
            <a:br>
              <a:rPr lang="it-IT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it-IT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Narrative </a:t>
            </a:r>
            <a:r>
              <a:rPr lang="it-IT" sz="105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Summary</a:t>
            </a:r>
            <a:r>
              <a:rPr lang="it-IT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of the UK Health Security Agency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(Search up to January 12, 2022; 8 studies) </a:t>
            </a:r>
          </a:p>
          <a:p>
            <a:pPr marL="357188"/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There is evidence that vaccinated people who are subsequently infected with COVID-19 are less likely to report symptoms of long COVID than unvaccinated people…However, there is a </a:t>
            </a:r>
            <a:r>
              <a:rPr 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risk of bias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across all studies due to differences in people who were vaccinated and unvaccinated, the measurement of outcomes, and in the selection of participants.</a:t>
            </a:r>
            <a:endParaRPr lang="it-IT" sz="10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April 2022 </a:t>
            </a:r>
            <a:b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Evidence Brief of the Public Health Agency of Canada (Search up to January 13, 2022; 7 studies )</a:t>
            </a:r>
            <a:endParaRPr lang="it-IT" sz="10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357188"/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Preliminary research findings suggest COVID-19 vaccination may decrease the risk of developing PCC (…) There is </a:t>
            </a:r>
            <a:r>
              <a:rPr 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low confidence in these findings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 the evidence was limited by the number of studies, lack of peer review and risk of bias in the retrospective studies. Peer-reviewed longer-term prospective studies are needed.</a:t>
            </a:r>
          </a:p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June 2022 </a:t>
            </a:r>
            <a:b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Preprint of an Systematic Review by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Byambasuren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et al. from Australia (Search up to February 22, 2022; 6 studies)</a:t>
            </a:r>
          </a:p>
          <a:p>
            <a:pPr marL="357188"/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Data from six observational studies suggest COVID-19 vaccination may protect against long COVID…  However, the impact of vaccines on preventing or treating long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COVID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could </a:t>
            </a:r>
            <a:r>
              <a:rPr 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not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have been </a:t>
            </a:r>
            <a:r>
              <a:rPr lang="en-US" sz="1050" dirty="0">
                <a:solidFill>
                  <a:srgbClr val="C00000"/>
                </a:solidFill>
                <a:latin typeface="Arial" panose="020B0604020202020204" pitchFamily="34" charset="0"/>
              </a:rPr>
              <a:t>conclusively established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in this review.</a:t>
            </a:r>
          </a:p>
          <a:p>
            <a:pPr marL="357188"/>
            <a:endParaRPr lang="en-US" sz="105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lvl="0"/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Published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0D7F25"/>
                </a:solidFill>
                <a:latin typeface="Arial" panose="020B0604020202020204" pitchFamily="34" charset="0"/>
              </a:rPr>
              <a:t>since</a:t>
            </a:r>
            <a:r>
              <a:rPr lang="de-DE" sz="1400" dirty="0">
                <a:solidFill>
                  <a:srgbClr val="0D7F25"/>
                </a:solidFill>
                <a:latin typeface="Arial" panose="020B0604020202020204" pitchFamily="34" charset="0"/>
              </a:rPr>
              <a:t> 6.7.2022</a:t>
            </a: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July 2022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Bauernfeind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et al. from Germany in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Innere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Medizin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(Search up to June 2022 (?) ; 9 studies – “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weiche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Einschlusskriterien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)</a:t>
            </a:r>
          </a:p>
          <a:p>
            <a:pPr marL="361950"/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</a:rPr>
              <a:t>Die Bewertung der vorhandenen Studien ist durch uneinheitliche Definitionen erschwert. Es gibt jedoch </a:t>
            </a:r>
            <a:r>
              <a:rPr lang="de-DE" sz="1200" dirty="0">
                <a:solidFill>
                  <a:srgbClr val="C00000"/>
                </a:solidFill>
                <a:latin typeface="Arial" panose="020B0604020202020204" pitchFamily="34" charset="0"/>
              </a:rPr>
              <a:t>Hinweise</a:t>
            </a: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</a:rPr>
              <a:t>, dass die (vollständige) COVID-19-Impfung nicht nur die symptomatische Infektion verhindern kann, sondern auch das Risiko für </a:t>
            </a:r>
            <a:r>
              <a:rPr lang="de-DE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Long-COVID</a:t>
            </a: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</a:rPr>
              <a:t> bei Durchbruchinfektionen zu reduzieren vermag.</a:t>
            </a:r>
            <a:endParaRPr 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November 2022</a:t>
            </a:r>
          </a:p>
          <a:p>
            <a:pPr marL="361950" indent="-361950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Systematic Review by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Notarte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et al. in from US in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eClinicalMedicine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(Search up to June 20,2022; 6 studies)</a:t>
            </a:r>
            <a:b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Overall, vaccination was associated with reduced risks or odds of </a:t>
            </a:r>
            <a:r>
              <a:rPr lang="en-US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long-COVID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, with </a:t>
            </a: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</a:rPr>
              <a:t>preliminary evidence suggesting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that two doses are more effective than one dose</a:t>
            </a:r>
            <a:endParaRPr lang="it-IT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Hintergrund und Fragestellung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10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017000-2443-40DC-887C-4E07FDFA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</p:spTree>
    <p:extLst>
      <p:ext uri="{BB962C8B-B14F-4D97-AF65-F5344CB8AC3E}">
        <p14:creationId xmlns:p14="http://schemas.microsoft.com/office/powerpoint/2010/main" val="258661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3054203-8F7A-4768-BF04-095CBA480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496" y="276227"/>
            <a:ext cx="5505450" cy="64389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3ADB36F-894F-429D-A7EF-2D99F1CA0C96}"/>
              </a:ext>
            </a:extLst>
          </p:cNvPr>
          <p:cNvSpPr txBox="1"/>
          <p:nvPr/>
        </p:nvSpPr>
        <p:spPr>
          <a:xfrm>
            <a:off x="283841" y="1978606"/>
            <a:ext cx="55054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Teil I: Erste Ergebnisse des systematischen Reviews 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Teil II: Ergebnisse von Studien, die nicht vollständig die Einschlusskriterien des Reviews erfüllen</a:t>
            </a:r>
            <a:br>
              <a:rPr lang="de-DE" sz="2400" dirty="0"/>
            </a:br>
            <a:endParaRPr lang="de-DE" sz="2400" dirty="0"/>
          </a:p>
          <a:p>
            <a:r>
              <a:rPr lang="de-DE" sz="2400" dirty="0"/>
              <a:t>Teil III: Ergebnisse von Studien, die nach dem Suchlauf des Reviews (17.6.2022) publiziert wurden</a:t>
            </a:r>
          </a:p>
          <a:p>
            <a:pPr marL="342900" indent="-342900">
              <a:buAutoNum type="arabicPeriod"/>
            </a:pPr>
            <a:endParaRPr lang="de-DE" sz="24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7EAEBD7-F6A0-4EE2-8C2A-3ED8BF35A70F}"/>
              </a:ext>
            </a:extLst>
          </p:cNvPr>
          <p:cNvSpPr/>
          <p:nvPr/>
        </p:nvSpPr>
        <p:spPr>
          <a:xfrm>
            <a:off x="283841" y="3114135"/>
            <a:ext cx="5271570" cy="1181819"/>
          </a:xfrm>
          <a:prstGeom prst="rect">
            <a:avLst/>
          </a:prstGeom>
          <a:noFill/>
          <a:ln w="57150">
            <a:solidFill>
              <a:srgbClr val="045A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EFD597F-BE85-421E-9B19-5D17D1B3DECA}"/>
              </a:ext>
            </a:extLst>
          </p:cNvPr>
          <p:cNvSpPr/>
          <p:nvPr/>
        </p:nvSpPr>
        <p:spPr>
          <a:xfrm>
            <a:off x="283841" y="4495114"/>
            <a:ext cx="5271570" cy="1311215"/>
          </a:xfrm>
          <a:prstGeom prst="rect">
            <a:avLst/>
          </a:prstGeom>
          <a:noFill/>
          <a:ln w="57150">
            <a:solidFill>
              <a:srgbClr val="0D7F2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85E366C-6863-4B2F-9A81-AA04798F30E3}"/>
              </a:ext>
            </a:extLst>
          </p:cNvPr>
          <p:cNvSpPr/>
          <p:nvPr/>
        </p:nvSpPr>
        <p:spPr>
          <a:xfrm>
            <a:off x="9558068" y="5986732"/>
            <a:ext cx="1903162" cy="701918"/>
          </a:xfrm>
          <a:prstGeom prst="rect">
            <a:avLst/>
          </a:prstGeom>
          <a:noFill/>
          <a:ln w="57150">
            <a:solidFill>
              <a:srgbClr val="0D7F2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7A465F8-0CFF-4A3A-9868-11F2BCA9B5CB}"/>
              </a:ext>
            </a:extLst>
          </p:cNvPr>
          <p:cNvSpPr/>
          <p:nvPr/>
        </p:nvSpPr>
        <p:spPr>
          <a:xfrm>
            <a:off x="6885498" y="5986732"/>
            <a:ext cx="1903163" cy="701918"/>
          </a:xfrm>
          <a:prstGeom prst="rect">
            <a:avLst/>
          </a:prstGeom>
          <a:noFill/>
          <a:ln w="57150">
            <a:solidFill>
              <a:srgbClr val="045A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C0DE59A-6B25-4F47-B25D-79F0A55442E7}"/>
              </a:ext>
            </a:extLst>
          </p:cNvPr>
          <p:cNvSpPr/>
          <p:nvPr/>
        </p:nvSpPr>
        <p:spPr>
          <a:xfrm>
            <a:off x="283841" y="1803684"/>
            <a:ext cx="5271570" cy="1111292"/>
          </a:xfrm>
          <a:prstGeom prst="rect">
            <a:avLst/>
          </a:prstGeom>
          <a:noFill/>
          <a:ln w="57150">
            <a:solidFill>
              <a:srgbClr val="93CDD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2" y="524970"/>
            <a:ext cx="6013442" cy="952388"/>
          </a:xfrm>
        </p:spPr>
        <p:txBody>
          <a:bodyPr/>
          <a:lstStyle/>
          <a:p>
            <a:br>
              <a:rPr lang="de-DE" sz="2800" dirty="0"/>
            </a:br>
            <a:r>
              <a:rPr lang="de-DE" sz="2800" dirty="0"/>
              <a:t>Flowchart zur Übersichtsarbeit (ID4726)</a:t>
            </a:r>
            <a:br>
              <a:rPr lang="de-DE" sz="2800" dirty="0"/>
            </a:br>
            <a:r>
              <a:rPr lang="de-DE" sz="2800" dirty="0"/>
              <a:t>„Langzeitfolgen bei grundimmunisierten Personen (Long COVID)“ </a:t>
            </a:r>
            <a:br>
              <a:rPr lang="de-DE" sz="2800" dirty="0"/>
            </a:br>
            <a:br>
              <a:rPr lang="de-DE" sz="2800" dirty="0"/>
            </a:b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25632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Teil I: Systematisches Review - Methodik (PICOS)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0849933-1D72-45B7-ACE9-2A20C69529DC}"/>
              </a:ext>
            </a:extLst>
          </p:cNvPr>
          <p:cNvSpPr txBox="1"/>
          <p:nvPr/>
        </p:nvSpPr>
        <p:spPr>
          <a:xfrm>
            <a:off x="420029" y="1214112"/>
            <a:ext cx="1083295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P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opulation</a:t>
            </a:r>
          </a:p>
          <a:p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Individuals of all ages who were eligible to receive COVID-19 vaccination and with a confirmed diagnosis of SARS-CoV-2 infection.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I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ntervention</a:t>
            </a:r>
          </a:p>
          <a:p>
            <a:pPr lvl="0"/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Full vaccination course (including heterologous scheme, including booster) finished before a defined time interval (14/7 days) before the SARS-CoV-2-infection. Vaccines have to be approved by the EMA or licensed abroad and identical in formulation. </a:t>
            </a:r>
          </a:p>
          <a:p>
            <a:pPr lvl="0"/>
            <a:r>
              <a:rPr lang="de-DE" sz="2000" b="1" dirty="0" err="1">
                <a:solidFill>
                  <a:srgbClr val="0D7F25"/>
                </a:solidFill>
                <a:latin typeface="Arial" panose="020B0604020202020204" pitchFamily="34" charset="0"/>
              </a:rPr>
              <a:t>C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omparator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(s)/</a:t>
            </a:r>
            <a:r>
              <a:rPr lang="de-DE" sz="2000" dirty="0" err="1">
                <a:solidFill>
                  <a:srgbClr val="0D7F25"/>
                </a:solidFill>
                <a:latin typeface="Arial" panose="020B0604020202020204" pitchFamily="34" charset="0"/>
              </a:rPr>
              <a:t>control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Primary vaccination vs. placebo, no vaccination, or vaccine not directed against COVID-19 (active comparator);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b) Booster vaccination vs. placebo or vaccine not directed against COVID-19 (active comparator);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c) Booster vaccination vs. primary vaccination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O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utcome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</a:rPr>
              <a:t>1) Post-COVID diagnosis by health professionals (preferably as defined by the WHO post COVID-19 condition)</a:t>
            </a:r>
          </a:p>
          <a:p>
            <a:pPr lvl="0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</a:rPr>
              <a:t>2) Post /Long COVID defined by study authors</a:t>
            </a:r>
          </a:p>
          <a:p>
            <a:pPr lvl="0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</a:rPr>
              <a:t>3) Prevalence and severity of Long COVID symptoms/outcomes that last for more than 4 weeks after the infection: </a:t>
            </a:r>
          </a:p>
          <a:p>
            <a:pPr lvl="0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Fatigue (including “weakness”); Concentration and/or Memory Impairment (including “Brain Fog”); Dyspnea; Sleep Disorder; Myalgia and/or Arthralgia; Anxiety and/or Depression; Loss of taste and/or smell; (Functional limitation and days of absenteeism from work)</a:t>
            </a:r>
          </a:p>
          <a:p>
            <a:pPr lvl="0"/>
            <a:r>
              <a:rPr lang="de-DE" sz="2000" b="1" dirty="0">
                <a:solidFill>
                  <a:srgbClr val="0D7F25"/>
                </a:solidFill>
                <a:latin typeface="Arial" panose="020B0604020202020204" pitchFamily="34" charset="0"/>
              </a:rPr>
              <a:t>S</a:t>
            </a:r>
            <a: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  <a:t>tudy design</a:t>
            </a:r>
            <a:br>
              <a:rPr lang="de-DE" sz="2000" dirty="0">
                <a:solidFill>
                  <a:srgbClr val="0D7F25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Any study design with a comparison group to assess effects of vaccination including randomized controlled trials (RCT) </a:t>
            </a:r>
          </a:p>
          <a:p>
            <a:endParaRPr lang="it-IT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900" dirty="0">
                <a:solidFill>
                  <a:srgbClr val="000000"/>
                </a:solidFill>
                <a:latin typeface="Arial" panose="020B0604020202020204" pitchFamily="34" charset="0"/>
              </a:rPr>
              <a:t>Christina Poethko-Mueller, Christa Scheidt-Nave, Giselle Sarganas Margolis, Giselle, Julia </a:t>
            </a:r>
            <a:r>
              <a:rPr lang="it-IT" sz="900" dirty="0" err="1">
                <a:solidFill>
                  <a:srgbClr val="000000"/>
                </a:solidFill>
                <a:latin typeface="Arial" panose="020B0604020202020204" pitchFamily="34" charset="0"/>
              </a:rPr>
              <a:t>Nuebel</a:t>
            </a:r>
            <a:r>
              <a:rPr lang="it-IT" sz="900" dirty="0">
                <a:solidFill>
                  <a:srgbClr val="000000"/>
                </a:solidFill>
                <a:latin typeface="Arial" panose="020B0604020202020204" pitchFamily="34" charset="0"/>
              </a:rPr>
              <a:t>, Agata </a:t>
            </a:r>
            <a:r>
              <a:rPr lang="de-DE" sz="900" dirty="0">
                <a:solidFill>
                  <a:srgbClr val="000000"/>
                </a:solidFill>
                <a:latin typeface="Arial" panose="020B0604020202020204" pitchFamily="34" charset="0"/>
              </a:rPr>
              <a:t>Mikolajewska, Katharina Heldt, Denise Ducks, Vanessa Piechotta, Wiebe </a:t>
            </a:r>
            <a:r>
              <a:rPr lang="de-DE" sz="900" dirty="0" err="1">
                <a:solidFill>
                  <a:srgbClr val="000000"/>
                </a:solidFill>
                <a:latin typeface="Arial" panose="020B0604020202020204" pitchFamily="34" charset="0"/>
              </a:rPr>
              <a:t>Kuelper-Schiek</a:t>
            </a:r>
            <a:r>
              <a:rPr lang="de-DE" sz="900" dirty="0">
                <a:solidFill>
                  <a:srgbClr val="000000"/>
                </a:solidFill>
                <a:latin typeface="Arial" panose="020B0604020202020204" pitchFamily="34" charset="0"/>
              </a:rPr>
              <a:t>, Antonia Pilic, </a:t>
            </a:r>
            <a:r>
              <a:rPr 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Thomas Harder. Effectiveness of vaccination against Long COVID: A systematic evidence synthesis. PROSPERO 2022 CRD42022328481 Available from: </a:t>
            </a:r>
            <a:r>
              <a:rPr lang="de-DE" sz="900" dirty="0">
                <a:solidFill>
                  <a:srgbClr val="008100"/>
                </a:solidFill>
                <a:latin typeface="Arial" panose="020B0604020202020204" pitchFamily="34" charset="0"/>
              </a:rPr>
              <a:t>https://www.crd.york.ac.uk/prospero/display_record.php?ID=CRD42022328481</a:t>
            </a:r>
            <a:endParaRPr lang="de-DE" sz="900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CFE5FE-A74B-4E72-A199-BDC9BA3C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</p:spTree>
    <p:extLst>
      <p:ext uri="{BB962C8B-B14F-4D97-AF65-F5344CB8AC3E}">
        <p14:creationId xmlns:p14="http://schemas.microsoft.com/office/powerpoint/2010/main" val="388045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11" name="Titel 2">
            <a:extLst>
              <a:ext uri="{FF2B5EF4-FFF2-40B4-BE49-F238E27FC236}">
                <a16:creationId xmlns:a16="http://schemas.microsoft.com/office/drawing/2014/main" id="{0A722106-CA21-4FA0-B5AF-E7876A14CF89}"/>
              </a:ext>
            </a:extLst>
          </p:cNvPr>
          <p:cNvSpPr txBox="1">
            <a:spLocks/>
          </p:cNvSpPr>
          <p:nvPr/>
        </p:nvSpPr>
        <p:spPr>
          <a:xfrm>
            <a:off x="401588" y="0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933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Teil I: Systematisches Review - Ergebnisse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8F05BC3-5746-48C5-856B-BA657F417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54" y="679039"/>
            <a:ext cx="10584516" cy="617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36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Teil II: Ergebnisse von Studien, die nicht vollständig die Einschlusskriterien des Reviews erfüllen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CFE5FE-A74B-4E72-A199-BDC9BA3C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3A00769-E590-432F-8B68-B1E1ECCCC754}"/>
              </a:ext>
            </a:extLst>
          </p:cNvPr>
          <p:cNvSpPr txBox="1"/>
          <p:nvPr/>
        </p:nvSpPr>
        <p:spPr>
          <a:xfrm>
            <a:off x="413725" y="1002492"/>
            <a:ext cx="108392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Kuodi</a:t>
            </a:r>
            <a:r>
              <a:rPr lang="en-US" dirty="0"/>
              <a:t> et al. cross-sectional study nested in a prospective cohort (Israel)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/>
              <a:t>Only bridging information on vaccination status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Two doses BnT162b2 mRNA resulted in statistically significant risk ratios for: </a:t>
            </a:r>
            <a:br>
              <a:rPr lang="en-US" dirty="0"/>
            </a:br>
            <a:r>
              <a:rPr lang="en-US" dirty="0"/>
              <a:t>fatigue: 0.36 [ 95% CI 0.19-0.71]; headache: 0.46 [0.26-0.83]; persistent muscle pain: 0.32 [0.11-0.88]; shortness of breath: 0.23 [0.07-0.84]; dizziness: 0.26 [0.09 to 1.79] and some others.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Taquet</a:t>
            </a:r>
            <a:r>
              <a:rPr lang="en-US" dirty="0"/>
              <a:t> et al. international </a:t>
            </a:r>
            <a:r>
              <a:rPr lang="en-US" dirty="0" err="1"/>
              <a:t>TriNetX</a:t>
            </a:r>
            <a:r>
              <a:rPr lang="en-US" dirty="0"/>
              <a:t> Research Network platform (mainly US)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/>
              <a:t>Wrong definition of Long COVID, symptoms of acute COVID-19 disease included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Fully vaccinated cases were less likely to be diagnosed with </a:t>
            </a:r>
          </a:p>
          <a:p>
            <a:pPr marL="804863" lvl="1" indent="-347663"/>
            <a:r>
              <a:rPr lang="en-US" dirty="0"/>
              <a:t>	fatigue: HR = 0.86 [95% CI 0.77-0.96]; anosmia: 0.68 </a:t>
            </a:r>
            <a:r>
              <a:rPr lang="en-US"/>
              <a:t>[0.55-0.84]; </a:t>
            </a:r>
            <a:r>
              <a:rPr lang="en-US" dirty="0"/>
              <a:t>hair loss: 0.66 [0.54-0.81]; interstitial lung disease: 0.74 [0.62-0.88]; myalgia: 0.70 </a:t>
            </a:r>
            <a:r>
              <a:rPr lang="en-US"/>
              <a:t>[0.59-0.84</a:t>
            </a:r>
            <a:r>
              <a:rPr lang="en-US" dirty="0"/>
              <a:t>] and other pain: 0.90 [0.81-0.99].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Simon et al. analysis of a federated research study (electronic health records) (US)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/>
              <a:t> Wrong definition of vaccination (just one dose) 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Patients who received at least one dose of any of the three COVID vaccines were less likely to report at least one symptom of Long COVID: OR = 0.22 (95% CI: 0.20-0.25), and less likely to have more than one symptom of Long COVID: 0.11 [0.09-0.14].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Herman et al. (Indonesia) and Senjam et al. (India)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Wrong intervention: I</a:t>
            </a:r>
            <a:r>
              <a:rPr lang="en-US" dirty="0"/>
              <a:t>nactivated vaccine from India/ ‘protective effect’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Arjun</a:t>
            </a:r>
            <a:r>
              <a:rPr lang="en-US" dirty="0"/>
              <a:t> et al.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Wrong intervention: I</a:t>
            </a:r>
            <a:r>
              <a:rPr lang="en-US" dirty="0"/>
              <a:t>nactivated vaccine from India/ no ‘protective effect’ </a:t>
            </a:r>
            <a:r>
              <a:rPr lang="en-US" dirty="0" err="1"/>
              <a:t>aOR</a:t>
            </a:r>
            <a:r>
              <a:rPr lang="en-US" dirty="0"/>
              <a:t> 2.32 [1.17-4.58].</a:t>
            </a:r>
            <a:endParaRPr lang="de-DE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1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Teil III: Ergebnisse von Studien, die nach dem Suchlauf </a:t>
            </a:r>
            <a:br>
              <a:rPr lang="de-DE" sz="2800" dirty="0"/>
            </a:br>
            <a:r>
              <a:rPr lang="de-DE" sz="2800" dirty="0"/>
              <a:t>des Reviews publiziert wurden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CFE5FE-A74B-4E72-A199-BDC9BA3C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3A00769-E590-432F-8B68-B1E1ECCCC754}"/>
              </a:ext>
            </a:extLst>
          </p:cNvPr>
          <p:cNvSpPr txBox="1"/>
          <p:nvPr/>
        </p:nvSpPr>
        <p:spPr>
          <a:xfrm>
            <a:off x="753102" y="1214112"/>
            <a:ext cx="108392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Zisis</a:t>
            </a:r>
            <a:r>
              <a:rPr lang="en-US" dirty="0"/>
              <a:t> et al. international </a:t>
            </a:r>
            <a:r>
              <a:rPr lang="en-US" dirty="0" err="1"/>
              <a:t>TriNetX</a:t>
            </a:r>
            <a:r>
              <a:rPr lang="en-US" dirty="0"/>
              <a:t> Research Network platform (mainly US)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en-US" dirty="0"/>
              <a:t>Time period between vaccination and infection was only one week and missing specification of “complete vaccination”  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Relative risks (RR) for death: 0.21 (95% CI 0.16-0.27); respiratory symptoms: 0.54 [0.50-0.57], headache: 0.39 [0.34-0.45], fatigue: 0.48 [0.43-0.52], body ache: 0.34 [0.28-0.42] and diarrhea or constipation: 0.44 [0.40-0.49].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0D7F25"/>
                </a:solidFill>
              </a:rPr>
              <a:t>Azzolini et al</a:t>
            </a:r>
            <a:r>
              <a:rPr lang="en-US" dirty="0"/>
              <a:t>. observational cohort study in health care workers (Italy)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/>
              <a:t>Correct definition of intervention and outcome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Fully vaccinated persons had a lower chance of at least one SARS-CoV-2–related symptom: OR 0.25 (95% CI 0.07-0.87).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solidFill>
                  <a:srgbClr val="0D7F25"/>
                </a:solidFill>
              </a:rPr>
              <a:t>Tannous</a:t>
            </a:r>
            <a:r>
              <a:rPr lang="en-US" dirty="0">
                <a:solidFill>
                  <a:srgbClr val="0D7F25"/>
                </a:solidFill>
              </a:rPr>
              <a:t> et al. </a:t>
            </a:r>
            <a:r>
              <a:rPr lang="en-US" dirty="0"/>
              <a:t>US-record-based cohort study and </a:t>
            </a:r>
            <a:r>
              <a:rPr lang="en-US" dirty="0" err="1"/>
              <a:t>TriNetX</a:t>
            </a:r>
            <a:r>
              <a:rPr lang="en-US" dirty="0"/>
              <a:t> Research Network platform (mainly US)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>
                <a:solidFill>
                  <a:prstClr val="black"/>
                </a:solidFill>
              </a:rPr>
              <a:t>Correct definition of intervention and outcome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Study results: Fully vaccinated persons had a lower likelihood for developing Post-Acute Sequelae of SARS-CoV-2 infection (PASC): </a:t>
            </a:r>
            <a:r>
              <a:rPr lang="en-US" dirty="0" err="1"/>
              <a:t>aOR</a:t>
            </a:r>
            <a:r>
              <a:rPr lang="en-US" dirty="0"/>
              <a:t> 0.58 (95% CI 0.52-0.66).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077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Zusammenfassung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5CFE5FE-A74B-4E72-A199-BDC9BA3C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3A00769-E590-432F-8B68-B1E1ECCCC754}"/>
              </a:ext>
            </a:extLst>
          </p:cNvPr>
          <p:cNvSpPr txBox="1"/>
          <p:nvPr/>
        </p:nvSpPr>
        <p:spPr>
          <a:xfrm>
            <a:off x="420029" y="963965"/>
            <a:ext cx="10839254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Nur vier Studien erfüllten die vordefinierten methodischen Anforderungen des systematischen Reviews zum Zeitpunkt des Suchlaufs </a:t>
            </a:r>
            <a:r>
              <a:rPr lang="de-DE" sz="2000"/>
              <a:t>(Juni 2022). 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Große Heterogenität der Studien (Studiendesign, Definition Long COVID, </a:t>
            </a:r>
            <a:r>
              <a:rPr lang="de-DE" sz="2000" dirty="0" err="1"/>
              <a:t>Covariablen</a:t>
            </a:r>
            <a:r>
              <a:rPr lang="de-DE" sz="2000" dirty="0"/>
              <a:t>, Dauer).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Trotz der Unterschiede im Studiendesign zeigen alle Studien ein signifikant verringertes Risiko für Symptome in der postakuten Phase (≥4 Wochen nach der Erstinfektion).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2000" dirty="0"/>
              <a:t>Dies stützt die Hypothese, dass eine vollständige Impfung vor der SARS-CoV-2 Infektion das Auftreten von Long COVID-Symptomen positiv beeinflussen kann. </a:t>
            </a:r>
            <a:br>
              <a:rPr lang="de-DE" sz="900" dirty="0"/>
            </a:br>
            <a:endParaRPr lang="de-DE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Drei weitere, kürzlich publizierte Studien stützen diese Ergebnisse.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Die Ergebnisse zum Outcome „Mindestens ein Symptom" und für Müdigkeit/Erschöpfung, Myalgie/Muskelschmerzen und Atembeschwerden sind relativ konsistent.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Für viele andere Symptome zeigen die Ergebnisse eine hohe Variabilität. </a:t>
            </a:r>
            <a:br>
              <a:rPr lang="de-DE" sz="2000" dirty="0"/>
            </a:b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000" dirty="0"/>
              <a:t>Es gibt (zunehmend) Belege aus Beobachtungsstudien, die auf einen protektiven Effekt der COVID-19-Impfung auf Long COVID hinweisen.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000" dirty="0"/>
              <a:t>Eine evidenzbasierte, abschließende Bewertung kann jedoch aufgrund der noch begrenzten Datenlage und der uneinheitlichen Studienmethodik und –</a:t>
            </a:r>
            <a:r>
              <a:rPr lang="de-DE" sz="2000" dirty="0" err="1"/>
              <a:t>qualität</a:t>
            </a:r>
            <a:r>
              <a:rPr lang="de-DE" sz="2000" dirty="0"/>
              <a:t> nicht getroffen werden.</a:t>
            </a:r>
          </a:p>
        </p:txBody>
      </p:sp>
    </p:spTree>
    <p:extLst>
      <p:ext uri="{BB962C8B-B14F-4D97-AF65-F5344CB8AC3E}">
        <p14:creationId xmlns:p14="http://schemas.microsoft.com/office/powerpoint/2010/main" val="377361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246520" y="2267306"/>
            <a:ext cx="6098555" cy="1687127"/>
          </a:xfrm>
        </p:spPr>
        <p:txBody>
          <a:bodyPr>
            <a:normAutofit/>
          </a:bodyPr>
          <a:lstStyle/>
          <a:p>
            <a:br>
              <a:rPr lang="de-DE" sz="2400" dirty="0"/>
            </a:br>
            <a:r>
              <a:rPr lang="de-DE" sz="2400" dirty="0"/>
              <a:t> </a:t>
            </a:r>
            <a:endParaRPr lang="de-DE" sz="2800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C741FF68-5362-4AF3-843E-EC348DF6431E}"/>
              </a:ext>
            </a:extLst>
          </p:cNvPr>
          <p:cNvSpPr txBox="1">
            <a:spLocks/>
          </p:cNvSpPr>
          <p:nvPr/>
        </p:nvSpPr>
        <p:spPr>
          <a:xfrm>
            <a:off x="5348519" y="2221970"/>
            <a:ext cx="5904459" cy="2278467"/>
          </a:xfrm>
          <a:prstGeom prst="rect">
            <a:avLst/>
          </a:prstGeom>
        </p:spPr>
        <p:txBody>
          <a:bodyPr vert="horz" lIns="252000" tIns="108000" rIns="252000" bIns="10800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933" b="1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Vielen Dank für Ihre Aufmerksamkeit 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64AEF-B9F9-4538-BA0C-7F0F1777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5122695" y="4057496"/>
            <a:ext cx="6346203" cy="9889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     RKI Krisenstab – 23.11.2022</a:t>
            </a:r>
          </a:p>
        </p:txBody>
      </p:sp>
    </p:spTree>
    <p:extLst>
      <p:ext uri="{BB962C8B-B14F-4D97-AF65-F5344CB8AC3E}">
        <p14:creationId xmlns:p14="http://schemas.microsoft.com/office/powerpoint/2010/main" val="362723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B7098A39-6D6C-400A-826E-BEBAC94F8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88595"/>
            <a:ext cx="12192000" cy="2080809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17BD347-E2DD-44C1-A037-80A8D305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29" y="261724"/>
            <a:ext cx="10644861" cy="952388"/>
          </a:xfrm>
        </p:spPr>
        <p:txBody>
          <a:bodyPr/>
          <a:lstStyle/>
          <a:p>
            <a:r>
              <a:rPr lang="de-DE" sz="2800" dirty="0"/>
              <a:t>Hintergrund RKI Aktivitäten und Zeitplan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93738-B937-4D91-85D5-E8224DEA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9</a:t>
            </a:fld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CD31A-8D79-4B53-B940-232E4F71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dirty="0"/>
              <a:t>23.11.2022</a:t>
            </a:r>
          </a:p>
        </p:txBody>
      </p:sp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02541A81-20C5-411F-AE7E-417F53810B50}"/>
              </a:ext>
            </a:extLst>
          </p:cNvPr>
          <p:cNvSpPr/>
          <p:nvPr/>
        </p:nvSpPr>
        <p:spPr>
          <a:xfrm rot="10800000">
            <a:off x="11531666" y="4469403"/>
            <a:ext cx="198782" cy="39275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89893656-E19E-46A1-80C0-6B28A537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9722" y="6350002"/>
            <a:ext cx="6990761" cy="36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/>
              <a:t>Are vaccinations against COVID-19, administered before SARS-CoV-2 infection, effective against Long COVID?</a:t>
            </a:r>
          </a:p>
        </p:txBody>
      </p:sp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27CFAEDD-3DC5-41C3-B291-473FDE3816D1}"/>
              </a:ext>
            </a:extLst>
          </p:cNvPr>
          <p:cNvSpPr/>
          <p:nvPr/>
        </p:nvSpPr>
        <p:spPr>
          <a:xfrm rot="10800000">
            <a:off x="7414250" y="4469403"/>
            <a:ext cx="198782" cy="39275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965C798-7A3C-4AC6-AB9F-13594B135F80}"/>
              </a:ext>
            </a:extLst>
          </p:cNvPr>
          <p:cNvSpPr txBox="1"/>
          <p:nvPr/>
        </p:nvSpPr>
        <p:spPr>
          <a:xfrm>
            <a:off x="6601980" y="4946460"/>
            <a:ext cx="16408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Stand 06.07.2022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F870273-0549-4775-BA20-C689ED86F9AC}"/>
              </a:ext>
            </a:extLst>
          </p:cNvPr>
          <p:cNvSpPr txBox="1"/>
          <p:nvPr/>
        </p:nvSpPr>
        <p:spPr>
          <a:xfrm>
            <a:off x="10590483" y="4862162"/>
            <a:ext cx="16408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Stand 23.11.2022</a:t>
            </a:r>
          </a:p>
        </p:txBody>
      </p:sp>
    </p:spTree>
    <p:extLst>
      <p:ext uri="{BB962C8B-B14F-4D97-AF65-F5344CB8AC3E}">
        <p14:creationId xmlns:p14="http://schemas.microsoft.com/office/powerpoint/2010/main" val="124144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1622</Words>
  <Application>Microsoft Office PowerPoint</Application>
  <PresentationFormat>Breitbild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ＭＳ 明朝</vt:lpstr>
      <vt:lpstr>Symbol</vt:lpstr>
      <vt:lpstr>Wingdings</vt:lpstr>
      <vt:lpstr>Office-Design</vt:lpstr>
      <vt:lpstr>  </vt:lpstr>
      <vt:lpstr> Flowchart zur Übersichtsarbeit (ID4726) „Langzeitfolgen bei grundimmunisierten Personen (Long COVID)“   </vt:lpstr>
      <vt:lpstr>Teil I: Systematisches Review - Methodik (PICOS)</vt:lpstr>
      <vt:lpstr>PowerPoint-Präsentation</vt:lpstr>
      <vt:lpstr>Teil II: Ergebnisse von Studien, die nicht vollständig die Einschlusskriterien des Reviews erfüllen </vt:lpstr>
      <vt:lpstr>Teil III: Ergebnisse von Studien, die nach dem Suchlauf  des Reviews publiziert wurden </vt:lpstr>
      <vt:lpstr>Zusammenfassung</vt:lpstr>
      <vt:lpstr>  </vt:lpstr>
      <vt:lpstr>Hintergrund RKI Aktivitäten und Zeitplan</vt:lpstr>
      <vt:lpstr>Hintergrund und Fragestellung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Mumm, Rebekka</dc:creator>
  <cp:lastModifiedBy>Poethko-Mueller, Christina</cp:lastModifiedBy>
  <cp:revision>293</cp:revision>
  <dcterms:created xsi:type="dcterms:W3CDTF">2022-01-14T07:55:24Z</dcterms:created>
  <dcterms:modified xsi:type="dcterms:W3CDTF">2022-11-28T09:54:16Z</dcterms:modified>
</cp:coreProperties>
</file>