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307" r:id="rId4"/>
    <p:sldId id="298" r:id="rId5"/>
    <p:sldId id="309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9" autoAdjust="0"/>
    <p:restoredTop sz="69744" autoAdjust="0"/>
  </p:normalViewPr>
  <p:slideViewPr>
    <p:cSldViewPr snapToGrid="0">
      <p:cViewPr varScale="1">
        <p:scale>
          <a:sx n="87" d="100"/>
          <a:sy n="87" d="100"/>
        </p:scale>
        <p:origin x="1764" y="78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 2 Wochen am 23.11.: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Belegung: 927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Neuaufnahmen 7-Tage-Fenster: +720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58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Über 82 % der COVID-19-Fälle sind 60 Jahre oder älter.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28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1D07E57-1AFA-47CF-86AD-89BC052CD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843" y="3925763"/>
            <a:ext cx="5305705" cy="27718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9355D28-4E42-48E5-96AC-BB80C7BD6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658" y="247403"/>
            <a:ext cx="4673702" cy="337157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F5E06FA-5611-4A1F-B729-BEEF62929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2" y="2464788"/>
            <a:ext cx="6506448" cy="3743216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5319" y="729489"/>
            <a:ext cx="6396631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07.12.2022 werden </a:t>
            </a:r>
            <a:r>
              <a:rPr lang="de-DE" sz="1600" b="1" dirty="0"/>
              <a:t>995 </a:t>
            </a:r>
            <a:r>
              <a:rPr lang="de-DE" sz="1600" dirty="0"/>
              <a:t>COVID-19-Patient*innen auf Intensivstationen (der ca. 1.300 Akutkrankenhäuser) behandelt.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Anstieg bzw. Seitwärtsbewegung der COVID-ITS-Belegung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ITS-COVID-Neuaufnahmen mit </a:t>
            </a:r>
            <a:r>
              <a:rPr lang="de-DE" sz="1600" b="1" dirty="0"/>
              <a:t>+884 </a:t>
            </a:r>
            <a:r>
              <a:rPr lang="de-DE" sz="1600" dirty="0"/>
              <a:t>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1952869" y="2658339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1633674" y="2664409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2330298" y="2694685"/>
            <a:ext cx="647826" cy="45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559045" y="4948827"/>
            <a:ext cx="97842" cy="31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281347" y="5498781"/>
            <a:ext cx="571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995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6807570" y="107779"/>
            <a:ext cx="4321605" cy="32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Neuaufnahmen auf die ITS  </a:t>
            </a:r>
            <a:r>
              <a:rPr lang="de-DE" sz="1400" i="1" dirty="0"/>
              <a:t>(pro Tag)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A6C48BA-DBCA-4E42-9409-27AE09EA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865" y="136525"/>
            <a:ext cx="2198781" cy="47359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AAA6FB0-3973-446F-85CA-9B0A7ED38003}"/>
              </a:ext>
            </a:extLst>
          </p:cNvPr>
          <p:cNvSpPr/>
          <p:nvPr/>
        </p:nvSpPr>
        <p:spPr>
          <a:xfrm>
            <a:off x="12016324" y="247403"/>
            <a:ext cx="111781" cy="19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9613F9B-6184-43ED-B357-93E81FD51C3E}"/>
              </a:ext>
            </a:extLst>
          </p:cNvPr>
          <p:cNvCxnSpPr>
            <a:cxnSpLocks/>
          </p:cNvCxnSpPr>
          <p:nvPr/>
        </p:nvCxnSpPr>
        <p:spPr>
          <a:xfrm flipH="1">
            <a:off x="11719360" y="1569994"/>
            <a:ext cx="220407" cy="592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A5CCA7F-C133-48F9-AA23-066889ED1C2D}"/>
              </a:ext>
            </a:extLst>
          </p:cNvPr>
          <p:cNvCxnSpPr>
            <a:cxnSpLocks/>
          </p:cNvCxnSpPr>
          <p:nvPr/>
        </p:nvCxnSpPr>
        <p:spPr>
          <a:xfrm>
            <a:off x="11887423" y="5162204"/>
            <a:ext cx="128901" cy="61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FB1E8BF5-CE63-4CB6-9D2D-170CC3E7159F}"/>
              </a:ext>
            </a:extLst>
          </p:cNvPr>
          <p:cNvSpPr txBox="1"/>
          <p:nvPr/>
        </p:nvSpPr>
        <p:spPr>
          <a:xfrm>
            <a:off x="7045658" y="3624506"/>
            <a:ext cx="484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Anzahl verstorbener positiver SARS-CoV-2-Patient*innen auf ITS </a:t>
            </a:r>
            <a:r>
              <a:rPr lang="de-DE" sz="1200" i="1" dirty="0"/>
              <a:t>(pro Tag</a:t>
            </a:r>
            <a:r>
              <a:rPr lang="de-DE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14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ITS-Betten </a:t>
            </a: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9E4436E-5D80-434A-97D1-D4CEF8AA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1931"/>
            <a:ext cx="12192000" cy="61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D47651E-AAB7-4FD6-B8E4-447622CE2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699" y="324432"/>
            <a:ext cx="4708088" cy="32686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C5F335-DA28-4E4E-A9ED-458805FDC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86" y="3652964"/>
            <a:ext cx="4708088" cy="32050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409EC67-9120-4976-B29D-BCEA0CE14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40" y="829792"/>
            <a:ext cx="4901042" cy="402850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38293D3-A43C-4BE2-80CE-E6704B7094C6}"/>
              </a:ext>
            </a:extLst>
          </p:cNvPr>
          <p:cNvSpPr txBox="1"/>
          <p:nvPr/>
        </p:nvSpPr>
        <p:spPr>
          <a:xfrm>
            <a:off x="78216" y="245017"/>
            <a:ext cx="403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Behandlungsbelegung COVID-19 nach Schweregrad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6A99EC6-3536-4C3A-B41C-6B03BE042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37" y="5102991"/>
            <a:ext cx="1879963" cy="144353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926F1F0-D294-4C6B-8E58-ADFB2AF01EBF}"/>
              </a:ext>
            </a:extLst>
          </p:cNvPr>
          <p:cNvSpPr/>
          <p:nvPr/>
        </p:nvSpPr>
        <p:spPr>
          <a:xfrm>
            <a:off x="3968685" y="798569"/>
            <a:ext cx="1117482" cy="4095783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5214BB-944A-4A45-BCEC-FA850C25F737}"/>
              </a:ext>
            </a:extLst>
          </p:cNvPr>
          <p:cNvSpPr txBox="1"/>
          <p:nvPr/>
        </p:nvSpPr>
        <p:spPr>
          <a:xfrm>
            <a:off x="5627099" y="3803842"/>
            <a:ext cx="1636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Gründe der </a:t>
            </a:r>
            <a:br>
              <a:rPr lang="de-DE" sz="1600" b="1" dirty="0"/>
            </a:br>
            <a:r>
              <a:rPr lang="de-DE" sz="1600" b="1" dirty="0"/>
              <a:t>Betriebs-einschränkung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56DA29B-1BED-442F-BC9C-C106A7770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374" y="5833691"/>
            <a:ext cx="1724025" cy="85725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CB395F2-EA83-4D2A-BFC9-9E4159CD9C1C}"/>
              </a:ext>
            </a:extLst>
          </p:cNvPr>
          <p:cNvSpPr txBox="1"/>
          <p:nvPr/>
        </p:nvSpPr>
        <p:spPr>
          <a:xfrm>
            <a:off x="6445225" y="102289"/>
            <a:ext cx="292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Einschätzung Betriebssituation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445500A-76B8-4BA0-A3E9-8BD944AFB8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2727" y="148666"/>
            <a:ext cx="2229747" cy="6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5EB1E5-E513-4DF9-82F3-E7C495646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920" y="3984285"/>
            <a:ext cx="6480798" cy="28278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B15D95-8285-446A-9371-B200D9FAC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313" y="658310"/>
            <a:ext cx="5740127" cy="2984257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84683" y="167380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(absolut)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7" y="1332565"/>
            <a:ext cx="1181381" cy="19660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3499B8-02FB-49FA-A140-60A31A9067F1}"/>
              </a:ext>
            </a:extLst>
          </p:cNvPr>
          <p:cNvSpPr txBox="1"/>
          <p:nvPr/>
        </p:nvSpPr>
        <p:spPr>
          <a:xfrm>
            <a:off x="7210570" y="146104"/>
            <a:ext cx="284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(zoom):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FF6E81-E8E7-4F54-AEBF-5D98A0924801}"/>
              </a:ext>
            </a:extLst>
          </p:cNvPr>
          <p:cNvSpPr txBox="1"/>
          <p:nvPr/>
        </p:nvSpPr>
        <p:spPr>
          <a:xfrm>
            <a:off x="90963" y="4088721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(prozentual)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234365-9641-49CA-BE6D-D97212076EE1}"/>
              </a:ext>
            </a:extLst>
          </p:cNvPr>
          <p:cNvSpPr txBox="1"/>
          <p:nvPr/>
        </p:nvSpPr>
        <p:spPr>
          <a:xfrm rot="10800000" flipV="1">
            <a:off x="3594627" y="3777353"/>
            <a:ext cx="2085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(prozentuale Anteile)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BCF6F6B-692F-4488-9C61-DA99AEF67C85}"/>
              </a:ext>
            </a:extLst>
          </p:cNvPr>
          <p:cNvSpPr txBox="1"/>
          <p:nvPr/>
        </p:nvSpPr>
        <p:spPr>
          <a:xfrm rot="10800000" flipV="1">
            <a:off x="3494808" y="27995"/>
            <a:ext cx="176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(absolute Anzahlen)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DE3AA27-9868-4AD0-8EBC-22760808AA57}"/>
              </a:ext>
            </a:extLst>
          </p:cNvPr>
          <p:cNvCxnSpPr>
            <a:cxnSpLocks/>
          </p:cNvCxnSpPr>
          <p:nvPr/>
        </p:nvCxnSpPr>
        <p:spPr>
          <a:xfrm flipV="1">
            <a:off x="7169440" y="3052076"/>
            <a:ext cx="272843" cy="24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6A2C30B-E2B5-4C7D-BD70-23C5F4B81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8141" y="658310"/>
            <a:ext cx="4346758" cy="22154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D9611AC5-A191-4535-A96A-25E4F36CC7CC}"/>
              </a:ext>
            </a:extLst>
          </p:cNvPr>
          <p:cNvSpPr txBox="1"/>
          <p:nvPr/>
        </p:nvSpPr>
        <p:spPr>
          <a:xfrm>
            <a:off x="427677" y="259165"/>
            <a:ext cx="114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Kinder-ITS: Anzahl der Patient*innen mit RSV oder Influenza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9C807A-BEEE-4431-8DCE-3558BFF6E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71"/>
          <a:stretch/>
        </p:blipFill>
        <p:spPr>
          <a:xfrm>
            <a:off x="121187" y="1112704"/>
            <a:ext cx="6173117" cy="3723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7BDA24-D016-48EC-A9E2-45A6328910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94" r="24926" b="4499"/>
          <a:stretch/>
        </p:blipFill>
        <p:spPr>
          <a:xfrm>
            <a:off x="6745997" y="209266"/>
            <a:ext cx="4634428" cy="3507302"/>
          </a:xfrm>
          <a:prstGeom prst="rect">
            <a:avLst/>
          </a:prstGeom>
        </p:spPr>
      </p:pic>
      <p:pic>
        <p:nvPicPr>
          <p:cNvPr id="6" name="Picture 449">
            <a:extLst>
              <a:ext uri="{FF2B5EF4-FFF2-40B4-BE49-F238E27FC236}">
                <a16:creationId xmlns:a16="http://schemas.microsoft.com/office/drawing/2014/main" id="{E280C2FA-D530-438E-8D52-E4ED0864833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952968"/>
            <a:ext cx="5863180" cy="29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701445"/>
            <a:ext cx="7057909" cy="7812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10771731" y="23376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E22E3B8-3DFF-46B1-808F-CB783301E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57" y="2262501"/>
            <a:ext cx="7501318" cy="459549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061FF26-1B93-4ED1-9149-04A6B5BD9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7" y="555170"/>
            <a:ext cx="3910013" cy="23764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Breitbild</PresentationFormat>
  <Paragraphs>35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Esins, Janina</cp:lastModifiedBy>
  <cp:revision>826</cp:revision>
  <dcterms:created xsi:type="dcterms:W3CDTF">2021-01-13T08:46:29Z</dcterms:created>
  <dcterms:modified xsi:type="dcterms:W3CDTF">2022-12-07T09:55:34Z</dcterms:modified>
</cp:coreProperties>
</file>