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8" r:id="rId3"/>
    <p:sldId id="267" r:id="rId4"/>
    <p:sldId id="1031" r:id="rId5"/>
    <p:sldId id="1033" r:id="rId6"/>
    <p:sldId id="103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D1F5"/>
    <a:srgbClr val="15FF95"/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62269" autoAdjust="0"/>
  </p:normalViewPr>
  <p:slideViewPr>
    <p:cSldViewPr snapToGrid="0" snapToObjects="1">
      <p:cViewPr varScale="1">
        <p:scale>
          <a:sx n="90" d="100"/>
          <a:sy n="90" d="100"/>
        </p:scale>
        <p:origin x="237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9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https://www.biorxiv.org/content/10.1101/2022.12.05.519085v1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et al. </a:t>
            </a:r>
            <a:r>
              <a:rPr lang="en-US" b="1" dirty="0"/>
              <a:t>Convergent evolution of the SARS-CoV-2 Omicron subvariants leading to the emergence of BQ.1.1 variant</a:t>
            </a:r>
          </a:p>
          <a:p>
            <a:r>
              <a:rPr lang="en-US" dirty="0"/>
              <a:t>“BQ.1.1, which harbors all five convergent substitutions, shows the highest fitness among the viruses investigated. Neutralization assays show that BQ.1.1 is more resistant to breakthrough BA.2/5 infection sera than BA.5. The BQ.1.1 spike exhibits enhanced binding affinity to human ACE2 receptor and greater </a:t>
            </a:r>
            <a:r>
              <a:rPr lang="en-US" dirty="0" err="1"/>
              <a:t>fusogenicity</a:t>
            </a:r>
            <a:r>
              <a:rPr lang="en-US" dirty="0"/>
              <a:t> than the BA.5 spike. However, the pathogenicity of BQ.1.1 in hamsters is comparable to or even lower than that of BA.5. “</a:t>
            </a:r>
          </a:p>
          <a:p>
            <a:endParaRPr lang="en-US" dirty="0"/>
          </a:p>
          <a:p>
            <a:r>
              <a:rPr lang="en-US" dirty="0"/>
              <a:t>BQ.1.1: dominant </a:t>
            </a:r>
            <a:r>
              <a:rPr lang="en-US"/>
              <a:t>in 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13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BF.7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98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FD2-8A01-4B86-9C19-C2BE1CEABEFA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3482-2782-4BA4-B84C-438E01C3C5F7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30B2-78B5-458F-9A1D-11E358396B65}" type="datetime1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88F-1321-4B29-A5D6-76DDDBB8AC20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A20-F93D-4CEA-849F-81E6ED7DE236}" type="datetime1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720D-B7C6-46C6-83DF-C66703660AD9}" type="datetime1">
              <a:rPr lang="de-DE" smtClean="0"/>
              <a:t>07.12.2022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1CB9-5463-4961-BB36-1386F66859AD}" type="datetime1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E98A9344-7176-4E2F-BAB1-823031532AD1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://www.rki.de/covid-19-variant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www.rki.de/DE/Content/InfAZ/N/Neuartiges_Coronavirus/Situationsberichte/COVID-19-Trends/COVID-19-Trends.html?__blob=publicationFil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07.12.2022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DD9E-0CBD-4F8C-965C-72012333E3D1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4619-A9EB-4142-A65C-70A71360C247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32C1A1-21E1-489C-9CBA-A3B5C5E614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915"/>
            <a:ext cx="8327549" cy="3201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253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Omikron Anteile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fld id="{74F3E8F6-8B2A-4887-A99C-0323F2D4879E}" type="datetime1">
              <a:rPr lang="de-DE" smtClean="0"/>
              <a:pPr marL="171450" indent="-171450">
                <a:buFont typeface="Arial" panose="020B0604020202020204" pitchFamily="34" charset="0"/>
                <a:buChar char="•"/>
              </a:pPr>
              <a:t>07.12.2022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fld id="{9B241C01-97D6-4FA0-95DB-8FDA9555F8C7}" type="slidenum">
              <a:rPr lang="de-DE" smtClean="0"/>
              <a:pPr marL="171450" indent="-171450">
                <a:buFont typeface="Arial" panose="020B0604020202020204" pitchFamily="34" charset="0"/>
                <a:buChar char="•"/>
              </a:pPr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440883-A912-4B71-B713-1A954D4808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60" y="1092630"/>
            <a:ext cx="4229253" cy="30739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87DB0D0-565D-4C75-9B64-02596DBAF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89369"/>
              </p:ext>
            </p:extLst>
          </p:nvPr>
        </p:nvGraphicFramePr>
        <p:xfrm>
          <a:off x="121411" y="1120336"/>
          <a:ext cx="4607671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230">
                  <a:extLst>
                    <a:ext uri="{9D8B030D-6E8A-4147-A177-3AD203B41FA5}">
                      <a16:colId xmlns:a16="http://schemas.microsoft.com/office/drawing/2014/main" val="4099601615"/>
                    </a:ext>
                  </a:extLst>
                </a:gridCol>
                <a:gridCol w="938225">
                  <a:extLst>
                    <a:ext uri="{9D8B030D-6E8A-4147-A177-3AD203B41FA5}">
                      <a16:colId xmlns:a16="http://schemas.microsoft.com/office/drawing/2014/main" val="3781147073"/>
                    </a:ext>
                  </a:extLst>
                </a:gridCol>
                <a:gridCol w="758054">
                  <a:extLst>
                    <a:ext uri="{9D8B030D-6E8A-4147-A177-3AD203B41FA5}">
                      <a16:colId xmlns:a16="http://schemas.microsoft.com/office/drawing/2014/main" val="1309140517"/>
                    </a:ext>
                  </a:extLst>
                </a:gridCol>
                <a:gridCol w="758054">
                  <a:extLst>
                    <a:ext uri="{9D8B030D-6E8A-4147-A177-3AD203B41FA5}">
                      <a16:colId xmlns:a16="http://schemas.microsoft.com/office/drawing/2014/main" val="3080037366"/>
                    </a:ext>
                  </a:extLst>
                </a:gridCol>
                <a:gridCol w="758054">
                  <a:extLst>
                    <a:ext uri="{9D8B030D-6E8A-4147-A177-3AD203B41FA5}">
                      <a16:colId xmlns:a16="http://schemas.microsoft.com/office/drawing/2014/main" val="2132399869"/>
                    </a:ext>
                  </a:extLst>
                </a:gridCol>
                <a:gridCol w="758054">
                  <a:extLst>
                    <a:ext uri="{9D8B030D-6E8A-4147-A177-3AD203B41FA5}">
                      <a16:colId xmlns:a16="http://schemas.microsoft.com/office/drawing/2014/main" val="337203438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671568"/>
                  </a:ext>
                </a:extLst>
              </a:tr>
              <a:tr h="50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10822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964879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219214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1,8 %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138654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2,3 %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239902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2,6 %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064417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75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0 %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8366115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93,1 %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617049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1,4 %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864041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R="22225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1,1 %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90,6 %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22929358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B4FA9C11-022E-44B8-98F6-569EF76092B3}"/>
              </a:ext>
            </a:extLst>
          </p:cNvPr>
          <p:cNvSpPr/>
          <p:nvPr/>
        </p:nvSpPr>
        <p:spPr>
          <a:xfrm>
            <a:off x="121411" y="3458470"/>
            <a:ext cx="4410503" cy="574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400" dirty="0"/>
              <a:t>1 Nachweis von Delta in KW 47/2022 (in Prüfung)</a:t>
            </a:r>
          </a:p>
          <a:p>
            <a:pPr marL="34290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400" dirty="0"/>
              <a:t>Rekombinanten insgesamt 1,6 % (großteilig Omikron)</a:t>
            </a:r>
          </a:p>
        </p:txBody>
      </p:sp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295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fld id="{0EEFB4BF-1F2D-4A71-A922-110BED246994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363954" cy="3000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KW41/2022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BF.7*	            18,2%     (</a:t>
            </a:r>
            <a:r>
              <a:rPr lang="de-DE" sz="1200" dirty="0"/>
              <a:t>mit S:R346X</a:t>
            </a:r>
            <a:r>
              <a:rPr lang="de-DE" sz="1350" dirty="0"/>
              <a:t>)</a:t>
            </a:r>
          </a:p>
          <a:p>
            <a:r>
              <a:rPr lang="de-DE" sz="1350" dirty="0"/>
              <a:t>    BQ.1.1* 		  6,2%     (</a:t>
            </a:r>
            <a:r>
              <a:rPr lang="de-DE" sz="1200" dirty="0"/>
              <a:t>mit S:R346X)</a:t>
            </a:r>
            <a:endParaRPr lang="de-DE" sz="1350" dirty="0"/>
          </a:p>
          <a:p>
            <a:r>
              <a:rPr lang="de-DE" sz="1350" dirty="0"/>
              <a:t>    BA.5.2 		  7,0%</a:t>
            </a:r>
          </a:p>
          <a:p>
            <a:r>
              <a:rPr lang="de-DE" sz="1350" dirty="0"/>
              <a:t>    BA.5.1		  4,5%</a:t>
            </a:r>
          </a:p>
          <a:p>
            <a:r>
              <a:rPr lang="de-DE" sz="1350" dirty="0"/>
              <a:t>    BA.5.2.1 		  4,0%</a:t>
            </a:r>
          </a:p>
          <a:p>
            <a:r>
              <a:rPr lang="de-DE" sz="1350" dirty="0"/>
              <a:t>    BQ.1	              3,7%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BA.2.75 Sublinien mit S:R346X</a:t>
            </a:r>
          </a:p>
          <a:p>
            <a:pPr marL="176213"/>
            <a:r>
              <a:rPr lang="de-DE" sz="1350" dirty="0"/>
              <a:t>BN.1.3 		1,9%</a:t>
            </a:r>
          </a:p>
          <a:p>
            <a:pPr marL="176213"/>
            <a:r>
              <a:rPr lang="de-DE" sz="1350" dirty="0"/>
              <a:t>BA.2.75.2            	0,2%</a:t>
            </a:r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Hinweis zu Mutation R346*</a:t>
            </a:r>
          </a:p>
          <a:p>
            <a:r>
              <a:rPr lang="de-DE" sz="1350" dirty="0"/>
              <a:t>Der Anteil  von Sublinien mit dieser Mutation  liegt in KW 47/2022 bei </a:t>
            </a:r>
            <a:r>
              <a:rPr lang="de-DE" sz="1350" b="1" dirty="0"/>
              <a:t>57,1 %</a:t>
            </a:r>
            <a:endParaRPr lang="de-DE" sz="1200" b="1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>
            <a:cxnSpLocks/>
          </p:cNvCxnSpPr>
          <p:nvPr/>
        </p:nvCxnSpPr>
        <p:spPr>
          <a:xfrm>
            <a:off x="7405143" y="1360334"/>
            <a:ext cx="1005" cy="146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975A7AA-E3BD-4197-A90A-734B8481029C}"/>
              </a:ext>
            </a:extLst>
          </p:cNvPr>
          <p:cNvGrpSpPr/>
          <p:nvPr/>
        </p:nvGrpSpPr>
        <p:grpSpPr>
          <a:xfrm>
            <a:off x="48381" y="722710"/>
            <a:ext cx="5253415" cy="3818293"/>
            <a:chOff x="48381" y="722710"/>
            <a:chExt cx="5253415" cy="3818293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D47FCFB-D643-4F02-8D7D-5529A083669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1" y="722710"/>
              <a:ext cx="5253415" cy="38182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198533D-0DEE-4265-B96D-E05C41DA9F49}"/>
                </a:ext>
              </a:extLst>
            </p:cNvPr>
            <p:cNvSpPr/>
            <p:nvPr/>
          </p:nvSpPr>
          <p:spPr>
            <a:xfrm>
              <a:off x="4543732" y="1064211"/>
              <a:ext cx="568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BF.7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DCE35C0-C5A4-425C-9425-9E6CFCB1F57B}"/>
                </a:ext>
              </a:extLst>
            </p:cNvPr>
            <p:cNvSpPr/>
            <p:nvPr/>
          </p:nvSpPr>
          <p:spPr>
            <a:xfrm>
              <a:off x="4336815" y="3695778"/>
              <a:ext cx="8468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andere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732D1B4-4C88-4E66-A419-AD2C390B6522}"/>
                </a:ext>
              </a:extLst>
            </p:cNvPr>
            <p:cNvGrpSpPr/>
            <p:nvPr/>
          </p:nvGrpSpPr>
          <p:grpSpPr>
            <a:xfrm>
              <a:off x="4002479" y="1579961"/>
              <a:ext cx="1064853" cy="369332"/>
              <a:chOff x="4016213" y="2298942"/>
              <a:chExt cx="1064853" cy="369332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3A69C621-7457-4D97-82CD-928D2B117167}"/>
                  </a:ext>
                </a:extLst>
              </p:cNvPr>
              <p:cNvSpPr/>
              <p:nvPr/>
            </p:nvSpPr>
            <p:spPr>
              <a:xfrm>
                <a:off x="4016213" y="2298942"/>
                <a:ext cx="8146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BQ.1.1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55230D4B-35D4-48D6-AF2B-F96170D925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3819" y="2494025"/>
                <a:ext cx="337247" cy="907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92E0455-17A7-4673-80F6-D73FBDD6F82C}"/>
              </a:ext>
            </a:extLst>
          </p:cNvPr>
          <p:cNvCxnSpPr/>
          <p:nvPr/>
        </p:nvCxnSpPr>
        <p:spPr>
          <a:xfrm flipV="1">
            <a:off x="7407186" y="1600842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6E24F61-9316-4596-B184-FD489F86B359}"/>
              </a:ext>
            </a:extLst>
          </p:cNvPr>
          <p:cNvCxnSpPr>
            <a:cxnSpLocks/>
          </p:cNvCxnSpPr>
          <p:nvPr/>
        </p:nvCxnSpPr>
        <p:spPr>
          <a:xfrm>
            <a:off x="7407186" y="1862712"/>
            <a:ext cx="1005" cy="146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F8D5032-98A9-43C1-89CD-5815E0322AF1}"/>
              </a:ext>
            </a:extLst>
          </p:cNvPr>
          <p:cNvCxnSpPr>
            <a:cxnSpLocks/>
          </p:cNvCxnSpPr>
          <p:nvPr/>
        </p:nvCxnSpPr>
        <p:spPr>
          <a:xfrm>
            <a:off x="7404138" y="2030011"/>
            <a:ext cx="1005" cy="146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10485D3-A6FA-4931-A1BD-C61DE427DCDF}"/>
              </a:ext>
            </a:extLst>
          </p:cNvPr>
          <p:cNvCxnSpPr>
            <a:cxnSpLocks/>
          </p:cNvCxnSpPr>
          <p:nvPr/>
        </p:nvCxnSpPr>
        <p:spPr>
          <a:xfrm>
            <a:off x="7408191" y="2212319"/>
            <a:ext cx="1005" cy="146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0657E13-6BFC-42EC-A624-AD27DE429D72}"/>
              </a:ext>
            </a:extLst>
          </p:cNvPr>
          <p:cNvCxnSpPr/>
          <p:nvPr/>
        </p:nvCxnSpPr>
        <p:spPr>
          <a:xfrm flipV="1">
            <a:off x="7409196" y="2403970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77A29625-22B0-435F-BD67-B90DD7AE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6" y="659103"/>
            <a:ext cx="2386065" cy="43176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91BFBE-73BA-4C75-A1C7-3A8104DF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2A4AA6-427E-4FF2-9AE5-A59BFF8FB7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98837" y="659103"/>
            <a:ext cx="3384734" cy="3766417"/>
          </a:xfrm>
        </p:spPr>
        <p:txBody>
          <a:bodyPr/>
          <a:lstStyle/>
          <a:p>
            <a:r>
              <a:rPr lang="de-DE" dirty="0"/>
              <a:t>S:R346T, S:K444T, S:N460K – </a:t>
            </a:r>
            <a:r>
              <a:rPr lang="de-DE" dirty="0" err="1"/>
              <a:t>antibody</a:t>
            </a:r>
            <a:r>
              <a:rPr lang="de-DE" dirty="0"/>
              <a:t> </a:t>
            </a:r>
            <a:r>
              <a:rPr lang="de-DE" dirty="0" err="1"/>
              <a:t>escape</a:t>
            </a:r>
            <a:r>
              <a:rPr lang="de-DE" dirty="0"/>
              <a:t> /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 err="1"/>
              <a:t>neutralization</a:t>
            </a:r>
            <a:r>
              <a:rPr lang="de-DE" dirty="0"/>
              <a:t> </a:t>
            </a:r>
            <a:r>
              <a:rPr lang="de-DE" dirty="0" err="1"/>
              <a:t>resistance</a:t>
            </a:r>
            <a:endParaRPr lang="de-DE" dirty="0"/>
          </a:p>
          <a:p>
            <a:endParaRPr lang="de-DE" dirty="0"/>
          </a:p>
          <a:p>
            <a:r>
              <a:rPr lang="de-DE" dirty="0"/>
              <a:t>BQ.1.1 (BA.5): R346T, K444T, N460K</a:t>
            </a:r>
          </a:p>
          <a:p>
            <a:r>
              <a:rPr lang="de-DE" dirty="0"/>
              <a:t>BF.7 (BA.5): R346T</a:t>
            </a:r>
          </a:p>
          <a:p>
            <a:r>
              <a:rPr lang="de-DE" dirty="0"/>
              <a:t>BN.1* (BA.2) </a:t>
            </a:r>
            <a:r>
              <a:rPr lang="de-DE" dirty="0" err="1"/>
              <a:t>sublineages</a:t>
            </a:r>
            <a:r>
              <a:rPr lang="de-DE" dirty="0"/>
              <a:t>: S:K356T S:F490S S:R346T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4E5153-AE50-4E10-958E-8A3A338D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6" y="229517"/>
            <a:ext cx="7983646" cy="281060"/>
          </a:xfrm>
        </p:spPr>
        <p:txBody>
          <a:bodyPr/>
          <a:lstStyle/>
          <a:p>
            <a:r>
              <a:rPr lang="de-DE" dirty="0"/>
              <a:t>MOCs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DAF9BE-7CAA-4829-925C-97A7C9AC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570" y="289835"/>
            <a:ext cx="3353081" cy="4725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EBA0491-4AC5-4B24-BEB3-16AC108B1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65" y="3302586"/>
            <a:ext cx="1826289" cy="1326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98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C6C571A-264F-4FA1-A876-42E95743D239}"/>
              </a:ext>
            </a:extLst>
          </p:cNvPr>
          <p:cNvGrpSpPr/>
          <p:nvPr/>
        </p:nvGrpSpPr>
        <p:grpSpPr>
          <a:xfrm>
            <a:off x="2693351" y="2791485"/>
            <a:ext cx="4957325" cy="2077383"/>
            <a:chOff x="2647377" y="2769762"/>
            <a:chExt cx="5281262" cy="221312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E65C32C-E695-4ABE-91A6-A9618CFA4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7377" y="2769762"/>
              <a:ext cx="3496675" cy="19218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D217D7EC-C03E-4379-BF43-FBCC46D0617A}"/>
                </a:ext>
              </a:extLst>
            </p:cNvPr>
            <p:cNvSpPr/>
            <p:nvPr/>
          </p:nvSpPr>
          <p:spPr>
            <a:xfrm>
              <a:off x="3356639" y="4398115"/>
              <a:ext cx="4572000" cy="5847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br>
                <a:rPr lang="de-DE" sz="1600" u="sng" dirty="0">
                  <a:hlinkClick r:id="rId4"/>
                </a:rPr>
              </a:br>
              <a:r>
                <a:rPr lang="de-DE" sz="1600" u="sng" dirty="0">
                  <a:hlinkClick r:id="rId4"/>
                </a:rPr>
                <a:t>Pandemieradar - RKI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69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im Wochenbericht - </a:t>
            </a:r>
            <a:r>
              <a:rPr lang="de-DE" b="1" dirty="0" err="1">
                <a:solidFill>
                  <a:srgbClr val="045AA6"/>
                </a:solidFill>
              </a:rPr>
              <a:t>refactoring</a:t>
            </a:r>
            <a:endParaRPr lang="de-DE" b="1" dirty="0">
              <a:solidFill>
                <a:srgbClr val="045AA6"/>
              </a:solidFill>
            </a:endParaRP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531" y="4895410"/>
            <a:ext cx="1860421" cy="273844"/>
          </a:xfrm>
        </p:spPr>
        <p:txBody>
          <a:bodyPr/>
          <a:lstStyle/>
          <a:p>
            <a:fld id="{0EEFB4BF-1F2D-4A71-A922-110BED246994}" type="datetime1">
              <a:rPr lang="de-DE" smtClean="0"/>
              <a:t>07.12.2022</a:t>
            </a:fld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13D8D5-8B10-49C9-8871-654480C3E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40" y="659903"/>
            <a:ext cx="7077920" cy="1859251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04CA147-C26A-4AB6-91A0-B4C00FE1029A}"/>
              </a:ext>
            </a:extLst>
          </p:cNvPr>
          <p:cNvGrpSpPr/>
          <p:nvPr/>
        </p:nvGrpSpPr>
        <p:grpSpPr>
          <a:xfrm>
            <a:off x="37017" y="2791485"/>
            <a:ext cx="2455159" cy="2057294"/>
            <a:chOff x="182288" y="2791485"/>
            <a:chExt cx="2455159" cy="205729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05774FF-C903-46FB-8BF8-0EF0218F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511" y="2791485"/>
              <a:ext cx="2252712" cy="1792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28580E6-B80A-455A-AFFF-760C47C1022E}"/>
                </a:ext>
              </a:extLst>
            </p:cNvPr>
            <p:cNvSpPr/>
            <p:nvPr/>
          </p:nvSpPr>
          <p:spPr>
            <a:xfrm>
              <a:off x="182288" y="4541002"/>
              <a:ext cx="24551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rgbClr val="0563C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7"/>
                </a:rPr>
                <a:t>www.rki.de/covid-19-varianten</a:t>
              </a:r>
              <a:endParaRPr lang="de-DE" sz="1400" dirty="0"/>
            </a:p>
          </p:txBody>
        </p:sp>
      </p:grp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C131DD93-0712-4D66-A8DE-017472003F3C}"/>
              </a:ext>
            </a:extLst>
          </p:cNvPr>
          <p:cNvSpPr/>
          <p:nvPr/>
        </p:nvSpPr>
        <p:spPr>
          <a:xfrm rot="2364364">
            <a:off x="1430895" y="2031749"/>
            <a:ext cx="272955" cy="1080000"/>
          </a:xfrm>
          <a:prstGeom prst="downArrow">
            <a:avLst/>
          </a:prstGeom>
          <a:solidFill>
            <a:srgbClr val="1DD1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12E8413-696C-4DC3-A7E8-A409A4C3EF06}"/>
              </a:ext>
            </a:extLst>
          </p:cNvPr>
          <p:cNvSpPr/>
          <p:nvPr/>
        </p:nvSpPr>
        <p:spPr>
          <a:xfrm>
            <a:off x="5165203" y="4108750"/>
            <a:ext cx="679380" cy="4554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FE2C9C4-A66C-43A4-B373-9C204C1021C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8" y="4139099"/>
            <a:ext cx="553220" cy="40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28AB72E-9422-453C-A32F-07C2D80D50A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54" y="4158035"/>
            <a:ext cx="583938" cy="424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4A24616-72FD-4FF0-85CD-637FB485125B}"/>
              </a:ext>
            </a:extLst>
          </p:cNvPr>
          <p:cNvSpPr/>
          <p:nvPr/>
        </p:nvSpPr>
        <p:spPr>
          <a:xfrm>
            <a:off x="4388305" y="4107508"/>
            <a:ext cx="679380" cy="455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unten 33">
            <a:extLst>
              <a:ext uri="{FF2B5EF4-FFF2-40B4-BE49-F238E27FC236}">
                <a16:creationId xmlns:a16="http://schemas.microsoft.com/office/drawing/2014/main" id="{C8D2AF48-5A81-40BD-9F4D-022AE530F0C8}"/>
              </a:ext>
            </a:extLst>
          </p:cNvPr>
          <p:cNvSpPr/>
          <p:nvPr/>
        </p:nvSpPr>
        <p:spPr>
          <a:xfrm rot="20917504">
            <a:off x="4485312" y="2188071"/>
            <a:ext cx="272955" cy="180401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6D6527D-3608-477F-B72D-464A1C13BA94}"/>
              </a:ext>
            </a:extLst>
          </p:cNvPr>
          <p:cNvGrpSpPr/>
          <p:nvPr/>
        </p:nvGrpSpPr>
        <p:grpSpPr>
          <a:xfrm>
            <a:off x="6149441" y="2791486"/>
            <a:ext cx="2935519" cy="2146538"/>
            <a:chOff x="6167584" y="2663771"/>
            <a:chExt cx="3268439" cy="2389977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775B7A2-33E2-46B7-AFB7-8375FDB3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67584" y="2663771"/>
              <a:ext cx="2939398" cy="20701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2E71436E-9E5B-4509-A6E9-D94DC338DB5A}"/>
                </a:ext>
              </a:extLst>
            </p:cNvPr>
            <p:cNvSpPr/>
            <p:nvPr/>
          </p:nvSpPr>
          <p:spPr>
            <a:xfrm>
              <a:off x="6242127" y="4711066"/>
              <a:ext cx="3193896" cy="342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u="sng" dirty="0">
                  <a:hlinkClick r:id="rId4"/>
                </a:rPr>
                <a:t>Varianten im RKI-Wochenbericht</a:t>
              </a:r>
            </a:p>
          </p:txBody>
        </p:sp>
      </p:grp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C06A1088-AE7E-49DD-AC2B-CD36BEC65249}"/>
              </a:ext>
            </a:extLst>
          </p:cNvPr>
          <p:cNvSpPr/>
          <p:nvPr/>
        </p:nvSpPr>
        <p:spPr>
          <a:xfrm rot="18737076">
            <a:off x="7207471" y="1992158"/>
            <a:ext cx="272955" cy="1080000"/>
          </a:xfrm>
          <a:prstGeom prst="downArrow">
            <a:avLst/>
          </a:prstGeom>
          <a:solidFill>
            <a:srgbClr val="15FF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2D2FE6B-BDB4-41C4-B5A5-FFC514BFA970}"/>
              </a:ext>
            </a:extLst>
          </p:cNvPr>
          <p:cNvSpPr/>
          <p:nvPr/>
        </p:nvSpPr>
        <p:spPr>
          <a:xfrm>
            <a:off x="1687603" y="1492854"/>
            <a:ext cx="5868371" cy="1749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RM vom BMG zur Einbindung der VOC in das Pandemie-Radar ausstehend</a:t>
            </a:r>
          </a:p>
        </p:txBody>
      </p:sp>
    </p:spTree>
    <p:extLst>
      <p:ext uri="{BB962C8B-B14F-4D97-AF65-F5344CB8AC3E}">
        <p14:creationId xmlns:p14="http://schemas.microsoft.com/office/powerpoint/2010/main" val="26706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0" grpId="0" animBg="1"/>
      <p:bldP spid="34" grpId="0" animBg="1"/>
      <p:bldP spid="3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Bildschirmpräsentation (16:9)</PresentationFormat>
  <Paragraphs>123</Paragraphs>
  <Slides>6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MOCs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269</cp:revision>
  <dcterms:created xsi:type="dcterms:W3CDTF">2015-11-02T12:29:13Z</dcterms:created>
  <dcterms:modified xsi:type="dcterms:W3CDTF">2022-12-07T15:34:08Z</dcterms:modified>
</cp:coreProperties>
</file>