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6" r:id="rId2"/>
    <p:sldId id="283" r:id="rId3"/>
    <p:sldId id="285" r:id="rId4"/>
    <p:sldId id="287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07.12.2022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23.11.2022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D55520-2081-491E-9CBF-0216469B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4ADD54-F3A5-4F72-9577-1C5AE3B1B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4B359D-CD5B-4255-AB4C-043CEB731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0982BD-720B-47DC-9E42-BB85B19C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51" y="180667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65B8D15-FA06-4BE4-AE74-5253E5EBBF0A}"/>
              </a:ext>
            </a:extLst>
          </p:cNvPr>
          <p:cNvSpPr txBox="1">
            <a:spLocks/>
          </p:cNvSpPr>
          <p:nvPr/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5FAB7A-8DCC-448E-B04E-4D37FD3497DA}"/>
              </a:ext>
            </a:extLst>
          </p:cNvPr>
          <p:cNvSpPr txBox="1"/>
          <p:nvPr/>
        </p:nvSpPr>
        <p:spPr>
          <a:xfrm>
            <a:off x="5312512" y="1505625"/>
            <a:ext cx="19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326</a:t>
            </a:r>
            <a:r>
              <a:rPr lang="de-DE" dirty="0"/>
              <a:t> Einsendungen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8D87BD3-527B-4991-A29C-6814460A4931}"/>
              </a:ext>
            </a:extLst>
          </p:cNvPr>
          <p:cNvSpPr txBox="1"/>
          <p:nvPr/>
        </p:nvSpPr>
        <p:spPr>
          <a:xfrm>
            <a:off x="5312512" y="1929784"/>
            <a:ext cx="33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C00000"/>
                </a:solidFill>
              </a:rPr>
              <a:t>74 </a:t>
            </a:r>
            <a:r>
              <a:rPr lang="de-DE" sz="1400" dirty="0"/>
              <a:t>Arztpraxen / </a:t>
            </a:r>
            <a:r>
              <a:rPr lang="de-DE" sz="1400" dirty="0">
                <a:solidFill>
                  <a:srgbClr val="C00000"/>
                </a:solidFill>
              </a:rPr>
              <a:t>15</a:t>
            </a:r>
            <a:r>
              <a:rPr lang="de-DE" sz="1400" dirty="0"/>
              <a:t> Bundesländer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8326F95-5BFA-4164-957D-74DC2BD59138}"/>
              </a:ext>
            </a:extLst>
          </p:cNvPr>
          <p:cNvSpPr txBox="1"/>
          <p:nvPr/>
        </p:nvSpPr>
        <p:spPr>
          <a:xfrm>
            <a:off x="5312512" y="2811243"/>
            <a:ext cx="284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C00000"/>
                </a:solidFill>
              </a:rPr>
              <a:t>81% </a:t>
            </a:r>
            <a:r>
              <a:rPr lang="de-DE" dirty="0" err="1"/>
              <a:t>Positivenrate</a:t>
            </a:r>
            <a:r>
              <a:rPr lang="de-DE" dirty="0"/>
              <a:t> (264/326)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7281402-94B8-474F-9D90-D775F9DEE078}"/>
              </a:ext>
            </a:extLst>
          </p:cNvPr>
          <p:cNvSpPr txBox="1"/>
          <p:nvPr/>
        </p:nvSpPr>
        <p:spPr>
          <a:xfrm>
            <a:off x="5306497" y="897319"/>
            <a:ext cx="1779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KW48 - 2022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82208FF-7901-40C4-82DC-58F5641FA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742784"/>
            <a:ext cx="4584589" cy="262150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5E77D99-D479-46CE-A434-051EDE68B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14" y="3795553"/>
            <a:ext cx="8387741" cy="17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4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F74B01-0E08-4B37-8DBC-9EFD4490D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26" y="911206"/>
            <a:ext cx="8425402" cy="262150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2C38B0A7-D5B7-46CC-BBD9-CFD0B6EE1678}"/>
              </a:ext>
            </a:extLst>
          </p:cNvPr>
          <p:cNvSpPr txBox="1"/>
          <p:nvPr/>
        </p:nvSpPr>
        <p:spPr>
          <a:xfrm>
            <a:off x="7984534" y="2439752"/>
            <a:ext cx="797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FF0000"/>
                </a:solidFill>
              </a:rPr>
              <a:t>SARS-CoV-2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8B6CFA-E029-45ED-B39B-80775BC0DD39}"/>
              </a:ext>
            </a:extLst>
          </p:cNvPr>
          <p:cNvSpPr txBox="1"/>
          <p:nvPr/>
        </p:nvSpPr>
        <p:spPr>
          <a:xfrm>
            <a:off x="1292043" y="2439751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50000"/>
                  </a:schemeClr>
                </a:solidFill>
              </a:rPr>
              <a:t>HKU1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60D358C-DAFD-44CC-A0D5-27DB42E14E70}"/>
              </a:ext>
            </a:extLst>
          </p:cNvPr>
          <p:cNvSpPr txBox="1"/>
          <p:nvPr/>
        </p:nvSpPr>
        <p:spPr>
          <a:xfrm>
            <a:off x="4572000" y="1973637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NL63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BAB0443-3E1E-46CB-8E7F-DDA032D9F1D3}"/>
              </a:ext>
            </a:extLst>
          </p:cNvPr>
          <p:cNvSpPr txBox="1"/>
          <p:nvPr/>
        </p:nvSpPr>
        <p:spPr>
          <a:xfrm>
            <a:off x="5864012" y="2254134"/>
            <a:ext cx="484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OC43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06541A1C-DA32-4177-8780-8F8A3072C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926" y="2500355"/>
            <a:ext cx="445047" cy="2865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0E2F393-89AE-4746-998D-20E5C0718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26" y="3602276"/>
            <a:ext cx="8443692" cy="262150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2BE6A57F-74B8-42D1-BE34-585F273FDF7B}"/>
              </a:ext>
            </a:extLst>
          </p:cNvPr>
          <p:cNvSpPr txBox="1"/>
          <p:nvPr/>
        </p:nvSpPr>
        <p:spPr>
          <a:xfrm>
            <a:off x="1474577" y="4661148"/>
            <a:ext cx="108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A(H1N1)pdm09</a:t>
            </a:r>
          </a:p>
          <a:p>
            <a:endParaRPr lang="de-DE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D046CDE5-B601-45F7-8A70-D872AB1670E3}"/>
              </a:ext>
            </a:extLst>
          </p:cNvPr>
          <p:cNvSpPr txBox="1"/>
          <p:nvPr/>
        </p:nvSpPr>
        <p:spPr>
          <a:xfrm>
            <a:off x="2097067" y="5150108"/>
            <a:ext cx="7369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B/Victoria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E41EC64-9725-416B-B476-8A9041034991}"/>
              </a:ext>
            </a:extLst>
          </p:cNvPr>
          <p:cNvSpPr txBox="1"/>
          <p:nvPr/>
        </p:nvSpPr>
        <p:spPr>
          <a:xfrm>
            <a:off x="7809433" y="4411827"/>
            <a:ext cx="6303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1">
                    <a:lumMod val="75000"/>
                  </a:schemeClr>
                </a:solidFill>
              </a:rPr>
              <a:t>A(H3N2)</a:t>
            </a:r>
          </a:p>
        </p:txBody>
      </p:sp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 ARE-Surveillance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B61B611-22A0-4134-99A4-7BD6A53D5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995414"/>
              </p:ext>
            </p:extLst>
          </p:nvPr>
        </p:nvGraphicFramePr>
        <p:xfrm>
          <a:off x="356250" y="3694414"/>
          <a:ext cx="387692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908">
                  <a:extLst>
                    <a:ext uri="{9D8B030D-6E8A-4147-A177-3AD203B41FA5}">
                      <a16:colId xmlns:a16="http://schemas.microsoft.com/office/drawing/2014/main" val="2587590812"/>
                    </a:ext>
                  </a:extLst>
                </a:gridCol>
                <a:gridCol w="945136">
                  <a:extLst>
                    <a:ext uri="{9D8B030D-6E8A-4147-A177-3AD203B41FA5}">
                      <a16:colId xmlns:a16="http://schemas.microsoft.com/office/drawing/2014/main" val="2047917687"/>
                    </a:ext>
                  </a:extLst>
                </a:gridCol>
                <a:gridCol w="1005877">
                  <a:extLst>
                    <a:ext uri="{9D8B030D-6E8A-4147-A177-3AD203B41FA5}">
                      <a16:colId xmlns:a16="http://schemas.microsoft.com/office/drawing/2014/main" val="1371448403"/>
                    </a:ext>
                  </a:extLst>
                </a:gridCol>
              </a:tblGrid>
              <a:tr h="31611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RSV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RSV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573053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2018/2019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62712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2019/2020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529878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2020/2021/2022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024737"/>
                  </a:ext>
                </a:extLst>
              </a:tr>
              <a:tr h="316112">
                <a:tc>
                  <a:txBody>
                    <a:bodyPr/>
                    <a:lstStyle/>
                    <a:p>
                      <a:r>
                        <a:rPr lang="de-DE" dirty="0"/>
                        <a:t>2022/2023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7881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2B66FDD-6EA0-4584-95A7-F0C424AE9D69}"/>
              </a:ext>
            </a:extLst>
          </p:cNvPr>
          <p:cNvSpPr txBox="1"/>
          <p:nvPr/>
        </p:nvSpPr>
        <p:spPr>
          <a:xfrm>
            <a:off x="7219950" y="9600274"/>
            <a:ext cx="54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RSV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F4FA82-0FF6-41FF-A7DD-E0263E16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50" y="889887"/>
            <a:ext cx="8394920" cy="275563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F637937-30C3-44B7-8B9B-1CDECE22E94A}"/>
              </a:ext>
            </a:extLst>
          </p:cNvPr>
          <p:cNvSpPr txBox="1"/>
          <p:nvPr/>
        </p:nvSpPr>
        <p:spPr>
          <a:xfrm>
            <a:off x="2778579" y="162137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3">
                    <a:lumMod val="75000"/>
                  </a:schemeClr>
                </a:solidFill>
              </a:rPr>
              <a:t>HRV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52D31A0-C34F-49DD-AE06-CB69EFD061C0}"/>
              </a:ext>
            </a:extLst>
          </p:cNvPr>
          <p:cNvSpPr txBox="1"/>
          <p:nvPr/>
        </p:nvSpPr>
        <p:spPr>
          <a:xfrm>
            <a:off x="5086829" y="2087427"/>
            <a:ext cx="354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2531EB8-0B40-4A19-9732-F1B22F0E8ECA}"/>
              </a:ext>
            </a:extLst>
          </p:cNvPr>
          <p:cNvSpPr txBox="1"/>
          <p:nvPr/>
        </p:nvSpPr>
        <p:spPr>
          <a:xfrm>
            <a:off x="6646689" y="2397297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HMPV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E2DD50B-75C2-46A9-B11A-6E974A308777}"/>
              </a:ext>
            </a:extLst>
          </p:cNvPr>
          <p:cNvSpPr txBox="1"/>
          <p:nvPr/>
        </p:nvSpPr>
        <p:spPr>
          <a:xfrm>
            <a:off x="8121598" y="2397297"/>
            <a:ext cx="385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RSV</a:t>
            </a:r>
          </a:p>
        </p:txBody>
      </p:sp>
      <p:pic>
        <p:nvPicPr>
          <p:cNvPr id="1026" name="Grafik 3" descr="image001">
            <a:extLst>
              <a:ext uri="{FF2B5EF4-FFF2-40B4-BE49-F238E27FC236}">
                <a16:creationId xmlns:a16="http://schemas.microsoft.com/office/drawing/2014/main" id="{EF7159D0-01E9-4CAA-90F7-69EF1A85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134" y="3736975"/>
            <a:ext cx="38862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679EDEC-FB94-4A64-B2B8-F30AAB263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50" y="5572111"/>
            <a:ext cx="3876921" cy="7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3A5FE8-5360-418D-AE33-268AA99E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07.12.2022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06D86F7-0ACC-4430-8561-1761DD731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Virologische ARE-Surveillance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0D244-71E8-42E7-990C-3F4B8202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7A69049-5EF2-4DD0-A0DE-69AFBF03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1465401"/>
            <a:ext cx="8117842" cy="195694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AD2417F-5599-45D2-8E6F-F40DEF3F2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3627760"/>
            <a:ext cx="8117842" cy="18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Bildschirmpräsentation (4:3)</PresentationFormat>
  <Paragraphs>40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Preuß, Ute</cp:lastModifiedBy>
  <cp:revision>533</cp:revision>
  <cp:lastPrinted>2022-04-27T08:09:41Z</cp:lastPrinted>
  <dcterms:created xsi:type="dcterms:W3CDTF">2015-11-02T12:29:13Z</dcterms:created>
  <dcterms:modified xsi:type="dcterms:W3CDTF">2022-12-07T09:49:14Z</dcterms:modified>
</cp:coreProperties>
</file>