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14" r:id="rId2"/>
    <p:sldId id="825" r:id="rId3"/>
    <p:sldId id="865" r:id="rId4"/>
    <p:sldId id="866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4861" autoAdjust="0"/>
  </p:normalViewPr>
  <p:slideViewPr>
    <p:cSldViewPr snapToGrid="0" snapToObjects="1">
      <p:cViewPr varScale="1">
        <p:scale>
          <a:sx n="93" d="100"/>
          <a:sy n="93" d="100"/>
        </p:scale>
        <p:origin x="1458" y="9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</a:t>
            </a:r>
            <a:r>
              <a:rPr lang="en-US" sz="1050" dirty="0"/>
              <a:t>note that the case and death data for the Region of Africa are incomplete and will be updated as soon as more information becomes available.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Diese Woche viele Länder ohne Fallzahlmeldung für die letzten 7 Tagen (weiß) -&gt; besonders in Afrika, aber auch Mexiko, Australien, Neuseeland oder Portugal.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Asien: Hohe Inzidenzen v.a. in Japan (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392/100.000Ew./7T;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-6%</a:t>
            </a:r>
            <a:r>
              <a:rPr lang="de-DE" sz="1200" dirty="0"/>
              <a:t>) und Südkorea (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710/100.000Ew./7T;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-2%</a:t>
            </a:r>
            <a:r>
              <a:rPr lang="de-DE" sz="1200" dirty="0"/>
              <a:t>), insgesamt aber abnehmender Trend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https://www.ecdc.europa.eu/en/covid-19/country-overviews</a:t>
            </a:r>
          </a:p>
          <a:p>
            <a:endParaRPr lang="en-US" sz="1200" b="0" dirty="0"/>
          </a:p>
          <a:p>
            <a:r>
              <a:rPr lang="en-US" sz="1200" b="0" dirty="0"/>
              <a:t>FRA: +27%, </a:t>
            </a:r>
            <a:r>
              <a:rPr lang="en-US" sz="1200" b="0" dirty="0" err="1"/>
              <a:t>alle</a:t>
            </a:r>
            <a:r>
              <a:rPr lang="en-US" sz="1200" b="0" dirty="0"/>
              <a:t> </a:t>
            </a:r>
            <a:r>
              <a:rPr lang="en-US" sz="1200" b="0" dirty="0" err="1"/>
              <a:t>Altersklassen</a:t>
            </a:r>
            <a:r>
              <a:rPr lang="en-US" sz="1200" b="0" dirty="0"/>
              <a:t> </a:t>
            </a:r>
            <a:r>
              <a:rPr lang="en-US" sz="1200" b="0" dirty="0" err="1"/>
              <a:t>betroffen</a:t>
            </a:r>
            <a:r>
              <a:rPr lang="en-US" sz="1200" b="0" dirty="0"/>
              <a:t> (</a:t>
            </a:r>
            <a:r>
              <a:rPr lang="en-US" sz="1200" b="0" dirty="0" err="1"/>
              <a:t>alle</a:t>
            </a:r>
            <a:r>
              <a:rPr lang="en-US" sz="1200" b="0" dirty="0"/>
              <a:t> &gt;10J </a:t>
            </a:r>
            <a:r>
              <a:rPr lang="en-US" sz="1200" b="0" dirty="0" err="1"/>
              <a:t>vermelden</a:t>
            </a:r>
            <a:r>
              <a:rPr lang="en-US" sz="1200" b="0" dirty="0"/>
              <a:t> </a:t>
            </a:r>
            <a:r>
              <a:rPr lang="en-US" sz="1200" b="0" dirty="0" err="1"/>
              <a:t>eine</a:t>
            </a:r>
            <a:r>
              <a:rPr lang="en-US" sz="1200" b="0" dirty="0"/>
              <a:t> </a:t>
            </a:r>
            <a:r>
              <a:rPr lang="en-US" sz="1200" b="0" dirty="0" err="1"/>
              <a:t>Inzidenz</a:t>
            </a:r>
            <a:r>
              <a:rPr lang="en-US" sz="1200" b="0" dirty="0"/>
              <a:t> von &gt;400/100.000Ew in KW47; am </a:t>
            </a:r>
            <a:r>
              <a:rPr lang="en-US" sz="1200" b="0" dirty="0" err="1"/>
              <a:t>wenigsten</a:t>
            </a:r>
            <a:r>
              <a:rPr lang="en-US" sz="1200" b="0" dirty="0"/>
              <a:t> &lt;9J </a:t>
            </a:r>
            <a:r>
              <a:rPr lang="en-US" sz="1200" b="0" dirty="0" err="1"/>
              <a:t>mit</a:t>
            </a:r>
            <a:r>
              <a:rPr lang="en-US" sz="1200" b="0" dirty="0"/>
              <a:t> 177/100.000Ew. In KW47); </a:t>
            </a:r>
          </a:p>
          <a:p>
            <a:pPr marL="171450" indent="-171450">
              <a:buFontTx/>
              <a:buChar char="-"/>
            </a:pPr>
            <a:r>
              <a:rPr lang="en-US" sz="1200" b="0" dirty="0"/>
              <a:t>Leichter </a:t>
            </a:r>
            <a:r>
              <a:rPr lang="en-US" sz="1200" b="0" dirty="0" err="1"/>
              <a:t>Anstieg</a:t>
            </a:r>
            <a:r>
              <a:rPr lang="en-US" sz="1200" b="0" dirty="0"/>
              <a:t> der </a:t>
            </a:r>
            <a:r>
              <a:rPr lang="en-US" sz="1200" b="0" dirty="0" err="1"/>
              <a:t>Hospitalisierungen</a:t>
            </a:r>
            <a:r>
              <a:rPr lang="en-US" sz="1200" b="0" dirty="0"/>
              <a:t> </a:t>
            </a:r>
            <a:r>
              <a:rPr lang="en-US" sz="1200" b="0" dirty="0" err="1"/>
              <a:t>wegen</a:t>
            </a:r>
            <a:r>
              <a:rPr lang="en-US" sz="1200" b="0" dirty="0"/>
              <a:t> COVID, </a:t>
            </a:r>
            <a:r>
              <a:rPr lang="en-US" sz="1200" b="0" dirty="0" err="1"/>
              <a:t>aber</a:t>
            </a:r>
            <a:r>
              <a:rPr lang="en-US" sz="1200" b="0" dirty="0"/>
              <a:t> </a:t>
            </a:r>
            <a:r>
              <a:rPr lang="en-US" sz="1200" b="0" dirty="0" err="1"/>
              <a:t>weniger</a:t>
            </a:r>
            <a:r>
              <a:rPr lang="en-US" sz="1200" b="0" dirty="0"/>
              <a:t> </a:t>
            </a:r>
            <a:r>
              <a:rPr lang="en-US" sz="1200" b="0" dirty="0" err="1"/>
              <a:t>als</a:t>
            </a:r>
            <a:r>
              <a:rPr lang="en-US" sz="1200" b="0" dirty="0"/>
              <a:t> </a:t>
            </a:r>
            <a:r>
              <a:rPr lang="en-US" sz="1200" b="0" dirty="0" err="1"/>
              <a:t>neue</a:t>
            </a:r>
            <a:r>
              <a:rPr lang="en-US" sz="1200" b="0" dirty="0"/>
              <a:t> </a:t>
            </a:r>
            <a:r>
              <a:rPr lang="en-US" sz="1200" b="0" dirty="0" err="1"/>
              <a:t>Hospitalisierungen</a:t>
            </a:r>
            <a:r>
              <a:rPr lang="en-US" sz="1200" b="0" dirty="0"/>
              <a:t> </a:t>
            </a:r>
            <a:r>
              <a:rPr lang="en-US" sz="1200" b="0" dirty="0" err="1"/>
              <a:t>insgesamt</a:t>
            </a:r>
            <a:endParaRPr lang="en-US" sz="1200" b="0" dirty="0"/>
          </a:p>
          <a:p>
            <a:pPr marL="171450" indent="-171450">
              <a:buFontTx/>
              <a:buChar char="-"/>
            </a:pPr>
            <a:r>
              <a:rPr lang="en-US" sz="1200" b="0" dirty="0"/>
              <a:t>Neue ITS-</a:t>
            </a:r>
            <a:r>
              <a:rPr lang="en-US" sz="1200" b="0" dirty="0" err="1"/>
              <a:t>Einweisungen</a:t>
            </a:r>
            <a:r>
              <a:rPr lang="en-US" sz="1200" b="0" dirty="0"/>
              <a:t> </a:t>
            </a:r>
            <a:r>
              <a:rPr lang="en-US" sz="1200" b="0" dirty="0" err="1"/>
              <a:t>sind</a:t>
            </a:r>
            <a:r>
              <a:rPr lang="en-US" sz="1200" b="0" dirty="0"/>
              <a:t> </a:t>
            </a:r>
            <a:r>
              <a:rPr lang="en-US" sz="1200" b="0" dirty="0" err="1"/>
              <a:t>stabil</a:t>
            </a:r>
            <a:r>
              <a:rPr lang="en-US" sz="1200" b="0" dirty="0"/>
              <a:t> </a:t>
            </a:r>
            <a:r>
              <a:rPr lang="en-US" sz="1200" b="0" dirty="0" err="1"/>
              <a:t>geblieben</a:t>
            </a:r>
            <a:endParaRPr lang="en-US" sz="1200" b="0" dirty="0"/>
          </a:p>
          <a:p>
            <a:pPr marL="171450" indent="-171450">
              <a:buFontTx/>
              <a:buChar char="-"/>
            </a:pPr>
            <a:r>
              <a:rPr lang="en-US" sz="1200" b="0" dirty="0" err="1"/>
              <a:t>sprechen</a:t>
            </a:r>
            <a:r>
              <a:rPr lang="en-US" sz="1200" b="0" dirty="0"/>
              <a:t> </a:t>
            </a:r>
            <a:r>
              <a:rPr lang="en-US" sz="1200" b="0" dirty="0" err="1"/>
              <a:t>davon</a:t>
            </a:r>
            <a:r>
              <a:rPr lang="en-US" sz="1200" b="0" dirty="0"/>
              <a:t>, </a:t>
            </a:r>
            <a:r>
              <a:rPr lang="en-US" sz="1200" b="0" dirty="0" err="1"/>
              <a:t>Maskenpflicht</a:t>
            </a:r>
            <a:r>
              <a:rPr lang="en-US" sz="1200" b="0" dirty="0"/>
              <a:t> </a:t>
            </a:r>
            <a:r>
              <a:rPr lang="en-US" sz="1200" b="0" dirty="0" err="1"/>
              <a:t>im</a:t>
            </a:r>
            <a:r>
              <a:rPr lang="en-US" sz="1200" b="0" dirty="0"/>
              <a:t> ÖPNV </a:t>
            </a:r>
            <a:r>
              <a:rPr lang="en-US" sz="1200" b="0" dirty="0" err="1"/>
              <a:t>wieder</a:t>
            </a:r>
            <a:r>
              <a:rPr lang="en-US" sz="1200" b="0" dirty="0"/>
              <a:t> </a:t>
            </a:r>
            <a:r>
              <a:rPr lang="en-US" sz="1200" b="0" dirty="0" err="1"/>
              <a:t>einzuführen</a:t>
            </a:r>
            <a:endParaRPr lang="en-US" sz="1200" b="0" dirty="0"/>
          </a:p>
          <a:p>
            <a:r>
              <a:rPr lang="en-US" sz="1200" b="0" dirty="0"/>
              <a:t>https://dashboard.santepubliquefrance.fr/digdash_dashboard_spf/file?item=Rapport+hebdomadaire+du+30-11-2022.pdf&amp;serverId=1132851039 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br>
              <a:rPr lang="fr-FR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Sous-lignages d’Omicron : BA.5 omniprésent avec 93% des séquences lors de l’enquête Flash S45 (07/11)*** Parmi les sous-lignages de BA.5, BQ.1.1 poursuit son augmentation (49% lors de Flash S45 vs 34% pour Flash S43).</a:t>
            </a:r>
          </a:p>
          <a:p>
            <a:r>
              <a:rPr lang="en-US" sz="1200" b="0" dirty="0"/>
              <a:t>https://www.santepubliquefrance.fr/content/download/488992/document_file/COVID19-PE_20221201_signets.pdf?version=1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=2022-01-08..latest&amp;uniformYAxis=0&amp;Metric=Cases%2C+hospital+admissions%2C+ICU+patients%2C+and+deaths&amp;Interval=7-day+rolling+average&amp;Relative+to+Population=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=DNK~FRA~NLD</a:t>
            </a:r>
          </a:p>
          <a:p>
            <a:r>
              <a:rPr lang="de-DE" sz="1200" b="0" dirty="0"/>
              <a:t>https://www.ecdc.europa.eu/en/covid-19/country-overviews</a:t>
            </a:r>
          </a:p>
          <a:p>
            <a:endParaRPr lang="de-DE" sz="1200" b="0" dirty="0"/>
          </a:p>
          <a:p>
            <a:r>
              <a:rPr lang="de-DE" sz="1200" b="0" dirty="0"/>
              <a:t>Frankreich: in den nationalen Daten steigt die </a:t>
            </a:r>
            <a:r>
              <a:rPr lang="de-DE" sz="1200" b="0" dirty="0" err="1"/>
              <a:t>Hospi</a:t>
            </a:r>
            <a:r>
              <a:rPr lang="de-DE" sz="1200" b="0" dirty="0"/>
              <a:t> für mit COVID nicht so deutlich an, ICU stabil, Labor-Streik -&gt; Bias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89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12/07/2022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12/07/2022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12/07/2022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12/07/2022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12/07/2022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12/07/2022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12/07/2022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12/07/2022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12/07/2022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12/07/2022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22.11.2022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06809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+70,8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481.934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+9,7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1.130.285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638.960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2.259.642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7.261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23.11.2022, Datenstand 22.11.2022; Karte und Tabelle PHI-Auswertung von </a:t>
            </a:r>
            <a:r>
              <a:rPr lang="de-DE" sz="1200" i="1" dirty="0"/>
              <a:t>WHO-Daten, Datenstand 22.11.2022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0A0FD0-B44B-463F-BB4B-270F4A1D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6" b="16256"/>
          <a:stretch/>
        </p:blipFill>
        <p:spPr>
          <a:xfrm>
            <a:off x="6805587" y="2750082"/>
            <a:ext cx="5258715" cy="35651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5014E1-EC40-408A-BA67-3C06E274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4" y="994926"/>
            <a:ext cx="7164057" cy="23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256DEC-F9BE-479C-A4CF-41EF3BA6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9" y="2636292"/>
            <a:ext cx="4021198" cy="4128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DD874AE-DEBA-4FD3-AC1D-725241204733}"/>
              </a:ext>
            </a:extLst>
          </p:cNvPr>
          <p:cNvSpPr txBox="1"/>
          <p:nvPr/>
        </p:nvSpPr>
        <p:spPr>
          <a:xfrm>
            <a:off x="2623473" y="6457211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22.11.2022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49F1B6B-3F07-4943-932F-B5B4ADA4945E}"/>
              </a:ext>
            </a:extLst>
          </p:cNvPr>
          <p:cNvSpPr txBox="1"/>
          <p:nvPr/>
        </p:nvSpPr>
        <p:spPr>
          <a:xfrm>
            <a:off x="482103" y="988983"/>
            <a:ext cx="843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ECDC (KW45):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Inzidenz in der Altersgruppe &gt;65 J: weiterhin sinkend.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Hospitalisierungen und Intensivbelegung: stabil bzw. abnehmend.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Inanspruchnahme der 2. Booster-Dosis relativ gering.</a:t>
            </a:r>
            <a:endParaRPr lang="de-DE" sz="2000" b="1" dirty="0">
              <a:solidFill>
                <a:srgbClr val="045AA6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5C7B15-C228-4B4F-8BF4-FB3BDD4E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946" y="2636292"/>
            <a:ext cx="4021199" cy="4128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9BD3C6-96A5-4BE5-98FC-4CFFB25C6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747" y="2636292"/>
            <a:ext cx="4021199" cy="4128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F179A8C-B2C5-44A4-ABDE-E1C53B9F01BF}"/>
              </a:ext>
            </a:extLst>
          </p:cNvPr>
          <p:cNvSpPr txBox="1"/>
          <p:nvPr/>
        </p:nvSpPr>
        <p:spPr>
          <a:xfrm>
            <a:off x="10490101" y="6323037"/>
            <a:ext cx="15866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 06.12.2022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29E072-9BD7-4EF3-A17B-7D63908395FA}"/>
              </a:ext>
            </a:extLst>
          </p:cNvPr>
          <p:cNvSpPr txBox="1"/>
          <p:nvPr/>
        </p:nvSpPr>
        <p:spPr>
          <a:xfrm>
            <a:off x="6578292" y="6473598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29.11.2022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BQ</a:t>
            </a:r>
            <a:r>
              <a:rPr lang="de-DE" sz="2400">
                <a:latin typeface="Scala Sans OT" panose="020B0504030101020104" pitchFamily="34" charset="0"/>
              </a:rPr>
              <a:t>.1/BQ.1.1 </a:t>
            </a:r>
            <a:r>
              <a:rPr lang="de-DE" sz="2400" dirty="0">
                <a:latin typeface="Scala Sans OT" panose="020B0504030101020104" pitchFamily="34" charset="0"/>
              </a:rPr>
              <a:t>und Sublinien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ABB4F4-A8EA-4FA8-AD82-A109266A8661}"/>
              </a:ext>
            </a:extLst>
          </p:cNvPr>
          <p:cNvSpPr txBox="1"/>
          <p:nvPr/>
        </p:nvSpPr>
        <p:spPr>
          <a:xfrm>
            <a:off x="-276921" y="1275502"/>
            <a:ext cx="38600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	ECDC, Datenstand KW43/44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Frankreich: 42,7% 	   (n=787)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Dänemark: 25,2%  (n=1.543)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Niederlande: 23,3%         (n= 179)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77597E-82A0-42F6-8A2E-2D1F2D38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07" y="777828"/>
            <a:ext cx="8608826" cy="5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1C3F9B-7BA4-485D-B877-A1DEB24FC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EDAEE0-0129-4A64-BE38-F926EF09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922243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Breitbild</PresentationFormat>
  <Paragraphs>97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  <vt:lpstr>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Esquevin, Sarah</cp:lastModifiedBy>
  <cp:revision>1216</cp:revision>
  <dcterms:created xsi:type="dcterms:W3CDTF">2015-11-02T12:29:13Z</dcterms:created>
  <dcterms:modified xsi:type="dcterms:W3CDTF">2022-12-07T09:22:57Z</dcterms:modified>
</cp:coreProperties>
</file>