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134804448" r:id="rId3"/>
    <p:sldId id="2134804450" r:id="rId4"/>
    <p:sldId id="2134804461" r:id="rId5"/>
    <p:sldId id="2134804466" r:id="rId6"/>
    <p:sldId id="2134804468" r:id="rId7"/>
    <p:sldId id="2134804465" r:id="rId8"/>
    <p:sldId id="2134804464" r:id="rId9"/>
    <p:sldId id="2134804469" r:id="rId10"/>
    <p:sldId id="2134804470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3C1E505-B290-4A74-8B9C-C8BB829CE2BD}">
          <p14:sldIdLst>
            <p14:sldId id="261"/>
            <p14:sldId id="2134804448"/>
            <p14:sldId id="2134804450"/>
            <p14:sldId id="2134804461"/>
            <p14:sldId id="2134804466"/>
            <p14:sldId id="2134804468"/>
            <p14:sldId id="2134804465"/>
            <p14:sldId id="2134804464"/>
            <p14:sldId id="2134804469"/>
            <p14:sldId id="2134804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27">
          <p15:clr>
            <a:srgbClr val="A4A3A4"/>
          </p15:clr>
        </p15:guide>
        <p15:guide id="4" pos="1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ännel, Andrea" initials="MA" lastIdx="3" clrIdx="0"/>
  <p:cmAuthor id="1" name="Degen, Marieke" initials="DM" lastIdx="13" clrIdx="1"/>
  <p:cmAuthor id="2" name="Michaela Diercke" initials="MD" lastIdx="2" clrIdx="2"/>
  <p:cmAuthor id="3" name="an der Heiden, Matthias" initials="adHM" lastIdx="4" clrIdx="3"/>
  <p:cmAuthor id="4" name="Herzog, Christian" initials="CH" lastIdx="6" clrIdx="4"/>
  <p:cmAuthor id="5" name="Mirjam Jenny" initials="MJ" lastIdx="9" clrIdx="5"/>
  <p:cmAuthor id="6" name="Mirjam Jenny" initials="MJ [2]" lastIdx="2" clrIdx="6"/>
  <p:cmAuthor id="7" name="Rexroth, Ute" initials="RU" lastIdx="71" clrIdx="7"/>
  <p:cmAuthor id="8" name="Alpers, Katharina" initials="AK" lastIdx="1" clrIdx="8"/>
  <p:cmAuthor id="9" name="Zimmermann, Ruth" initials="ZR" lastIdx="7" clrIdx="9"/>
  <p:cmAuthor id="10" name="Marieke Degen" initials="MD" lastIdx="1" clrIdx="10"/>
  <p:cmAuthor id="11" name="Degen, Marc -StVL BMG" initials="DM-B" lastIdx="7" clrIdx="11"/>
  <p:cmAuthor id="12" name="Kautz, Hanno -L7 BMG" initials="KH-B" lastIdx="1" clrIdx="12"/>
  <p:cmAuthor id="13" name="Wieler, Lothar" initials="LHW" lastIdx="5" clrIdx="13"/>
  <p:cmAuthor id="14" name="Wichmann, Ole" initials="WO" lastIdx="2" clrIdx="14"/>
  <p:cmAuthor id="15" name="Sievers, Claudia" initials="CSI" lastIdx="3" clrIdx="15"/>
  <p:cmAuthor id="16" name="lothar.wieler@t-online.de" initials="l" lastIdx="1" clrIdx="16"/>
  <p:cmAuthor id="17" name="Haas, Walter" initials="HW" lastIdx="1" clrIdx="17"/>
  <p:cmAuthor id="18" name="LS" initials="LS" lastIdx="1" clrIdx="18"/>
  <p:cmAuthor id="19" name="Fischer, Martina" initials="FM" lastIdx="8" clrIdx="19"/>
  <p:cmAuthor id="20" name="sieversc" initials="CSI" lastIdx="2" clrIdx="20">
    <p:extLst>
      <p:ext uri="{19B8F6BF-5375-455C-9EA6-DF929625EA0E}">
        <p15:presenceInfo xmlns:p15="http://schemas.microsoft.com/office/powerpoint/2012/main" userId="sieversc" providerId="None"/>
      </p:ext>
    </p:extLst>
  </p:cmAuthor>
  <p:cmAuthor id="21" name="Kröger, Stefan" initials="KS" lastIdx="11" clrIdx="21">
    <p:extLst>
      <p:ext uri="{19B8F6BF-5375-455C-9EA6-DF929625EA0E}">
        <p15:presenceInfo xmlns:p15="http://schemas.microsoft.com/office/powerpoint/2012/main" userId="Kröger, Stefan" providerId="None"/>
      </p:ext>
    </p:extLst>
  </p:cmAuthor>
  <p:cmAuthor id="22" name="Hamouda, Osamah" initials="OHa" lastIdx="4" clrIdx="22">
    <p:extLst>
      <p:ext uri="{19B8F6BF-5375-455C-9EA6-DF929625EA0E}">
        <p15:presenceInfo xmlns:p15="http://schemas.microsoft.com/office/powerpoint/2012/main" userId="Hamouda, Osamah" providerId="None"/>
      </p:ext>
    </p:extLst>
  </p:cmAuthor>
  <p:cmAuthor id="23" name="Bödeker, Birte" initials="BB" lastIdx="4" clrIdx="23">
    <p:extLst>
      <p:ext uri="{19B8F6BF-5375-455C-9EA6-DF929625EA0E}">
        <p15:presenceInfo xmlns:p15="http://schemas.microsoft.com/office/powerpoint/2012/main" userId="Bödeker, Birte" providerId="None"/>
      </p:ext>
    </p:extLst>
  </p:cmAuthor>
  <p:cmAuthor id="24" name="Glasmacher, Susanne" initials="SG" lastIdx="1" clrIdx="24">
    <p:extLst>
      <p:ext uri="{19B8F6BF-5375-455C-9EA6-DF929625EA0E}">
        <p15:presenceInfo xmlns:p15="http://schemas.microsoft.com/office/powerpoint/2012/main" userId="Glasmacher, Susanne" providerId="None"/>
      </p:ext>
    </p:extLst>
  </p:cmAuthor>
  <p:cmAuthor id="25" name="Bichel, Yvonne" initials="BY" lastIdx="1" clrIdx="25">
    <p:extLst>
      <p:ext uri="{19B8F6BF-5375-455C-9EA6-DF929625EA0E}">
        <p15:presenceInfo xmlns:p15="http://schemas.microsoft.com/office/powerpoint/2012/main" userId="Bichel, Yvonne" providerId="None"/>
      </p:ext>
    </p:extLst>
  </p:cmAuthor>
  <p:cmAuthor id="26" name="Budas" initials="B" lastIdx="3" clrIdx="26">
    <p:extLst>
      <p:ext uri="{19B8F6BF-5375-455C-9EA6-DF929625EA0E}">
        <p15:presenceInfo xmlns:p15="http://schemas.microsoft.com/office/powerpoint/2012/main" userId="Budas" providerId="None"/>
      </p:ext>
    </p:extLst>
  </p:cmAuthor>
  <p:cmAuthor id="27" name="Fischer-Fels, Jonathan" initials="FJ" lastIdx="9" clrIdx="27">
    <p:extLst>
      <p:ext uri="{19B8F6BF-5375-455C-9EA6-DF929625EA0E}">
        <p15:presenceInfo xmlns:p15="http://schemas.microsoft.com/office/powerpoint/2012/main" userId="Fischer-Fels, Jonat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338BD2"/>
    <a:srgbClr val="006EC7"/>
    <a:srgbClr val="66A8DD"/>
    <a:srgbClr val="80A5DC"/>
    <a:srgbClr val="4F81BD"/>
    <a:srgbClr val="4D8AD2"/>
    <a:srgbClr val="689CCA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 autoAdjust="0"/>
    <p:restoredTop sz="80984" autoAdjust="0"/>
  </p:normalViewPr>
  <p:slideViewPr>
    <p:cSldViewPr snapToGrid="0" snapToObjects="1">
      <p:cViewPr varScale="1">
        <p:scale>
          <a:sx n="93" d="100"/>
          <a:sy n="93" d="100"/>
        </p:scale>
        <p:origin x="2658" y="72"/>
      </p:cViewPr>
      <p:guideLst>
        <p:guide orient="horz" pos="2160"/>
        <p:guide pos="2880"/>
        <p:guide orient="horz" pos="4127"/>
        <p:guide pos="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259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04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36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3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2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90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2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85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36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0" name="Bild 12" descr="RKI-Logo_RGB_P300C.tif">
            <a:extLst>
              <a:ext uri="{FF2B5EF4-FFF2-40B4-BE49-F238E27FC236}">
                <a16:creationId xmlns:a16="http://schemas.microsoft.com/office/drawing/2014/main" id="{F2C2DD98-CE1D-48B2-9766-6F4D21886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2" descr="RKI-Logo_RGB_P300C.tif">
            <a:extLst>
              <a:ext uri="{FF2B5EF4-FFF2-40B4-BE49-F238E27FC236}">
                <a16:creationId xmlns:a16="http://schemas.microsoft.com/office/drawing/2014/main" id="{B783DEE5-7274-489F-965B-E82F2984A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2" descr="RKI-Logo_RGB_P300C.tif">
            <a:extLst>
              <a:ext uri="{FF2B5EF4-FFF2-40B4-BE49-F238E27FC236}">
                <a16:creationId xmlns:a16="http://schemas.microsoft.com/office/drawing/2014/main" id="{DBDA181B-D7F9-470D-A7A1-27AC8DCBEC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COVID-19 Impfungen</a:t>
            </a:r>
            <a:br>
              <a:rPr lang="de-DE" dirty="0"/>
            </a:br>
            <a:br>
              <a:rPr lang="de-DE" sz="1600" dirty="0"/>
            </a:br>
            <a:r>
              <a:rPr lang="de-DE" sz="1600" dirty="0"/>
              <a:t>STIKO Empfehlung</a:t>
            </a:r>
            <a:br>
              <a:rPr lang="de-DE" sz="1600" dirty="0"/>
            </a:br>
            <a:r>
              <a:rPr lang="de-DE" sz="1600" dirty="0"/>
              <a:t>Impfen Monatsbericht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Lage AG – FG33</a:t>
            </a:r>
          </a:p>
          <a:p>
            <a:r>
              <a:rPr lang="de-DE" dirty="0"/>
              <a:t>07.12.2022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FACD7-8F51-4E8C-8EA6-094F6D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FB5A5-3D3E-4F46-AE4C-1283885847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Soll zum 31.12. bis 7.4. verlängert werden</a:t>
            </a:r>
          </a:p>
          <a:p>
            <a:r>
              <a:rPr lang="de-DE" b="1" dirty="0"/>
              <a:t>Heute soll die Ressortabstimmung im BMG gestartet werden</a:t>
            </a:r>
          </a:p>
          <a:p>
            <a:endParaRPr lang="de-DE" b="1" dirty="0"/>
          </a:p>
          <a:p>
            <a:r>
              <a:rPr lang="de-DE" dirty="0"/>
              <a:t>DIM soll weiter laufen </a:t>
            </a:r>
          </a:p>
          <a:p>
            <a:pPr lvl="1"/>
            <a:r>
              <a:rPr lang="de-DE" dirty="0"/>
              <a:t>Meldepflicht (§4) soll weiter bestehen</a:t>
            </a:r>
          </a:p>
          <a:p>
            <a:endParaRPr lang="de-DE" b="1" dirty="0"/>
          </a:p>
          <a:p>
            <a:r>
              <a:rPr lang="de-DE" dirty="0"/>
              <a:t>Finanzierung der Impfungen soll neu geregelt werden</a:t>
            </a:r>
          </a:p>
          <a:p>
            <a:pPr lvl="1"/>
            <a:r>
              <a:rPr lang="de-DE" dirty="0"/>
              <a:t>Impfzentren können von den Ländern weiter betrieben werden</a:t>
            </a:r>
          </a:p>
          <a:p>
            <a:pPr lvl="1"/>
            <a:r>
              <a:rPr lang="de-DE" dirty="0"/>
              <a:t>Mobile Impfteams können von den KVen weiter betrieben werden</a:t>
            </a:r>
          </a:p>
          <a:p>
            <a:endParaRPr lang="de-DE" b="1" dirty="0"/>
          </a:p>
          <a:p>
            <a:r>
              <a:rPr lang="de-DE" b="1" dirty="0"/>
              <a:t>Überführung der COVID Impfung ins Regelsystem geplant zum 7.4.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0E9059-EA29-4AA1-BC3F-087606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338554"/>
          </a:xfrm>
        </p:spPr>
        <p:txBody>
          <a:bodyPr/>
          <a:lstStyle/>
          <a:p>
            <a:r>
              <a:rPr lang="de-DE" dirty="0"/>
              <a:t>Impf-Verordnung</a:t>
            </a:r>
          </a:p>
        </p:txBody>
      </p:sp>
    </p:spTree>
    <p:extLst>
      <p:ext uri="{BB962C8B-B14F-4D97-AF65-F5344CB8AC3E}">
        <p14:creationId xmlns:p14="http://schemas.microsoft.com/office/powerpoint/2010/main" val="314313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FACD7-8F51-4E8C-8EA6-094F6D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FB5A5-3D3E-4F46-AE4C-1283885847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de-DE" b="1" dirty="0"/>
          </a:p>
          <a:p>
            <a:r>
              <a:rPr lang="de-DE" b="1" dirty="0"/>
              <a:t>Keine Impfempfehlung für gesunde Kinder unter 5 Jahren</a:t>
            </a:r>
          </a:p>
          <a:p>
            <a:r>
              <a:rPr lang="de-DE" b="1" dirty="0"/>
              <a:t>Grundimmunisierung </a:t>
            </a:r>
            <a:r>
              <a:rPr lang="de-DE" b="1" u="sng" dirty="0"/>
              <a:t>nur für vorerkrankte</a:t>
            </a:r>
            <a:r>
              <a:rPr lang="de-DE" b="1" dirty="0"/>
              <a:t> Kinder (0,5 bis 5 J)</a:t>
            </a:r>
          </a:p>
          <a:p>
            <a:pPr lvl="1"/>
            <a:r>
              <a:rPr lang="de-DE" b="1" dirty="0"/>
              <a:t>Vorzugsweise </a:t>
            </a:r>
            <a:r>
              <a:rPr lang="de-DE" b="1" dirty="0" err="1"/>
              <a:t>BioNTech</a:t>
            </a:r>
            <a:r>
              <a:rPr lang="de-DE" b="1" dirty="0"/>
              <a:t> </a:t>
            </a:r>
            <a:r>
              <a:rPr lang="de-DE" dirty="0"/>
              <a:t>(3 Dosen mit 0-3-8 Wochen Abstand)</a:t>
            </a:r>
          </a:p>
          <a:p>
            <a:pPr lvl="1"/>
            <a:r>
              <a:rPr lang="de-DE" dirty="0"/>
              <a:t>Alternativ </a:t>
            </a:r>
            <a:r>
              <a:rPr lang="de-DE" dirty="0" err="1"/>
              <a:t>Spikevax</a:t>
            </a:r>
            <a:r>
              <a:rPr lang="de-DE" dirty="0"/>
              <a:t> (2 Dosen mit 4 Wochen Abstand, in D nicht verfügbar)</a:t>
            </a:r>
          </a:p>
          <a:p>
            <a:pPr lvl="1"/>
            <a:r>
              <a:rPr lang="de-DE" b="1" dirty="0"/>
              <a:t>Nach durchgemachter Infektion 1 Dosis weniger</a:t>
            </a:r>
          </a:p>
          <a:p>
            <a:pPr lvl="1"/>
            <a:endParaRPr lang="de-DE" b="1" dirty="0"/>
          </a:p>
          <a:p>
            <a:r>
              <a:rPr lang="de-DE" dirty="0"/>
              <a:t>Weiterhin nur 1 Impfdosis für gesunde Kinder 5 bis 11 Jahre</a:t>
            </a:r>
          </a:p>
          <a:p>
            <a:r>
              <a:rPr lang="de-DE" dirty="0"/>
              <a:t>Bis zu 4 Impfdosen (2x GI + 2 Booster) für Kinder 5-11 mit Vorerkrankungen</a:t>
            </a:r>
          </a:p>
          <a:p>
            <a:endParaRPr lang="de-DE" b="1" dirty="0"/>
          </a:p>
          <a:p>
            <a:r>
              <a:rPr lang="de-DE" b="1" dirty="0"/>
              <a:t>Neu: „Kann“ Empfehlung für Kinder mit Kontakt </a:t>
            </a:r>
            <a:r>
              <a:rPr lang="de-DE" dirty="0"/>
              <a:t>zu Personen, die selbst keinen ausreichenden Immunschutz aufbauen können</a:t>
            </a:r>
          </a:p>
          <a:p>
            <a:pPr lvl="1"/>
            <a:r>
              <a:rPr lang="de-DE" dirty="0"/>
              <a:t>„Die </a:t>
            </a:r>
            <a:r>
              <a:rPr lang="de-DE" b="1" dirty="0"/>
              <a:t>STIKO relativiert ihre bisherige Empfehlung</a:t>
            </a:r>
            <a:r>
              <a:rPr lang="de-DE" dirty="0"/>
              <a:t> und rät dazu, nach individueller Abwägung und unter Berücksichtigung des Wunsches der Eltern zu entscheiden, ob eine Impfung durchgeführt werden sollte“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0E9059-EA29-4AA1-BC3F-087606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23. Aktualisierung der STIKO Empfehlungen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Epid</a:t>
            </a:r>
            <a:r>
              <a:rPr lang="de-DE" dirty="0"/>
              <a:t>. Bull. 46/2022)</a:t>
            </a:r>
          </a:p>
        </p:txBody>
      </p:sp>
    </p:spTree>
    <p:extLst>
      <p:ext uri="{BB962C8B-B14F-4D97-AF65-F5344CB8AC3E}">
        <p14:creationId xmlns:p14="http://schemas.microsoft.com/office/powerpoint/2010/main" val="159762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FACD7-8F51-4E8C-8EA6-094F6D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FB5A5-3D3E-4F46-AE4C-1283885847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de-DE" b="1" dirty="0"/>
          </a:p>
          <a:p>
            <a:r>
              <a:rPr lang="de-DE" b="1" dirty="0" err="1"/>
              <a:t>Novavax</a:t>
            </a:r>
            <a:r>
              <a:rPr lang="de-DE" b="1" dirty="0"/>
              <a:t>-Booster ab 18 Jahren </a:t>
            </a:r>
            <a:r>
              <a:rPr lang="de-DE" dirty="0"/>
              <a:t>als Alternative bei Kontraindikationen gegen </a:t>
            </a:r>
            <a:r>
              <a:rPr lang="de-DE" dirty="0" err="1"/>
              <a:t>mRNA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(off-label auch für Jugendliche 12-17)</a:t>
            </a:r>
          </a:p>
          <a:p>
            <a:pPr lvl="1"/>
            <a:r>
              <a:rPr lang="de-DE" dirty="0" err="1"/>
              <a:t>Novavax</a:t>
            </a:r>
            <a:r>
              <a:rPr lang="de-DE" dirty="0"/>
              <a:t> Booster ist im Vergleich zu Omikron-adaptierten </a:t>
            </a:r>
            <a:r>
              <a:rPr lang="de-DE" dirty="0" err="1"/>
              <a:t>mRNA</a:t>
            </a:r>
            <a:r>
              <a:rPr lang="de-DE" dirty="0"/>
              <a:t> unterlegen (</a:t>
            </a:r>
            <a:r>
              <a:rPr lang="de-DE" dirty="0" err="1"/>
              <a:t>Immunogenitätsdaten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r>
              <a:rPr lang="de-DE" b="1" dirty="0"/>
              <a:t>Angepasste Omikron-Impfstoffe für Kinder (5-11 Jahre) </a:t>
            </a:r>
            <a:r>
              <a:rPr lang="de-DE" dirty="0"/>
              <a:t>präferenziell empfohlen</a:t>
            </a:r>
          </a:p>
          <a:p>
            <a:pPr lvl="1"/>
            <a:r>
              <a:rPr lang="de-DE" dirty="0"/>
              <a:t>Bisher nur </a:t>
            </a:r>
            <a:r>
              <a:rPr lang="pl-PL" dirty="0"/>
              <a:t>Co­mir­na­ty Ori­gi­nal/Omi­cron BA.4-5 (5/5 µg)</a:t>
            </a:r>
            <a:r>
              <a:rPr lang="de-DE" dirty="0"/>
              <a:t> zugelassen</a:t>
            </a:r>
          </a:p>
          <a:p>
            <a:endParaRPr lang="de-DE" dirty="0"/>
          </a:p>
          <a:p>
            <a:r>
              <a:rPr lang="de-DE" dirty="0"/>
              <a:t>Themen für 2023</a:t>
            </a:r>
          </a:p>
          <a:p>
            <a:pPr lvl="1"/>
            <a:r>
              <a:rPr lang="de-DE" dirty="0"/>
              <a:t>Überführung der COVID-Impfungen ins Regelsystem</a:t>
            </a:r>
          </a:p>
          <a:p>
            <a:pPr lvl="1"/>
            <a:r>
              <a:rPr lang="de-DE" dirty="0" err="1"/>
              <a:t>VidPrevtyn</a:t>
            </a:r>
            <a:r>
              <a:rPr lang="de-DE" dirty="0"/>
              <a:t> Beta</a:t>
            </a:r>
          </a:p>
          <a:p>
            <a:pPr lvl="1"/>
            <a:r>
              <a:rPr lang="de-DE" dirty="0"/>
              <a:t>Booster für Schwangere zum Nestschutz des Neugeborenen</a:t>
            </a:r>
          </a:p>
          <a:p>
            <a:pPr lvl="1"/>
            <a:r>
              <a:rPr lang="de-DE" dirty="0" err="1"/>
              <a:t>Evusheld</a:t>
            </a:r>
            <a:r>
              <a:rPr lang="de-DE" dirty="0"/>
              <a:t> (wirkungslos gegen BQ1.1)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0E9059-EA29-4AA1-BC3F-087606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24. Aktualisierung der STIKO Empfehlungen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veröffentlichung</a:t>
            </a:r>
            <a:r>
              <a:rPr lang="de-DE" dirty="0"/>
              <a:t> geplant für 15.12.)</a:t>
            </a:r>
          </a:p>
        </p:txBody>
      </p:sp>
    </p:spTree>
    <p:extLst>
      <p:ext uri="{BB962C8B-B14F-4D97-AF65-F5344CB8AC3E}">
        <p14:creationId xmlns:p14="http://schemas.microsoft.com/office/powerpoint/2010/main" val="251728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822964-9BBE-41E7-BFFE-FCA845A7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(1.12.)</a:t>
            </a:r>
            <a:br>
              <a:rPr lang="de-DE" dirty="0"/>
            </a:br>
            <a:r>
              <a:rPr lang="de-DE" dirty="0"/>
              <a:t>Impfquoten im Verlauf bei Erwachsenen 18+</a:t>
            </a:r>
            <a:br>
              <a:rPr lang="de-DE" dirty="0"/>
            </a:br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3D0AD85B-105F-4824-983F-AB921EA664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28412" y="1155700"/>
            <a:ext cx="7685588" cy="5295900"/>
          </a:xfrm>
        </p:spPr>
      </p:pic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D12861E9-0CBD-442C-8F60-7F7DA70B7B8C}"/>
              </a:ext>
            </a:extLst>
          </p:cNvPr>
          <p:cNvSpPr/>
          <p:nvPr/>
        </p:nvSpPr>
        <p:spPr>
          <a:xfrm rot="10800000">
            <a:off x="7674795" y="4185130"/>
            <a:ext cx="267129" cy="2671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40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822964-9BBE-41E7-BFFE-FCA845A7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(1.12.)</a:t>
            </a:r>
            <a:br>
              <a:rPr lang="de-DE" dirty="0"/>
            </a:br>
            <a:r>
              <a:rPr lang="de-DE" dirty="0"/>
              <a:t>Impfstellen im Verlauf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8AB36F7-B497-4ADD-B22D-03AE7C5075C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7200" y="1285765"/>
            <a:ext cx="8229600" cy="4656312"/>
          </a:xfrm>
        </p:spPr>
      </p:pic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70CD15BB-1DAC-448F-8798-EDEB25DBE7C2}"/>
              </a:ext>
            </a:extLst>
          </p:cNvPr>
          <p:cNvSpPr/>
          <p:nvPr/>
        </p:nvSpPr>
        <p:spPr>
          <a:xfrm rot="10800000">
            <a:off x="7376844" y="3613921"/>
            <a:ext cx="267129" cy="2671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822964-9BBE-41E7-BFFE-FCA845A7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(1.12.)</a:t>
            </a:r>
            <a:br>
              <a:rPr lang="de-DE" dirty="0"/>
            </a:br>
            <a:r>
              <a:rPr lang="de-DE" dirty="0"/>
              <a:t>Impfeffektivität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776F389-1D03-42C9-917D-BD7A81C350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25342" y="1266694"/>
            <a:ext cx="7093315" cy="5080261"/>
          </a:xfr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C7129F2-9094-4B28-B21D-CA539B47B6BA}"/>
              </a:ext>
            </a:extLst>
          </p:cNvPr>
          <p:cNvSpPr/>
          <p:nvPr/>
        </p:nvSpPr>
        <p:spPr>
          <a:xfrm>
            <a:off x="4541178" y="1256420"/>
            <a:ext cx="3546657" cy="2308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55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822964-9BBE-41E7-BFFE-FCA845A7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(1.12.)</a:t>
            </a:r>
            <a:br>
              <a:rPr lang="de-DE" dirty="0"/>
            </a:br>
            <a:r>
              <a:rPr lang="de-DE" dirty="0"/>
              <a:t>Impfdurchbrüche bei Erwachsenen, Meldewochen 40-43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050D139-D334-4E48-A83F-9B667A1E98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46598" y="1248168"/>
            <a:ext cx="7650804" cy="5203535"/>
          </a:xfrm>
        </p:spPr>
      </p:pic>
    </p:spTree>
    <p:extLst>
      <p:ext uri="{BB962C8B-B14F-4D97-AF65-F5344CB8AC3E}">
        <p14:creationId xmlns:p14="http://schemas.microsoft.com/office/powerpoint/2010/main" val="130478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822964-9BBE-41E7-BFFE-FCA845A7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(1.12.)</a:t>
            </a:r>
            <a:br>
              <a:rPr lang="de-DE" dirty="0"/>
            </a:br>
            <a:r>
              <a:rPr lang="de-DE" dirty="0"/>
              <a:t>Impfdurchbrüche bei Älteren, Meldewochen 40-43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0D0197B-F751-4716-961D-2F2EB85B4C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74140" y="1300211"/>
            <a:ext cx="7595720" cy="5157739"/>
          </a:xfrm>
        </p:spPr>
      </p:pic>
    </p:spTree>
    <p:extLst>
      <p:ext uri="{BB962C8B-B14F-4D97-AF65-F5344CB8AC3E}">
        <p14:creationId xmlns:p14="http://schemas.microsoft.com/office/powerpoint/2010/main" val="359771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822964-9BBE-41E7-BFFE-FCA845A7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(1.12.)</a:t>
            </a:r>
            <a:br>
              <a:rPr lang="de-DE" dirty="0"/>
            </a:br>
            <a:r>
              <a:rPr lang="de-DE" dirty="0"/>
              <a:t>Sonderauswertung: Impfdurchbrüche 2022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FC764C8-7244-4FCC-9825-C636A514FE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24119" y="1387011"/>
            <a:ext cx="8164794" cy="4930179"/>
          </a:xfrm>
        </p:spPr>
      </p:pic>
    </p:spTree>
    <p:extLst>
      <p:ext uri="{BB962C8B-B14F-4D97-AF65-F5344CB8AC3E}">
        <p14:creationId xmlns:p14="http://schemas.microsoft.com/office/powerpoint/2010/main" val="158943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Bildschirmpräsentation (4:3)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COVID-19 Impfungen  STIKO Empfehlung Impfen Monatsbericht</vt:lpstr>
      <vt:lpstr>23. Aktualisierung der STIKO Empfehlungen  (Epid. Bull. 46/2022)</vt:lpstr>
      <vt:lpstr>24. Aktualisierung der STIKO Empfehlungen  (veröffentlichung geplant für 15.12.)</vt:lpstr>
      <vt:lpstr>Monatsbericht Impfen (1.12.) Impfquoten im Verlauf bei Erwachsenen 18+ </vt:lpstr>
      <vt:lpstr>Monatsbericht Impfen (1.12.) Impfstellen im Verlauf </vt:lpstr>
      <vt:lpstr>Monatsbericht Impfen (1.12.) Impfeffektivität</vt:lpstr>
      <vt:lpstr>Monatsbericht Impfen (1.12.) Impfdurchbrüche bei Erwachsenen, Meldewochen 40-43</vt:lpstr>
      <vt:lpstr>Monatsbericht Impfen (1.12.) Impfdurchbrüche bei Älteren, Meldewochen 40-43</vt:lpstr>
      <vt:lpstr>Monatsbericht Impfen (1.12.) Sonderauswertung: Impfdurchbrüche 2022</vt:lpstr>
      <vt:lpstr>Impf-Verordnung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Fischer-Fels, Jonathan</cp:lastModifiedBy>
  <cp:revision>5172</cp:revision>
  <cp:lastPrinted>2022-06-16T09:06:07Z</cp:lastPrinted>
  <dcterms:created xsi:type="dcterms:W3CDTF">2015-11-02T12:29:13Z</dcterms:created>
  <dcterms:modified xsi:type="dcterms:W3CDTF">2022-12-07T11:10:20Z</dcterms:modified>
</cp:coreProperties>
</file>