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76" r:id="rId2"/>
    <p:sldId id="1014" r:id="rId3"/>
    <p:sldId id="1013" r:id="rId4"/>
    <p:sldId id="1017" r:id="rId5"/>
    <p:sldId id="1018" r:id="rId6"/>
    <p:sldId id="655" r:id="rId7"/>
    <p:sldId id="1025" r:id="rId8"/>
    <p:sldId id="656" r:id="rId9"/>
    <p:sldId id="1026" r:id="rId10"/>
    <p:sldId id="662" r:id="rId11"/>
    <p:sldId id="1022" r:id="rId12"/>
    <p:sldId id="667" r:id="rId13"/>
    <p:sldId id="286" r:id="rId14"/>
    <p:sldId id="283" r:id="rId15"/>
    <p:sldId id="285" r:id="rId16"/>
    <p:sldId id="287" r:id="rId1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1F33B8E-D05A-4AED-AE5D-2A6328AF2309}">
          <p14:sldIdLst>
            <p14:sldId id="576"/>
          </p14:sldIdLst>
        </p14:section>
        <p14:section name="Abschnitt ohne Titel" id="{2AEBFF03-0F12-4836-A687-24DD06BA2044}">
          <p14:sldIdLst>
            <p14:sldId id="1014"/>
            <p14:sldId id="1013"/>
            <p14:sldId id="1017"/>
            <p14:sldId id="1018"/>
            <p14:sldId id="655"/>
            <p14:sldId id="1025"/>
            <p14:sldId id="656"/>
            <p14:sldId id="1026"/>
            <p14:sldId id="662"/>
            <p14:sldId id="1022"/>
            <p14:sldId id="667"/>
            <p14:sldId id="286"/>
            <p14:sldId id="283"/>
            <p14:sldId id="28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045AA6"/>
    <a:srgbClr val="058C94"/>
    <a:srgbClr val="E22B00"/>
    <a:srgbClr val="FFFFFF"/>
    <a:srgbClr val="64AFF5"/>
    <a:srgbClr val="E6E6E6"/>
    <a:srgbClr val="66A8DD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84224" autoAdjust="0"/>
  </p:normalViewPr>
  <p:slideViewPr>
    <p:cSldViewPr snapToGrid="0" snapToObjects="1">
      <p:cViewPr varScale="1">
        <p:scale>
          <a:sx n="73" d="100"/>
          <a:sy n="73" d="100"/>
        </p:scale>
        <p:origin x="1632" y="48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S:\Projekte\FG36_INV_ICOSARI\Arbeitsordner\Wochenbericht\Krisenstab-AG_separat_alleVWD\SARI_Intensiv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COVID-SARI Hospitalisierungsinzidenz</a:t>
            </a:r>
            <a:r>
              <a:rPr lang="de-DE" b="0" dirty="0"/>
              <a:t>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0" dirty="0">
                <a:sym typeface="Wingdings" panose="05000000000000000000" pitchFamily="2" charset="2"/>
              </a:rPr>
              <a:t>Kein weiterer Rückgang in KW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48/2022:</a:t>
            </a:r>
            <a:r>
              <a:rPr lang="de-DE" sz="1200" b="0" dirty="0">
                <a:sym typeface="Wingdings" panose="05000000000000000000" pitchFamily="2" charset="2"/>
              </a:rPr>
              <a:t> 2,9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je 100T (Anstieg Vorwoche von 3,0 auf 4,2),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	(Werte ohne Nachmeldungen: KW 47: 3,0, KW 46: 2,3, KW 45: 2,9, KW 44: 3,1, KW 43: 4,3, KW 42: 5,4 KW 41: 6,4, KW 40: 5,4, KW 39: 3,5; KW 38: 3,1; KW 37: 2,0)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20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</a:t>
            </a:r>
            <a:r>
              <a:rPr lang="de-DE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KW 48/2022: 23 je 100T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(Werte ohne Nachmeldungen: KW47: 21, KW 46: 14, KW 45: 21, KW 44: 24, KW 43: 30, KW 42: 40, KW 41: 53, KW 40: 40, KW 39: 27; KW 38: 24; KW 37: 15)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Kein weiterer Rückgang in AG 80+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Dateien </a:t>
            </a:r>
            <a:r>
              <a:rPr lang="de-DE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Combine_scale_short_total.png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</a:t>
            </a:r>
            <a:r>
              <a:rPr lang="en-US" sz="1200" b="1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Combine_short.png</a:t>
            </a:r>
            <a:endParaRPr lang="de-DE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347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Krisenstab_COVID-SARI_FB_all_Vgl2022.png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Krisenstab_Intensiv_COVID_inkl_letzte_FB_VGL2022.png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</a:t>
            </a:r>
            <a:r>
              <a:rPr lang="de-DE" sz="120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_VGL2022.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gesamt: gestiegen: 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11,4  %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(Vorwoche: 10,2 %)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ARE-Rate 11,4 %  fast doppelt so groß wie der Median aus den vorpandemischen Jahren (6,6 %)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seit 45. KW wieder Anstieg zu verzeichnen</a:t>
            </a:r>
          </a:p>
          <a:p>
            <a:pPr marL="0" indent="0">
              <a:buFontTx/>
              <a:buNone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 ARE-gesamt: höher als jemals bei GW (höchste Wert: bis her: 11,1 in der 5. KW 2013) </a:t>
            </a:r>
          </a:p>
          <a:p>
            <a:pPr marL="171450" indent="-171450">
              <a:buFontTx/>
              <a:buChar char="-"/>
            </a:pP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Vorwoche: Anstieg bei Schulkindern (5-14 J.); Rückgang bei den 0- bis 4-Jährigen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 (0 bis 14) sehr viel höher als zur Grippewelle 17/18, Erwachsene etwa gleiche Größenordnung (obwohl die jungen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Erw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auch etwas höher liegen). </a:t>
            </a:r>
            <a:endParaRPr lang="de-DE" sz="1200" b="1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sz="1200" b="1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 gesamt: ebenfalls gestiegen</a:t>
            </a:r>
            <a:r>
              <a:rPr lang="de-DE" sz="1200" b="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3,6 % (Vorwoche</a:t>
            </a:r>
            <a:r>
              <a:rPr lang="de-DE" sz="1200" i="0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3,4 %)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der 48. KW wurden bundesweit mehr Arzt­be­su­che wegen ARE regis­triert als in der Vor­woche (Anstieg 7 %), wobei sich der Vorwochenwert noch erhöht hat (von 2.003 auf 2.213)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 Vergleich zur Vorwoche </a:t>
            </a:r>
            <a:r>
              <a:rPr lang="de-DE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insgesamt: gestiegen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 KW  48: 2.368 (Vorwoche: 2.213)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über dem Wertebereich der Vorjahre zur 48. KW, teilweise höher als die Werte in Grippewelle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(leichter) Rückgang bei den 0-4-Jährigen (um 9 %); bei den Schulkindern Anstieg um 11% , bei den Erwachsenen zwischen 7 und 12 %</a:t>
            </a:r>
          </a:p>
          <a:p>
            <a:pPr marL="0" lvl="0" indent="0">
              <a:buFontTx/>
              <a:buNone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 Werte bei den allen AG höher als zur jeweiligen 48. KW</a:t>
            </a: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Neben einem verstärkten Transmissionsgeschehen kann auch ein sensitiveres Konsulta­tions­ver­halten (Aufsuchen der Arztpraxen bereits bei milder ARE-Symptomatik) zu höheren Werten beitragen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  (insgesamt) und nach AGI-Regionen: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\\rki.local\daten\Projekte\FG36_AGI\Wochenberichte\Berichterstellung\Saison_2022_23\Woche_48_2022\KI_2015_2022_12_06.xlsx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Pivot Chart KI“ 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 nach AGI-Regionen filterbar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Arztkonsultationen wegen COVID-ARE ist in KW 48/2022 (erstmalig seit KW 42/2022) nicht weiter zurück gegangen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KI_AREFC_U071FC_all_Lagebericht.png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nachdem die Anzahl der Arztkonsultationen wegen COVID-ARE seit KW 42/2022 insgesamt zurückgingen, kam es in KW 48 zu keinem weiteren Rückgang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KW 48/2022 sind die Werte im Vergleich zur Vorwoche bei den 35- bis 79-Jährigen erstmalig wieder angestiegen, in den anderen Altersgruppen weiter gesunken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(letzte Erkrankungswelle hat sich insbesondere bei den Erwachsenen (AG ab 15 Jahren) widergespiegelt)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Grafiken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KI_AREFC_U071FC_XXX_Lagebericht.png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S:\Projekte\FG36_SEED_ARE\Auswertungen\COVID19\KI\Vergleich_KI_AREFC_U071gFC\pics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steigt seit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 KW 2022 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 Peak-Niveau von 2. COVID-Welle (gelb) und 4. COVID-Welle (Delta, orange) und Grippewellen, noch unter dem Peak der besonders schweren Grippewelle 2017/18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SARI mit Intensivbehandlungen weiterhin erhöht, steigt parallel zu den vorpandemischen Saisons allmählich an, aber noch kein starker Anstieg zu sehen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Ordner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Grafiken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Krisenstab_SARI_Inz_S5.png</a:t>
            </a:r>
            <a:r>
              <a:rPr lang="de-DE" sz="120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Krisenstab_SARI_ICU_Inz_S5.png</a:t>
            </a:r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sinkt kaum noch: 9 %  (Vorwoche: 12 %), dagegen steigender Anteil Influenza</a:t>
            </a:r>
          </a:p>
          <a:p>
            <a:pPr marL="0" indent="0">
              <a:buFontTx/>
              <a:buNone/>
            </a:pPr>
            <a:r>
              <a:rPr lang="de-DE" b="0" dirty="0"/>
              <a:t>Anteil COVID-19 an SARI </a:t>
            </a:r>
            <a:r>
              <a:rPr lang="de-DE" b="1" dirty="0"/>
              <a:t>mit Intensivbehandlung </a:t>
            </a:r>
            <a:r>
              <a:rPr lang="de-DE" b="0" dirty="0"/>
              <a:t>bleibt stabil: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15 % (Vorwoche: 14 %), </a:t>
            </a:r>
          </a:p>
          <a:p>
            <a:pPr marL="0" indent="0">
              <a:buFontTx/>
              <a:buNone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weiter relativ noch etwas höherer Anteil an Intensivbehandlungen bei SARI mit COVID-19 als bei SARI mit Influenza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b="0" i="0" kern="12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+mn-lt"/>
                <a:ea typeface="+mn-ea"/>
                <a:cs typeface="+mn-cs"/>
              </a:rPr>
              <a:t>Anteil Influenza an SARI 18% (Vorwoche 13 %), 10 Influenza-Fälle (10%) unter SARI mit Intensivbehandlung; </a:t>
            </a:r>
          </a:p>
          <a:p>
            <a:pPr marL="0" indent="0">
              <a:buFontTx/>
              <a:buNone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_all_Anteil_both.png </a:t>
            </a:r>
            <a:r>
              <a:rPr lang="de-DE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all_Anteil_both_Intensiv.png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S:\Projekte\FG36_INV_ICOSARI\Arbeitsordner\Wochenbericht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\Krisenstab-AG_separat_alleVWD\INV_Altersgruppen;</a:t>
            </a:r>
          </a:p>
          <a:p>
            <a:pPr marL="0" indent="0">
              <a:buFontTx/>
              <a:buNone/>
            </a:pPr>
            <a:r>
              <a:rPr lang="de-DE" b="0" dirty="0"/>
              <a:t>Daten aus </a:t>
            </a:r>
            <a:r>
              <a:rPr lang="de-DE" b="0" i="1" u="sng" dirty="0"/>
              <a:t>S:\Projekte\FG36_INV_ICOSARI\Arbeitsordner\Wochenbericht\Wochenbericht_allVWD.xlsx </a:t>
            </a:r>
            <a:r>
              <a:rPr lang="de-DE" b="0" i="0" u="none" dirty="0"/>
              <a:t>(Reiter </a:t>
            </a:r>
            <a:r>
              <a:rPr lang="de-DE" b="0" i="1" u="sng" dirty="0" err="1"/>
              <a:t>COVID_Anteil</a:t>
            </a:r>
            <a:r>
              <a:rPr lang="de-DE" b="0" i="0" u="none" dirty="0"/>
              <a:t> und </a:t>
            </a:r>
            <a:r>
              <a:rPr lang="de-DE" b="0" i="1" u="sng" dirty="0" err="1"/>
              <a:t>Intensiv_Anteil_COVID</a:t>
            </a:r>
            <a:r>
              <a:rPr lang="de-DE" b="0" i="1" u="sng" dirty="0"/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Anstieg der SARI-Fallzahlen in AG 0-4, und 5- 14 Jahre, hier sowie in AG 15-34 bereits sehr hohe Fallzahlen;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RSV in der AG 0-4 stabilisiert sich, weiterhin auch in anderen Altersgruppen Nachweise;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Verdopplung des Anteils Influenza an SARI in AG 0-4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Ebenfalls deutlich steigender Anteil Influenza in den AG 15-69 Jahre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AG 80+: Kein weiterer Rückgang der SARI-Fälle in den AG 80+ und kein weiterer </a:t>
            </a:r>
            <a:r>
              <a:rPr lang="de-DE" dirty="0">
                <a:sym typeface="Wingdings" panose="05000000000000000000" pitchFamily="2" charset="2"/>
              </a:rPr>
              <a:t>Rückgang des Anteils COVID-19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(Grafiken „S5_AGI…“)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Anteil COVID-19/Influenza je AG: </a:t>
            </a: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S:\Projekte\FG36_INV_ICOSARI\Arbeitsordner\Wochenbericht\Krisenstab-AG_separat_alleVWD\INV_Altersgruppen\INV_update_report.pdf </a:t>
            </a:r>
            <a:r>
              <a:rPr lang="de-DE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(Seite 3ff)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u="sng" dirty="0"/>
              <a:t>S:\Projekte\FG36_INV_ICOSARI\Arbeitsordner\Wochenbericht\Krisenstab-AG_separat_alleVWD\RSV_Altersgruppen/Anteil_RSV.png</a:t>
            </a:r>
          </a:p>
          <a:p>
            <a:r>
              <a:rPr lang="de-DE" u="sng" dirty="0"/>
              <a:t>S:\Projekte\FG36_INV_ICOSARI\Arbeitsordner\Wochenbericht\Krisenstab-AG_separat_alleVWD\INV_Altersgruppen/Anteil_both_INV_U_ab35_2021_22_mod.png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889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luenza.rki.de/Diagrams.aspx?agiRegion=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6.12.2022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48.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01558"/>
            <a:ext cx="1860421" cy="195750"/>
          </a:xfrm>
        </p:spPr>
        <p:txBody>
          <a:bodyPr/>
          <a:lstStyle/>
          <a:p>
            <a:r>
              <a:rPr lang="de-DE" dirty="0"/>
              <a:t>Stand: Stand: 6.12.2022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D178B0AA-4FE2-414A-BC4D-51E14B269DB6}"/>
              </a:ext>
            </a:extLst>
          </p:cNvPr>
          <p:cNvCxnSpPr>
            <a:cxnSpLocks/>
          </p:cNvCxnSpPr>
          <p:nvPr/>
        </p:nvCxnSpPr>
        <p:spPr>
          <a:xfrm flipH="1">
            <a:off x="1902941" y="1431918"/>
            <a:ext cx="522306" cy="2260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C1CE40A-CCDD-413D-BCA4-EB15536EAD5C}"/>
              </a:ext>
            </a:extLst>
          </p:cNvPr>
          <p:cNvSpPr txBox="1"/>
          <p:nvPr/>
        </p:nvSpPr>
        <p:spPr>
          <a:xfrm>
            <a:off x="2390864" y="1131436"/>
            <a:ext cx="1377484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71 % RSV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FB1B9BF-5EFB-427F-85C2-2AFC9FB61B33}"/>
              </a:ext>
            </a:extLst>
          </p:cNvPr>
          <p:cNvCxnSpPr/>
          <p:nvPr/>
        </p:nvCxnSpPr>
        <p:spPr>
          <a:xfrm>
            <a:off x="1356852" y="1621349"/>
            <a:ext cx="308312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2F1E6755-9ECE-4803-9F4E-D9CB769A3A1D}"/>
              </a:ext>
            </a:extLst>
          </p:cNvPr>
          <p:cNvCxnSpPr>
            <a:cxnSpLocks/>
          </p:cNvCxnSpPr>
          <p:nvPr/>
        </p:nvCxnSpPr>
        <p:spPr>
          <a:xfrm>
            <a:off x="1902941" y="5596154"/>
            <a:ext cx="1" cy="2418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in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5" y="841248"/>
            <a:ext cx="5750546" cy="2587745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30.8.2022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172A3F6-1499-4B8F-B639-B0341B89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2" y="3291840"/>
            <a:ext cx="8915395" cy="356615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78BCC54-9598-4C82-BFB9-E4C10A98CEC9}"/>
              </a:ext>
            </a:extLst>
          </p:cNvPr>
          <p:cNvSpPr txBox="1"/>
          <p:nvPr/>
        </p:nvSpPr>
        <p:spPr>
          <a:xfrm>
            <a:off x="5926097" y="964528"/>
            <a:ext cx="3217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2,9 COVID-SARI pro 100.000</a:t>
            </a:r>
          </a:p>
          <a:p>
            <a:endParaRPr lang="de-DE" dirty="0"/>
          </a:p>
          <a:p>
            <a:r>
              <a:rPr lang="de-DE" dirty="0"/>
              <a:t>Entspricht ca. 2.400 neuen Krankenhausaufnahmen wegen COVID-SARI in 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826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605" y="567914"/>
            <a:ext cx="432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Entwicklung COVID-SARI 38. KW bis 48.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22.11.2022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37" y="2665738"/>
            <a:ext cx="432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248" y="4698000"/>
            <a:ext cx="4320000" cy="2160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6531249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384547" y="2993806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6461838" y="5068362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D55520-2081-491E-9CBF-0216469B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4ADD54-F3A5-4F72-9577-1C5AE3B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4B359D-CD5B-4255-AB4C-043CEB73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0982BD-720B-47DC-9E42-BB85B19C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5B8D15-FA06-4BE4-AE74-5253E5EBBF0A}"/>
              </a:ext>
            </a:extLst>
          </p:cNvPr>
          <p:cNvSpPr txBox="1">
            <a:spLocks/>
          </p:cNvSpPr>
          <p:nvPr/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FAB7A-8DCC-448E-B04E-4D37FD3497DA}"/>
              </a:ext>
            </a:extLst>
          </p:cNvPr>
          <p:cNvSpPr txBox="1"/>
          <p:nvPr/>
        </p:nvSpPr>
        <p:spPr>
          <a:xfrm>
            <a:off x="5312512" y="1505625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326</a:t>
            </a:r>
            <a:r>
              <a:rPr lang="de-DE" dirty="0"/>
              <a:t> Einsendungen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D87BD3-527B-4991-A29C-6814460A4931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74 </a:t>
            </a:r>
            <a:r>
              <a:rPr lang="de-DE" sz="1400" dirty="0"/>
              <a:t>Arztpraxen / </a:t>
            </a:r>
            <a:r>
              <a:rPr lang="de-DE" sz="1400" dirty="0">
                <a:solidFill>
                  <a:srgbClr val="C00000"/>
                </a:solidFill>
              </a:rPr>
              <a:t>15</a:t>
            </a:r>
            <a:r>
              <a:rPr lang="de-DE" sz="1400" dirty="0"/>
              <a:t> Bundesländer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326F95-5BFA-4164-957D-74DC2BD59138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81% </a:t>
            </a:r>
            <a:r>
              <a:rPr lang="de-DE" dirty="0" err="1"/>
              <a:t>Positivenrate</a:t>
            </a:r>
            <a:r>
              <a:rPr lang="de-DE" dirty="0"/>
              <a:t> (264/326)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81402-94B8-474F-9D90-D775F9DEE078}"/>
              </a:ext>
            </a:extLst>
          </p:cNvPr>
          <p:cNvSpPr txBox="1"/>
          <p:nvPr/>
        </p:nvSpPr>
        <p:spPr>
          <a:xfrm>
            <a:off x="5306497" y="897319"/>
            <a:ext cx="177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KW48 - 2022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82208FF-7901-40C4-82DC-58F5641F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42784"/>
            <a:ext cx="4584589" cy="26215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5E77D99-D479-46CE-A434-051EDE68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4" y="3795553"/>
            <a:ext cx="8387741" cy="17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F74B01-0E08-4B37-8DBC-9EFD4490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26" y="911206"/>
            <a:ext cx="8425402" cy="262150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C38B0A7-D5B7-46CC-BBD9-CFD0B6EE1678}"/>
              </a:ext>
            </a:extLst>
          </p:cNvPr>
          <p:cNvSpPr txBox="1"/>
          <p:nvPr/>
        </p:nvSpPr>
        <p:spPr>
          <a:xfrm>
            <a:off x="7984534" y="2439752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8B6CFA-E029-45ED-B39B-80775BC0DD39}"/>
              </a:ext>
            </a:extLst>
          </p:cNvPr>
          <p:cNvSpPr txBox="1"/>
          <p:nvPr/>
        </p:nvSpPr>
        <p:spPr>
          <a:xfrm>
            <a:off x="1292043" y="243975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60D358C-DAFD-44CC-A0D5-27DB42E14E70}"/>
              </a:ext>
            </a:extLst>
          </p:cNvPr>
          <p:cNvSpPr txBox="1"/>
          <p:nvPr/>
        </p:nvSpPr>
        <p:spPr>
          <a:xfrm>
            <a:off x="4572000" y="197363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BAB0443-3E1E-46CB-8E7F-DDA032D9F1D3}"/>
              </a:ext>
            </a:extLst>
          </p:cNvPr>
          <p:cNvSpPr txBox="1"/>
          <p:nvPr/>
        </p:nvSpPr>
        <p:spPr>
          <a:xfrm>
            <a:off x="5864012" y="2254134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06541A1C-DA32-4177-8780-8F8A3072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926" y="2500355"/>
            <a:ext cx="445047" cy="2865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0E2F393-89AE-4746-998D-20E5C071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26" y="3602276"/>
            <a:ext cx="8443692" cy="262150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BE6A57F-74B8-42D1-BE34-585F273FDF7B}"/>
              </a:ext>
            </a:extLst>
          </p:cNvPr>
          <p:cNvSpPr txBox="1"/>
          <p:nvPr/>
        </p:nvSpPr>
        <p:spPr>
          <a:xfrm>
            <a:off x="1474577" y="4661148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46CDE5-B601-45F7-8A70-D872AB1670E3}"/>
              </a:ext>
            </a:extLst>
          </p:cNvPr>
          <p:cNvSpPr txBox="1"/>
          <p:nvPr/>
        </p:nvSpPr>
        <p:spPr>
          <a:xfrm>
            <a:off x="2097067" y="5150108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E41EC64-9725-416B-B476-8A9041034991}"/>
              </a:ext>
            </a:extLst>
          </p:cNvPr>
          <p:cNvSpPr txBox="1"/>
          <p:nvPr/>
        </p:nvSpPr>
        <p:spPr>
          <a:xfrm>
            <a:off x="7809433" y="441182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15</a:t>
            </a:fld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B61B611-22A0-4134-99A4-7BD6A53D5FB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250" y="3694414"/>
          <a:ext cx="38769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908">
                  <a:extLst>
                    <a:ext uri="{9D8B030D-6E8A-4147-A177-3AD203B41FA5}">
                      <a16:colId xmlns:a16="http://schemas.microsoft.com/office/drawing/2014/main" val="2587590812"/>
                    </a:ext>
                  </a:extLst>
                </a:gridCol>
                <a:gridCol w="945136">
                  <a:extLst>
                    <a:ext uri="{9D8B030D-6E8A-4147-A177-3AD203B41FA5}">
                      <a16:colId xmlns:a16="http://schemas.microsoft.com/office/drawing/2014/main" val="2047917687"/>
                    </a:ext>
                  </a:extLst>
                </a:gridCol>
                <a:gridCol w="1005877">
                  <a:extLst>
                    <a:ext uri="{9D8B030D-6E8A-4147-A177-3AD203B41FA5}">
                      <a16:colId xmlns:a16="http://schemas.microsoft.com/office/drawing/2014/main" val="1371448403"/>
                    </a:ext>
                  </a:extLst>
                </a:gridCol>
              </a:tblGrid>
              <a:tr h="316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RSV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RSV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73053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2018/2019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62712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2019/2020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29878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2020/2021/2022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24737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2022/2023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788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F4FA82-0FF6-41FF-A7DD-E0263E16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0" y="889887"/>
            <a:ext cx="8394920" cy="275563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F637937-30C3-44B7-8B9B-1CDECE22E94A}"/>
              </a:ext>
            </a:extLst>
          </p:cNvPr>
          <p:cNvSpPr txBox="1"/>
          <p:nvPr/>
        </p:nvSpPr>
        <p:spPr>
          <a:xfrm>
            <a:off x="2778579" y="162137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52D31A0-C34F-49DD-AE06-CB69EFD061C0}"/>
              </a:ext>
            </a:extLst>
          </p:cNvPr>
          <p:cNvSpPr txBox="1"/>
          <p:nvPr/>
        </p:nvSpPr>
        <p:spPr>
          <a:xfrm>
            <a:off x="5086829" y="2087427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531EB8-0B40-4A19-9732-F1B22F0E8ECA}"/>
              </a:ext>
            </a:extLst>
          </p:cNvPr>
          <p:cNvSpPr txBox="1"/>
          <p:nvPr/>
        </p:nvSpPr>
        <p:spPr>
          <a:xfrm>
            <a:off x="6646689" y="239729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E2DD50B-75C2-46A9-B11A-6E974A308777}"/>
              </a:ext>
            </a:extLst>
          </p:cNvPr>
          <p:cNvSpPr txBox="1"/>
          <p:nvPr/>
        </p:nvSpPr>
        <p:spPr>
          <a:xfrm>
            <a:off x="8121598" y="2397297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pic>
        <p:nvPicPr>
          <p:cNvPr id="1026" name="Grafik 3" descr="image001">
            <a:extLst>
              <a:ext uri="{FF2B5EF4-FFF2-40B4-BE49-F238E27FC236}">
                <a16:creationId xmlns:a16="http://schemas.microsoft.com/office/drawing/2014/main" id="{EF7159D0-01E9-4CAA-90F7-69EF1A85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34" y="3736975"/>
            <a:ext cx="3886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79EDEC-FB94-4A64-B2B8-F30AAB263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50" y="5572111"/>
            <a:ext cx="3876921" cy="7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A69049-5EF2-4DD0-A0DE-69AFBF03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1465401"/>
            <a:ext cx="8117842" cy="19569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D2417F-5599-45D2-8E6F-F40DEF3F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3627760"/>
            <a:ext cx="8117842" cy="18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48.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6.12.2022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385745" y="1028798"/>
            <a:ext cx="32911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KW 48 bei 11.400 ARE (Vorwoche: 10.200) pro 100.000 Einwohner.</a:t>
            </a:r>
            <a:br>
              <a:rPr lang="de-DE" dirty="0"/>
            </a:br>
            <a:endParaRPr lang="de-DE" sz="800" dirty="0"/>
          </a:p>
          <a:p>
            <a:r>
              <a:rPr lang="de-DE" dirty="0"/>
              <a:t>Entspricht einer Gesamtzahl von </a:t>
            </a:r>
          </a:p>
          <a:p>
            <a:r>
              <a:rPr lang="de-DE" b="1" dirty="0"/>
              <a:t>9,5 Mio. ARE in Deutschland, unabhängig von einem Arztbesuch</a:t>
            </a:r>
            <a:br>
              <a:rPr lang="de-DE" b="1" dirty="0">
                <a:highlight>
                  <a:srgbClr val="FFFF00"/>
                </a:highlight>
              </a:rPr>
            </a:br>
            <a:r>
              <a:rPr lang="de-DE" dirty="0"/>
              <a:t>(47. KW: ca. 8,5 Millionen). </a:t>
            </a:r>
            <a:endParaRPr lang="en-US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7E95F0E-67B7-4222-BCA3-0FDEA75789CA}"/>
              </a:ext>
            </a:extLst>
          </p:cNvPr>
          <p:cNvSpPr txBox="1"/>
          <p:nvPr/>
        </p:nvSpPr>
        <p:spPr>
          <a:xfrm>
            <a:off x="5385745" y="4118143"/>
            <a:ext cx="3489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 </a:t>
            </a:r>
            <a:r>
              <a:rPr lang="en-US" dirty="0" err="1"/>
              <a:t>Vergleich</a:t>
            </a:r>
            <a:r>
              <a:rPr lang="en-US" dirty="0"/>
              <a:t> </a:t>
            </a:r>
            <a:r>
              <a:rPr lang="en-US" dirty="0" err="1"/>
              <a:t>zur</a:t>
            </a:r>
            <a:r>
              <a:rPr lang="en-US" dirty="0"/>
              <a:t> </a:t>
            </a:r>
            <a:r>
              <a:rPr lang="en-US" dirty="0" err="1"/>
              <a:t>Vorwoche</a:t>
            </a:r>
            <a:r>
              <a:rPr lang="en-US" dirty="0"/>
              <a:t>:</a:t>
            </a:r>
          </a:p>
          <a:p>
            <a:r>
              <a:rPr lang="en-US" dirty="0" err="1"/>
              <a:t>Rückgang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den 0- bis 4-Jährigen.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8B01886-4D6B-45FE-8238-986A7974F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91" y="846549"/>
            <a:ext cx="5040000" cy="252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16ED17-59DD-474B-9DE4-D360439F1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58" y="3391157"/>
            <a:ext cx="4890977" cy="26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48.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6.12.2022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909297" y="1320363"/>
            <a:ext cx="308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47. KW 2022:</a:t>
            </a:r>
          </a:p>
          <a:p>
            <a:r>
              <a:rPr lang="de-DE" dirty="0"/>
              <a:t>Insgesamt gestiegen</a:t>
            </a:r>
          </a:p>
          <a:p>
            <a:endParaRPr lang="de-DE" sz="600" dirty="0">
              <a:highlight>
                <a:srgbClr val="FFFF00"/>
              </a:highlight>
            </a:endParaRPr>
          </a:p>
          <a:p>
            <a:r>
              <a:rPr lang="de-DE" dirty="0"/>
              <a:t>ca. 2.400 Arzt­konsul­ta­tionen wegen ARE pro 100.000 EW </a:t>
            </a:r>
          </a:p>
          <a:p>
            <a:endParaRPr lang="de-DE" sz="1200" dirty="0">
              <a:highlight>
                <a:srgbClr val="FFFF00"/>
              </a:highlight>
            </a:endParaRPr>
          </a:p>
          <a:p>
            <a:r>
              <a:rPr lang="de-DE" b="1" dirty="0">
                <a:sym typeface="Wingdings" panose="05000000000000000000" pitchFamily="2" charset="2"/>
              </a:rPr>
              <a:t> </a:t>
            </a:r>
            <a:r>
              <a:rPr lang="de-DE" b="1" dirty="0"/>
              <a:t>48. KW 2022: ca. 2,0 Mio. Arzt­besuche wegen ARE in Deutschland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CB0478D-71AD-4178-B3E9-A4C35EA5FF43}"/>
              </a:ext>
            </a:extLst>
          </p:cNvPr>
          <p:cNvSpPr txBox="1"/>
          <p:nvPr/>
        </p:nvSpPr>
        <p:spPr>
          <a:xfrm>
            <a:off x="2799160" y="6351001"/>
            <a:ext cx="5366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hlinkClick r:id="rId3"/>
              </a:rPr>
              <a:t>https://influenza.rki.de/Diagrams.aspx?agiRegion=0</a:t>
            </a:r>
            <a:endParaRPr lang="de-DE" sz="11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C795BB-0EEF-446A-AEE8-D4537A32C022}"/>
              </a:ext>
            </a:extLst>
          </p:cNvPr>
          <p:cNvSpPr txBox="1"/>
          <p:nvPr/>
        </p:nvSpPr>
        <p:spPr>
          <a:xfrm>
            <a:off x="5858300" y="3901797"/>
            <a:ext cx="3187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Vorwoche: Rückgang bei Kindern bis 4 Jahre; Anstieg bei den Schulkindern und Erwachsenen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E0AF7D4-8358-404C-A864-BA6BF60B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1397C601-69F7-4F0E-9DDD-90A10E30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5622C0C1-4F0E-4165-8CB7-99FFD76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33365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BC53F94-E87C-4ED9-BF82-185842C45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93" y="61940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E63811F-6AFD-4BC1-81F4-912EEA00E7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378"/>
          <a:stretch/>
        </p:blipFill>
        <p:spPr>
          <a:xfrm>
            <a:off x="403789" y="1358656"/>
            <a:ext cx="5040000" cy="23325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E87F71D-B587-42B7-A3CC-3FCEAD2321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62"/>
          <a:stretch/>
        </p:blipFill>
        <p:spPr>
          <a:xfrm>
            <a:off x="538444" y="3955057"/>
            <a:ext cx="5040000" cy="23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6.12.2022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48. KW 2022</a:t>
            </a:r>
          </a:p>
          <a:p>
            <a:r>
              <a:rPr lang="de-DE" dirty="0"/>
              <a:t>Rund 150 Arzt­besuche ARE mit COVID-Diagnose /100.000 EW</a:t>
            </a:r>
            <a:br>
              <a:rPr lang="de-DE" dirty="0"/>
            </a:br>
            <a:r>
              <a:rPr lang="de-DE" dirty="0"/>
              <a:t>(=</a:t>
            </a:r>
            <a:r>
              <a:rPr lang="de-DE" b="1" dirty="0"/>
              <a:t>Gesamtzahl von rund 120.000 ARE-COVID-Arzt­besuchen in 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E51576-F765-40D6-99EC-7EC4C261A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59" y="2074540"/>
            <a:ext cx="7891192" cy="31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4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30E0DE32-D607-4C43-BE31-7D948E370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447" y="1036359"/>
            <a:ext cx="4247996" cy="212399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624454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48. KW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5CBE4-1455-4FFD-84D4-19AF75B6F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522" y="1036359"/>
            <a:ext cx="4247994" cy="212399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4226592-FBC6-4E06-8E18-3B7FE7027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2" y="2888816"/>
            <a:ext cx="4247994" cy="212399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8BE3CC1-D1D2-4115-933A-B1ABE110E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2" y="4705759"/>
            <a:ext cx="4247994" cy="212399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5AAFDFF-940D-47F6-AEA8-2230E4B8F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6060" y="2888816"/>
            <a:ext cx="4247994" cy="2123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C8B91DD3-4611-4FF2-9689-E0F81878D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060" y="4705759"/>
            <a:ext cx="4247994" cy="212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39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7967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SARI-Inzidenz (J09 – J22) bis zur 48.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Stand: 6.12.2022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E26BE0-E6B3-40B4-B63E-57B28C742998}"/>
              </a:ext>
            </a:extLst>
          </p:cNvPr>
          <p:cNvSpPr txBox="1"/>
          <p:nvPr/>
        </p:nvSpPr>
        <p:spPr>
          <a:xfrm>
            <a:off x="7049387" y="1689458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ABB6EA4-8B35-4E34-A239-AF7B425C2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5" y="3694590"/>
            <a:ext cx="7308000" cy="29232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6B5E665-F2E2-46C1-9808-FD2E0A4037F9}"/>
              </a:ext>
            </a:extLst>
          </p:cNvPr>
          <p:cNvSpPr txBox="1"/>
          <p:nvPr/>
        </p:nvSpPr>
        <p:spPr>
          <a:xfrm>
            <a:off x="7049386" y="4434606"/>
            <a:ext cx="2094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SARI - Intensiv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A5FC49-CA49-455B-B90A-A99745118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6" y="740205"/>
            <a:ext cx="7520400" cy="3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08804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48.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31.5.2022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9A2D01-6683-4AF6-9CBD-9B140F886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3" y="535225"/>
            <a:ext cx="8049600" cy="2951520"/>
          </a:xfrm>
          <a:prstGeom prst="rect">
            <a:avLst/>
          </a:prstGeom>
        </p:spPr>
      </p:pic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2771" y="3429000"/>
            <a:ext cx="9119764" cy="432430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Anteil COVID-19 an SARI-Fällen </a:t>
            </a:r>
            <a:r>
              <a:rPr lang="de-DE" sz="2000" dirty="0">
                <a:solidFill>
                  <a:srgbClr val="FF0000"/>
                </a:solidFill>
              </a:rPr>
              <a:t>mit Intensivbehandlung</a:t>
            </a:r>
            <a:r>
              <a:rPr lang="de-DE" sz="2000" dirty="0"/>
              <a:t>, bis zur 48.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7458024" y="206408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 flipV="1">
            <a:off x="7181927" y="2235196"/>
            <a:ext cx="333000" cy="495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16CBF9FD-0AC5-4966-8655-664E3A75C88B}"/>
              </a:ext>
            </a:extLst>
          </p:cNvPr>
          <p:cNvGrpSpPr/>
          <p:nvPr/>
        </p:nvGrpSpPr>
        <p:grpSpPr>
          <a:xfrm>
            <a:off x="1092199" y="1044909"/>
            <a:ext cx="6026151" cy="1170208"/>
            <a:chOff x="1128533" y="1100259"/>
            <a:chExt cx="5945435" cy="1026821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FF42E37-328C-4041-ADFC-EAB60AF4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7" y="3802200"/>
            <a:ext cx="8334000" cy="30558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C565C030-27DD-483A-ACE5-333560FD574F}"/>
              </a:ext>
            </a:extLst>
          </p:cNvPr>
          <p:cNvSpPr txBox="1"/>
          <p:nvPr/>
        </p:nvSpPr>
        <p:spPr>
          <a:xfrm>
            <a:off x="1932235" y="535225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0D6A5AF7-C2DE-4510-A2CA-43DD6F7580E4}"/>
              </a:ext>
            </a:extLst>
          </p:cNvPr>
          <p:cNvGrpSpPr/>
          <p:nvPr/>
        </p:nvGrpSpPr>
        <p:grpSpPr>
          <a:xfrm>
            <a:off x="1131212" y="4310433"/>
            <a:ext cx="6026151" cy="1055321"/>
            <a:chOff x="1128533" y="1100259"/>
            <a:chExt cx="5945435" cy="102682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957295CE-49F7-4F53-9DB6-743F34F9B23C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2127080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D7446FDA-9C39-4336-B151-C1ECCA5C96CA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4" y="1492783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A8937D2-6E61-4234-9B36-8EC7052A12E6}"/>
                </a:ext>
              </a:extLst>
            </p:cNvPr>
            <p:cNvCxnSpPr>
              <a:cxnSpLocks/>
            </p:cNvCxnSpPr>
            <p:nvPr/>
          </p:nvCxnSpPr>
          <p:spPr>
            <a:xfrm>
              <a:off x="1128533" y="1100259"/>
              <a:ext cx="594543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68602414-AACD-4F07-A955-8CDE3F23A73D}"/>
              </a:ext>
            </a:extLst>
          </p:cNvPr>
          <p:cNvSpPr txBox="1"/>
          <p:nvPr/>
        </p:nvSpPr>
        <p:spPr>
          <a:xfrm>
            <a:off x="1932235" y="3802962"/>
            <a:ext cx="50670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2021				       2022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885F32F-8D30-4BC3-A351-21069E6B33DA}"/>
              </a:ext>
            </a:extLst>
          </p:cNvPr>
          <p:cNvSpPr txBox="1"/>
          <p:nvPr/>
        </p:nvSpPr>
        <p:spPr>
          <a:xfrm>
            <a:off x="7456196" y="1838917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18%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E163E0-DAED-4D30-B7E7-EF02A00B9C5C}"/>
              </a:ext>
            </a:extLst>
          </p:cNvPr>
          <p:cNvCxnSpPr>
            <a:cxnSpLocks/>
          </p:cNvCxnSpPr>
          <p:nvPr/>
        </p:nvCxnSpPr>
        <p:spPr>
          <a:xfrm flipH="1" flipV="1">
            <a:off x="7180099" y="2010031"/>
            <a:ext cx="333000" cy="495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E624FEF5-C734-4DD7-8DAE-ED93A4B3A711}"/>
              </a:ext>
            </a:extLst>
          </p:cNvPr>
          <p:cNvSpPr txBox="1"/>
          <p:nvPr/>
        </p:nvSpPr>
        <p:spPr>
          <a:xfrm>
            <a:off x="7403524" y="4990383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15%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4D88B46-570F-4019-8F09-9308A95CB1B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058400" y="5175049"/>
            <a:ext cx="345124" cy="59439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FA35C2C1-1CED-4080-BB87-81E197B2264B}"/>
              </a:ext>
            </a:extLst>
          </p:cNvPr>
          <p:cNvSpPr txBox="1"/>
          <p:nvPr/>
        </p:nvSpPr>
        <p:spPr>
          <a:xfrm>
            <a:off x="7346599" y="52977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10%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3C621CB-3A0F-457B-9270-7FAD8D75A62E}"/>
              </a:ext>
            </a:extLst>
          </p:cNvPr>
          <p:cNvCxnSpPr>
            <a:cxnSpLocks/>
          </p:cNvCxnSpPr>
          <p:nvPr/>
        </p:nvCxnSpPr>
        <p:spPr>
          <a:xfrm flipH="1" flipV="1">
            <a:off x="7056402" y="5327686"/>
            <a:ext cx="365199" cy="154710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A8532FCE-2D1B-4E54-B9B3-41A2CD552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45" y="771215"/>
            <a:ext cx="3600000" cy="216000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9BEA9BF-0D4D-4EF7-A4E8-470882D46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874" y="2674755"/>
            <a:ext cx="3600000" cy="2160000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589039"/>
            <a:ext cx="1860421" cy="195750"/>
          </a:xfrm>
        </p:spPr>
        <p:txBody>
          <a:bodyPr/>
          <a:lstStyle/>
          <a:p>
            <a:r>
              <a:rPr lang="de-DE" dirty="0"/>
              <a:t>Stand: Stand: 6.12.2022</a:t>
            </a:r>
          </a:p>
          <a:p>
            <a:r>
              <a:rPr lang="de-DE" dirty="0"/>
              <a:t>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5647579" y="1023043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2B00"/>
                </a:solidFill>
              </a:rPr>
              <a:t>26 % Influenza</a:t>
            </a:r>
            <a:r>
              <a:rPr lang="de-DE" sz="1400" dirty="0">
                <a:solidFill>
                  <a:srgbClr val="E22B00"/>
                </a:solidFill>
              </a:rPr>
              <a:t>, 8 % COVID-19, 1 % RSV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44B8011-0E8F-4B83-ACAB-0F32B1324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145" y="4429039"/>
            <a:ext cx="3600000" cy="216000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5675380" y="4771015"/>
            <a:ext cx="3287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25 % COVID-19, 9 % Influenza, 1 % RSV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5647579" y="2983057"/>
            <a:ext cx="3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16 % COVID-19, </a:t>
            </a:r>
            <a:r>
              <a:rPr lang="de-DE" sz="1400" b="1" dirty="0">
                <a:solidFill>
                  <a:srgbClr val="E22B00"/>
                </a:solidFill>
              </a:rPr>
              <a:t>13 % Influenza</a:t>
            </a:r>
            <a:r>
              <a:rPr lang="de-DE" sz="1400" dirty="0">
                <a:solidFill>
                  <a:srgbClr val="E22B00"/>
                </a:solidFill>
              </a:rPr>
              <a:t>, 4 % RSV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B2F0F7D-8A75-44CC-95CB-AA0D0D96D9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73" y="753708"/>
            <a:ext cx="3600000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83E5F7-4812-4A2F-AFD0-65688485F4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274" y="2667529"/>
            <a:ext cx="3600000" cy="2160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53189EA-0C44-40DA-857C-5A0A027537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74" y="4405564"/>
            <a:ext cx="3600000" cy="2160000"/>
          </a:xfrm>
          <a:prstGeom prst="rect">
            <a:avLst/>
          </a:prstGeom>
        </p:spPr>
      </p:pic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AA2D7A60-AE91-4AB7-BFD5-5AB2A17D3D54}"/>
              </a:ext>
            </a:extLst>
          </p:cNvPr>
          <p:cNvCxnSpPr>
            <a:cxnSpLocks/>
          </p:cNvCxnSpPr>
          <p:nvPr/>
        </p:nvCxnSpPr>
        <p:spPr>
          <a:xfrm flipH="1">
            <a:off x="1970324" y="1078933"/>
            <a:ext cx="880777" cy="24466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9451105E-4F19-48CF-A6CD-9F03C1FCC781}"/>
              </a:ext>
            </a:extLst>
          </p:cNvPr>
          <p:cNvSpPr txBox="1"/>
          <p:nvPr/>
        </p:nvSpPr>
        <p:spPr>
          <a:xfrm>
            <a:off x="2851101" y="881693"/>
            <a:ext cx="20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61 % RSV, </a:t>
            </a:r>
            <a:r>
              <a:rPr lang="de-DE" sz="1400" b="1" dirty="0">
                <a:solidFill>
                  <a:srgbClr val="E22B00"/>
                </a:solidFill>
              </a:rPr>
              <a:t>16 % Influenza</a:t>
            </a:r>
            <a:r>
              <a:rPr lang="de-DE" sz="1400" dirty="0">
                <a:solidFill>
                  <a:srgbClr val="E22B00"/>
                </a:solidFill>
              </a:rPr>
              <a:t>, 2 % COVID-19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305FE3D-EBE3-4AA8-83F5-D306E155C780}"/>
              </a:ext>
            </a:extLst>
          </p:cNvPr>
          <p:cNvCxnSpPr>
            <a:cxnSpLocks/>
          </p:cNvCxnSpPr>
          <p:nvPr/>
        </p:nvCxnSpPr>
        <p:spPr>
          <a:xfrm flipH="1">
            <a:off x="2075380" y="3154700"/>
            <a:ext cx="326850" cy="8423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75E19EA1-A77C-4F09-AAFB-87273313F7E4}"/>
              </a:ext>
            </a:extLst>
          </p:cNvPr>
          <p:cNvSpPr txBox="1"/>
          <p:nvPr/>
        </p:nvSpPr>
        <p:spPr>
          <a:xfrm>
            <a:off x="2772230" y="2887805"/>
            <a:ext cx="2037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E22B00"/>
                </a:solidFill>
              </a:rPr>
              <a:t>41 % Influenza, 12 % RSV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40457057-A0CB-4A14-9FFD-2A8E32F1CF54}"/>
              </a:ext>
            </a:extLst>
          </p:cNvPr>
          <p:cNvSpPr txBox="1"/>
          <p:nvPr/>
        </p:nvSpPr>
        <p:spPr>
          <a:xfrm>
            <a:off x="2699791" y="4701667"/>
            <a:ext cx="1973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53 % Influenza</a:t>
            </a:r>
            <a:r>
              <a:rPr lang="de-DE" sz="1400" dirty="0">
                <a:solidFill>
                  <a:srgbClr val="FF0000"/>
                </a:solidFill>
              </a:rPr>
              <a:t>, 2 % RSV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4FA79E7-1964-4336-B5D2-3E966168AB11}"/>
              </a:ext>
            </a:extLst>
          </p:cNvPr>
          <p:cNvCxnSpPr>
            <a:cxnSpLocks/>
          </p:cNvCxnSpPr>
          <p:nvPr/>
        </p:nvCxnSpPr>
        <p:spPr>
          <a:xfrm flipH="1">
            <a:off x="2075380" y="5038566"/>
            <a:ext cx="326850" cy="221803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D82D4917-DB03-45F2-A858-0A81007DA67C}"/>
              </a:ext>
            </a:extLst>
          </p:cNvPr>
          <p:cNvCxnSpPr>
            <a:cxnSpLocks/>
          </p:cNvCxnSpPr>
          <p:nvPr/>
        </p:nvCxnSpPr>
        <p:spPr>
          <a:xfrm flipH="1">
            <a:off x="6049766" y="1468925"/>
            <a:ext cx="326850" cy="44376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06B6D1-416F-40FE-9C1B-F81B5F67447F}"/>
              </a:ext>
            </a:extLst>
          </p:cNvPr>
          <p:cNvCxnSpPr>
            <a:cxnSpLocks/>
          </p:cNvCxnSpPr>
          <p:nvPr/>
        </p:nvCxnSpPr>
        <p:spPr>
          <a:xfrm flipH="1">
            <a:off x="6049766" y="3400274"/>
            <a:ext cx="326850" cy="443762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77006FC-079F-4AC1-AB3F-9DA0AB90E216}"/>
              </a:ext>
            </a:extLst>
          </p:cNvPr>
          <p:cNvCxnSpPr>
            <a:cxnSpLocks/>
          </p:cNvCxnSpPr>
          <p:nvPr/>
        </p:nvCxnSpPr>
        <p:spPr>
          <a:xfrm>
            <a:off x="6049766" y="5078792"/>
            <a:ext cx="0" cy="387288"/>
          </a:xfrm>
          <a:prstGeom prst="straightConnector1">
            <a:avLst/>
          </a:prstGeom>
          <a:ln>
            <a:solidFill>
              <a:srgbClr val="E22B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D3EA5A0-D55A-409E-8D7F-683BABDE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Stand: 6.12.2022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90549FC-A809-45E4-BC4C-C3FA40966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C4B840-B51C-4CEB-9B02-CFCC7A72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0803EAD-BAB2-4D54-B956-51DC4E820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59" y="3777017"/>
            <a:ext cx="8036025" cy="2678675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76239B8B-8C60-4A3A-A635-1745DF2BE3D9}"/>
              </a:ext>
            </a:extLst>
          </p:cNvPr>
          <p:cNvSpPr txBox="1">
            <a:spLocks/>
          </p:cNvSpPr>
          <p:nvPr/>
        </p:nvSpPr>
        <p:spPr>
          <a:xfrm>
            <a:off x="0" y="353489"/>
            <a:ext cx="8942831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 – Diagnosecodes bei SARI-Fällen in verschiedenen Altersgruppen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241DB7-F105-4A29-8F76-B54644D39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250" y="796673"/>
            <a:ext cx="6516615" cy="2867311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3B1F4EF-2E3C-4FE0-90D7-64448CBD2BD2}"/>
              </a:ext>
            </a:extLst>
          </p:cNvPr>
          <p:cNvSpPr txBox="1"/>
          <p:nvPr/>
        </p:nvSpPr>
        <p:spPr>
          <a:xfrm>
            <a:off x="1150254" y="1759126"/>
            <a:ext cx="173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6EC7"/>
                </a:solidFill>
              </a:rPr>
              <a:t>RSV in</a:t>
            </a:r>
          </a:p>
          <a:p>
            <a:r>
              <a:rPr lang="de-DE" b="1" dirty="0">
                <a:solidFill>
                  <a:srgbClr val="006EC7"/>
                </a:solidFill>
              </a:rPr>
              <a:t>AG 0-4 Jahre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F02CDDF-2EFD-4A36-B001-62BE0411E44F}"/>
              </a:ext>
            </a:extLst>
          </p:cNvPr>
          <p:cNvSpPr txBox="1"/>
          <p:nvPr/>
        </p:nvSpPr>
        <p:spPr>
          <a:xfrm>
            <a:off x="28973" y="3362425"/>
            <a:ext cx="160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6EC7"/>
                </a:solidFill>
              </a:rPr>
              <a:t>Influenza vs. COVID-19 in </a:t>
            </a:r>
          </a:p>
          <a:p>
            <a:r>
              <a:rPr lang="de-DE" sz="1600" b="1" dirty="0">
                <a:solidFill>
                  <a:srgbClr val="006EC7"/>
                </a:solidFill>
              </a:rPr>
              <a:t>AG U35 </a:t>
            </a:r>
            <a:r>
              <a:rPr lang="de-DE" sz="1600" b="1" dirty="0" err="1">
                <a:solidFill>
                  <a:srgbClr val="006EC7"/>
                </a:solidFill>
              </a:rPr>
              <a:t>vs</a:t>
            </a:r>
            <a:r>
              <a:rPr lang="de-DE" sz="1600" b="1" dirty="0">
                <a:solidFill>
                  <a:srgbClr val="006EC7"/>
                </a:solidFill>
              </a:rPr>
              <a:t> ab35</a:t>
            </a:r>
          </a:p>
        </p:txBody>
      </p:sp>
    </p:spTree>
    <p:extLst>
      <p:ext uri="{BB962C8B-B14F-4D97-AF65-F5344CB8AC3E}">
        <p14:creationId xmlns:p14="http://schemas.microsoft.com/office/powerpoint/2010/main" val="3536187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1824</Words>
  <Application>Microsoft Office PowerPoint</Application>
  <PresentationFormat>Bildschirmpräsentation (4:3)</PresentationFormat>
  <Paragraphs>193</Paragraphs>
  <Slides>16</Slides>
  <Notes>13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Daten NRZ Influenzaviren  Datenstand 6.12.2022</vt:lpstr>
      <vt:lpstr>GrippeWeb bis zur 48. KW 2022 </vt:lpstr>
      <vt:lpstr>Arbeitsgemeinschaft Influenza ARE-Konsultationen / 100.000 Einwohner bis zur 48. KW 2022</vt:lpstr>
      <vt:lpstr>Arbeitsgemeinschaft Influenza - SEEDARE ARE-Konsultationen mit COVID-Diagnose / 100.000 Einwohner </vt:lpstr>
      <vt:lpstr>SEEDARE – ARE mit COVID-19 Konsultationen in Altersgruppen bis zur 48.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3878</cp:revision>
  <cp:lastPrinted>2020-05-13T06:04:10Z</cp:lastPrinted>
  <dcterms:created xsi:type="dcterms:W3CDTF">2015-11-02T12:29:13Z</dcterms:created>
  <dcterms:modified xsi:type="dcterms:W3CDTF">2022-12-07T09:54:41Z</dcterms:modified>
</cp:coreProperties>
</file>