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310" r:id="rId4"/>
    <p:sldId id="298" r:id="rId5"/>
    <p:sldId id="309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ins, Janina" initials="EJ" lastIdx="1" clrIdx="0">
    <p:extLst>
      <p:ext uri="{19B8F6BF-5375-455C-9EA6-DF929625EA0E}">
        <p15:presenceInfo xmlns:p15="http://schemas.microsoft.com/office/powerpoint/2012/main" userId="Esins, Jan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 autoAdjust="0"/>
    <p:restoredTop sz="79415" autoAdjust="0"/>
  </p:normalViewPr>
  <p:slideViewPr>
    <p:cSldViewPr snapToGrid="0">
      <p:cViewPr varScale="1">
        <p:scale>
          <a:sx n="87" d="100"/>
          <a:sy n="87" d="100"/>
        </p:scale>
        <p:origin x="1764" y="90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 2 Wochen am 07.12.: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Belegung: 995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Neuaufnahmen 7-Tage-Fenster: +884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56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/>
              <a:t>die Gruppe der über 60-jährigen macht über 84 % aus.</a:t>
            </a:r>
          </a:p>
          <a:p>
            <a:endParaRPr lang="de-D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28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4092DE0-AB8F-43C6-88EA-4CDB206A5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81" y="4047565"/>
            <a:ext cx="5232719" cy="27960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4A95AF4-FBF3-4179-9831-A2516FE49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14" y="270907"/>
            <a:ext cx="4914735" cy="338225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F5E06FA-5611-4A1F-B729-BEEF62929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2" y="2464788"/>
            <a:ext cx="6506448" cy="374321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23E82B7-3C6F-4986-B67B-BE826C81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" y="2760000"/>
            <a:ext cx="6774533" cy="348435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5319" y="729489"/>
            <a:ext cx="6396631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21.12.2022 werden </a:t>
            </a:r>
            <a:r>
              <a:rPr lang="de-DE" sz="1600" b="1" dirty="0"/>
              <a:t>1.216 </a:t>
            </a:r>
            <a:r>
              <a:rPr lang="de-DE" sz="1600" dirty="0"/>
              <a:t>COVID-19-Patient*innen auf Intensivstationen (der ca. 1.300 Akutkrankenhäuser) behandelt.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Erneuter Anstieg der COVID-ITS-Belegung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ITS-COVID-Neuaufnahmen mit </a:t>
            </a:r>
            <a:r>
              <a:rPr lang="de-DE" sz="1600" b="1" dirty="0"/>
              <a:t>+1.028 </a:t>
            </a:r>
            <a:r>
              <a:rPr lang="de-DE" sz="1600" dirty="0"/>
              <a:t>in den letzten 7 Tagen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1816078" y="2658339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1486919" y="2664573"/>
            <a:ext cx="522682" cy="48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2330298" y="2694685"/>
            <a:ext cx="647826" cy="452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559045" y="4948827"/>
            <a:ext cx="97842" cy="31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281347" y="5498781"/>
            <a:ext cx="571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1.216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6807570" y="107779"/>
            <a:ext cx="4321605" cy="326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Neuaufnahmen auf die ITS  </a:t>
            </a:r>
            <a:r>
              <a:rPr lang="de-DE" sz="1400" i="1" dirty="0"/>
              <a:t>(pro Tag)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6C48BA-DBCA-4E42-9409-27AE09EA0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4865" y="136525"/>
            <a:ext cx="2198781" cy="4735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AA6FB0-3973-446F-85CA-9B0A7ED38003}"/>
              </a:ext>
            </a:extLst>
          </p:cNvPr>
          <p:cNvSpPr/>
          <p:nvPr/>
        </p:nvSpPr>
        <p:spPr>
          <a:xfrm>
            <a:off x="12016324" y="247403"/>
            <a:ext cx="111781" cy="19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613F9B-6184-43ED-B357-93E81FD51C3E}"/>
              </a:ext>
            </a:extLst>
          </p:cNvPr>
          <p:cNvCxnSpPr>
            <a:cxnSpLocks/>
          </p:cNvCxnSpPr>
          <p:nvPr/>
        </p:nvCxnSpPr>
        <p:spPr>
          <a:xfrm flipH="1">
            <a:off x="11810111" y="1290474"/>
            <a:ext cx="220407" cy="59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A5CCA7F-C133-48F9-AA23-066889ED1C2D}"/>
              </a:ext>
            </a:extLst>
          </p:cNvPr>
          <p:cNvCxnSpPr>
            <a:cxnSpLocks/>
          </p:cNvCxnSpPr>
          <p:nvPr/>
        </p:nvCxnSpPr>
        <p:spPr>
          <a:xfrm>
            <a:off x="11887423" y="5162204"/>
            <a:ext cx="128901" cy="61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FB1E8BF5-CE63-4CB6-9D2D-170CC3E7159F}"/>
              </a:ext>
            </a:extLst>
          </p:cNvPr>
          <p:cNvSpPr txBox="1"/>
          <p:nvPr/>
        </p:nvSpPr>
        <p:spPr>
          <a:xfrm>
            <a:off x="7045658" y="3624506"/>
            <a:ext cx="484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Anzahl verstorbener positiver SARS-CoV-2-Patient*innen auf ITS </a:t>
            </a:r>
            <a:r>
              <a:rPr lang="de-DE" sz="1200" i="1" dirty="0"/>
              <a:t>(pro Tag</a:t>
            </a:r>
            <a:r>
              <a:rPr lang="de-DE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78DC9D-79CC-46BF-B109-2E8ACE5E5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539"/>
            <a:ext cx="12192000" cy="61150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ITS-Betten </a:t>
            </a: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D47651E-AAB7-4FD6-B8E4-447622CE2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99" y="334540"/>
            <a:ext cx="4708088" cy="32484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C5F335-DA28-4E4E-A9ED-458805FDC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46" y="3642118"/>
            <a:ext cx="4708088" cy="313671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8293D3-A43C-4BE2-80CE-E6704B7094C6}"/>
              </a:ext>
            </a:extLst>
          </p:cNvPr>
          <p:cNvSpPr txBox="1"/>
          <p:nvPr/>
        </p:nvSpPr>
        <p:spPr>
          <a:xfrm>
            <a:off x="78216" y="245017"/>
            <a:ext cx="40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Invasive Beatmung: Belegung und freie Kapazität für </a:t>
            </a:r>
            <a:r>
              <a:rPr lang="de-DE" sz="1600" b="1" i="1" dirty="0"/>
              <a:t>Non</a:t>
            </a:r>
            <a:r>
              <a:rPr lang="de-DE" sz="1600" b="1" dirty="0"/>
              <a:t>-COVID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5214BB-944A-4A45-BCEC-FA850C25F737}"/>
              </a:ext>
            </a:extLst>
          </p:cNvPr>
          <p:cNvSpPr txBox="1"/>
          <p:nvPr/>
        </p:nvSpPr>
        <p:spPr>
          <a:xfrm>
            <a:off x="5627099" y="3803842"/>
            <a:ext cx="163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der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56DA29B-1BED-442F-BC9C-C106A7770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374" y="5833691"/>
            <a:ext cx="1724025" cy="85725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CB395F2-EA83-4D2A-BFC9-9E4159CD9C1C}"/>
              </a:ext>
            </a:extLst>
          </p:cNvPr>
          <p:cNvSpPr txBox="1"/>
          <p:nvPr/>
        </p:nvSpPr>
        <p:spPr>
          <a:xfrm>
            <a:off x="6445225" y="102289"/>
            <a:ext cx="292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Einschätzung Betriebssituation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445500A-76B8-4BA0-A3E9-8BD944AFB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2727" y="148666"/>
            <a:ext cx="2229747" cy="63063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47ADDE-C207-4B95-98D0-D161BF5FA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72" y="861613"/>
            <a:ext cx="5100040" cy="42095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7586AC-19CA-4AC8-AE57-B5B5EF4AC1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148" y="5189922"/>
            <a:ext cx="3438525" cy="5048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281B6A-8002-4A11-BB80-6F798C5BD7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409" y="5694747"/>
            <a:ext cx="3638550" cy="4953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4187F3E-EFD1-4137-A815-7A44C969129F}"/>
              </a:ext>
            </a:extLst>
          </p:cNvPr>
          <p:cNvCxnSpPr>
            <a:cxnSpLocks/>
          </p:cNvCxnSpPr>
          <p:nvPr/>
        </p:nvCxnSpPr>
        <p:spPr>
          <a:xfrm>
            <a:off x="4020959" y="922204"/>
            <a:ext cx="436491" cy="246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9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05EB1E5-E513-4DF9-82F3-E7C495646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1" y="3984285"/>
            <a:ext cx="6408796" cy="28278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B15D95-8285-446A-9371-B200D9FAC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14" y="658310"/>
            <a:ext cx="5680724" cy="2984257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84683" y="167380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(absolut)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4DD230-A680-4DA1-B2C4-29776E49A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7" y="1332565"/>
            <a:ext cx="1181381" cy="19660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3499B8-02FB-49FA-A140-60A31A9067F1}"/>
              </a:ext>
            </a:extLst>
          </p:cNvPr>
          <p:cNvSpPr txBox="1"/>
          <p:nvPr/>
        </p:nvSpPr>
        <p:spPr>
          <a:xfrm>
            <a:off x="7210570" y="146104"/>
            <a:ext cx="284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(zoom):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FF6E81-E8E7-4F54-AEBF-5D98A0924801}"/>
              </a:ext>
            </a:extLst>
          </p:cNvPr>
          <p:cNvSpPr txBox="1"/>
          <p:nvPr/>
        </p:nvSpPr>
        <p:spPr>
          <a:xfrm>
            <a:off x="90963" y="4088721"/>
            <a:ext cx="185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Altersgruppen Entwicklung  </a:t>
            </a:r>
            <a:r>
              <a:rPr lang="de-DE" sz="1600" dirty="0"/>
              <a:t>(prozentual)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234365-9641-49CA-BE6D-D97212076EE1}"/>
              </a:ext>
            </a:extLst>
          </p:cNvPr>
          <p:cNvSpPr txBox="1"/>
          <p:nvPr/>
        </p:nvSpPr>
        <p:spPr>
          <a:xfrm rot="10800000" flipV="1">
            <a:off x="3594627" y="3777353"/>
            <a:ext cx="208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(prozentuale Anteile)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BCF6F6B-692F-4488-9C61-DA99AEF67C85}"/>
              </a:ext>
            </a:extLst>
          </p:cNvPr>
          <p:cNvSpPr txBox="1"/>
          <p:nvPr/>
        </p:nvSpPr>
        <p:spPr>
          <a:xfrm rot="10800000" flipV="1">
            <a:off x="3494808" y="27995"/>
            <a:ext cx="176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(absolute Anzahlen)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DE3AA27-9868-4AD0-8EBC-22760808AA57}"/>
              </a:ext>
            </a:extLst>
          </p:cNvPr>
          <p:cNvCxnSpPr>
            <a:cxnSpLocks/>
          </p:cNvCxnSpPr>
          <p:nvPr/>
        </p:nvCxnSpPr>
        <p:spPr>
          <a:xfrm flipV="1">
            <a:off x="7169440" y="3052076"/>
            <a:ext cx="272843" cy="24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6A2C30B-E2B5-4C7D-BD70-23C5F4B81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54" y="658310"/>
            <a:ext cx="4121131" cy="22154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D9611AC5-A191-4535-A96A-25E4F36CC7CC}"/>
              </a:ext>
            </a:extLst>
          </p:cNvPr>
          <p:cNvSpPr txBox="1"/>
          <p:nvPr/>
        </p:nvSpPr>
        <p:spPr>
          <a:xfrm>
            <a:off x="1242925" y="278906"/>
            <a:ext cx="1144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Pädiatrische-ITS: Kapazitäten und Anzahl der Patient*innen mit RSV oder Influenza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8C41AA-76B7-45A0-9976-3B0C3804C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" b="898"/>
          <a:stretch/>
        </p:blipFill>
        <p:spPr>
          <a:xfrm>
            <a:off x="0" y="679016"/>
            <a:ext cx="5530058" cy="370565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37B8D8-0525-4082-95AF-B7E058211F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3465455" y="4558048"/>
            <a:ext cx="993977" cy="8032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6A8D68-63D5-46DD-B155-F44C1CB7C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546" y="764790"/>
            <a:ext cx="4223934" cy="28536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C96A68E-14C1-4F04-9E1B-D715A755AA1C}"/>
              </a:ext>
            </a:extLst>
          </p:cNvPr>
          <p:cNvSpPr/>
          <p:nvPr/>
        </p:nvSpPr>
        <p:spPr>
          <a:xfrm>
            <a:off x="3009900" y="3175000"/>
            <a:ext cx="2552700" cy="10287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C05CB63-A76C-4195-A038-5F083799A417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5562600" y="2191606"/>
            <a:ext cx="1044946" cy="14977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620075B4-2FF5-4972-8EFB-181103023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151" y="3922247"/>
            <a:ext cx="4505993" cy="28536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8935CA-CB8F-4C35-A8ED-1DE2DBFF5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114" y="5918629"/>
            <a:ext cx="1724025" cy="857250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6F5A2EA-C303-4A24-9E1B-76A1C6717975}"/>
              </a:ext>
            </a:extLst>
          </p:cNvPr>
          <p:cNvGrpSpPr/>
          <p:nvPr/>
        </p:nvGrpSpPr>
        <p:grpSpPr>
          <a:xfrm>
            <a:off x="361108" y="4577547"/>
            <a:ext cx="2512212" cy="588769"/>
            <a:chOff x="361108" y="4577547"/>
            <a:chExt cx="2924176" cy="70554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8FFD7F8-AE21-49BC-907B-11C3670AD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32492"/>
            <a:stretch/>
          </p:blipFill>
          <p:spPr>
            <a:xfrm>
              <a:off x="361108" y="4577547"/>
              <a:ext cx="1666581" cy="498728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76EDF19-B826-48E3-9F55-F2D5BE20F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1109" y="5035443"/>
              <a:ext cx="2924175" cy="247650"/>
            </a:xfrm>
            <a:prstGeom prst="rect">
              <a:avLst/>
            </a:prstGeom>
          </p:spPr>
        </p:pic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CC69081F-F192-499A-B1C1-722478C80337}"/>
              </a:ext>
            </a:extLst>
          </p:cNvPr>
          <p:cNvSpPr txBox="1"/>
          <p:nvPr/>
        </p:nvSpPr>
        <p:spPr>
          <a:xfrm>
            <a:off x="5789419" y="4993729"/>
            <a:ext cx="1636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Gründe der </a:t>
            </a:r>
            <a:br>
              <a:rPr lang="de-DE" sz="1600" b="1" dirty="0"/>
            </a:br>
            <a:r>
              <a:rPr lang="de-DE" sz="1600" b="1" dirty="0"/>
              <a:t>Betriebs-einschränkung</a:t>
            </a:r>
          </a:p>
        </p:txBody>
      </p:sp>
    </p:spTree>
    <p:extLst>
      <p:ext uri="{BB962C8B-B14F-4D97-AF65-F5344CB8AC3E}">
        <p14:creationId xmlns:p14="http://schemas.microsoft.com/office/powerpoint/2010/main" val="270724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" y="701445"/>
            <a:ext cx="7057909" cy="78129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10771731" y="23376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E22E3B8-3DFF-46B1-808F-CB783301E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" y="2262501"/>
            <a:ext cx="7432054" cy="45954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061FF26-1B93-4ED1-9149-04A6B5BD9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10" y="555170"/>
            <a:ext cx="3829627" cy="23764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Breitbild</PresentationFormat>
  <Paragraphs>37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Esins, Janina</cp:lastModifiedBy>
  <cp:revision>849</cp:revision>
  <dcterms:created xsi:type="dcterms:W3CDTF">2021-01-13T08:46:29Z</dcterms:created>
  <dcterms:modified xsi:type="dcterms:W3CDTF">2022-12-21T09:48:38Z</dcterms:modified>
</cp:coreProperties>
</file>