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868" r:id="rId2"/>
    <p:sldId id="869" r:id="rId3"/>
    <p:sldId id="825" r:id="rId4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84861" autoAdjust="0"/>
  </p:normalViewPr>
  <p:slideViewPr>
    <p:cSldViewPr snapToGrid="0" snapToObjects="1">
      <p:cViewPr varScale="1">
        <p:scale>
          <a:sx n="54" d="100"/>
          <a:sy n="54" d="100"/>
        </p:scale>
        <p:origin x="1260" y="52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dc.europa.eu/en/covid-19/country-overview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50" dirty="0"/>
              <a:t>Amerika: Fallzahlanstiege u.a. in Argentinien, Brasilien, Bolivien, Uruguay</a:t>
            </a: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0" dirty="0">
                <a:solidFill>
                  <a:prstClr val="black"/>
                </a:solidFill>
                <a:hlinkClick r:id="rId3"/>
              </a:rPr>
              <a:t>https://www.ecdc.europa.eu/en/covid-19/country-overviews</a:t>
            </a:r>
            <a:r>
              <a:rPr lang="de-DE" sz="1200" i="0" dirty="0">
                <a:solidFill>
                  <a:prstClr val="black"/>
                </a:solidFill>
              </a:rPr>
              <a:t> </a:t>
            </a:r>
            <a:endParaRPr lang="de-DE" sz="1200" b="0" i="0" dirty="0">
              <a:solidFill>
                <a:prstClr val="black"/>
              </a:solidFill>
            </a:endParaRPr>
          </a:p>
          <a:p>
            <a:r>
              <a:rPr lang="de-DE" sz="1200" b="0" i="0" dirty="0">
                <a:solidFill>
                  <a:prstClr val="black"/>
                </a:solidFill>
              </a:rPr>
              <a:t>Steigende Trends: Frankreich, Norwegen, Slowenien, Schweden</a:t>
            </a:r>
          </a:p>
          <a:p>
            <a:r>
              <a:rPr lang="de-DE" sz="1200" b="0" i="0" dirty="0">
                <a:solidFill>
                  <a:prstClr val="black"/>
                </a:solidFill>
              </a:rPr>
              <a:t>Virusvarianten-Call 15.12.: Frankreich: Inzidenz und Hospitalisierungen steigen, kein Anstieg der ICU-Aufnahmen. KW48: &gt;60% BQ.1.1; Norwegen: Inzidenz und Hospitalisierungen steigen, kein Anstieg der ICU-Aufnahmen, Plateau </a:t>
            </a:r>
            <a:r>
              <a:rPr lang="de-DE" sz="1200" b="0" i="0" dirty="0" err="1">
                <a:solidFill>
                  <a:prstClr val="black"/>
                </a:solidFill>
              </a:rPr>
              <a:t>Wastewatersurveillance</a:t>
            </a:r>
            <a:endParaRPr lang="en-US" sz="1200" b="0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6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i="0" dirty="0">
                <a:solidFill>
                  <a:prstClr val="black"/>
                </a:solidFill>
              </a:rPr>
              <a:t>WHO-Fallzahlen, Datenstand 20.12.20222</a:t>
            </a:r>
          </a:p>
          <a:p>
            <a:r>
              <a:rPr lang="de-DE" sz="1200" b="0" i="0" dirty="0">
                <a:solidFill>
                  <a:prstClr val="black"/>
                </a:solidFill>
              </a:rPr>
              <a:t>WHO AEM-Meeting, 14.12.2022</a:t>
            </a:r>
          </a:p>
          <a:p>
            <a:r>
              <a:rPr lang="de-DE" sz="1200" b="0" i="0" dirty="0">
                <a:solidFill>
                  <a:prstClr val="black"/>
                </a:solidFill>
              </a:rPr>
              <a:t>https://www.reuters.com/world/china/chinas-rigid-zero-covid-19-policy-starts-thaw-2022-12-07/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12/21/2022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12/21/2022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12/21/2022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12/21/2022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12/21/2022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12/21/2022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12/21/2022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12/21/2022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12/21/2022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12/21/2022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Internationale Lage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127698" y="706818"/>
            <a:ext cx="7770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45AA6"/>
                </a:solidFill>
              </a:rPr>
              <a:t>Anzahl Fälle pro KW und WHO Region, 30.12.2019 – 20.12.2022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DF19D0-B027-417E-BB55-FCBA27AD3566}"/>
              </a:ext>
            </a:extLst>
          </p:cNvPr>
          <p:cNvSpPr txBox="1"/>
          <p:nvPr/>
        </p:nvSpPr>
        <p:spPr>
          <a:xfrm>
            <a:off x="7130206" y="2432084"/>
            <a:ext cx="446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045AA6"/>
                </a:solidFill>
              </a:rPr>
              <a:t>7-T Inzidenz pro 100.000 Einwohner weltweit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EB918FC5-6C8A-42FF-B86F-E13FBBFEA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54333"/>
              </p:ext>
            </p:extLst>
          </p:nvPr>
        </p:nvGraphicFramePr>
        <p:xfrm>
          <a:off x="138264" y="3482415"/>
          <a:ext cx="6530418" cy="2974145"/>
        </p:xfrm>
        <a:graphic>
          <a:graphicData uri="http://schemas.openxmlformats.org/drawingml/2006/table">
            <a:tbl>
              <a:tblPr/>
              <a:tblGrid>
                <a:gridCol w="923622">
                  <a:extLst>
                    <a:ext uri="{9D8B030D-6E8A-4147-A177-3AD203B41FA5}">
                      <a16:colId xmlns:a16="http://schemas.microsoft.com/office/drawing/2014/main" val="2038645333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29222027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6493104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3686004728"/>
                    </a:ext>
                  </a:extLst>
                </a:gridCol>
                <a:gridCol w="651510">
                  <a:extLst>
                    <a:ext uri="{9D8B030D-6E8A-4147-A177-3AD203B41FA5}">
                      <a16:colId xmlns:a16="http://schemas.microsoft.com/office/drawing/2014/main" val="1942457067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5580784"/>
                    </a:ext>
                  </a:extLst>
                </a:gridCol>
                <a:gridCol w="1160526">
                  <a:extLst>
                    <a:ext uri="{9D8B030D-6E8A-4147-A177-3AD203B41FA5}">
                      <a16:colId xmlns:a16="http://schemas.microsoft.com/office/drawing/2014/main" val="1508028638"/>
                    </a:ext>
                  </a:extLst>
                </a:gridCol>
              </a:tblGrid>
              <a:tr h="665054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Kontinent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Cases</a:t>
                      </a: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</a:t>
                      </a:r>
                    </a:p>
                    <a:p>
                      <a:pPr algn="r" fontAlgn="t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Deaths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7d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2457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-90,29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508171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1.011.277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+16,06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4.688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359192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1.544.042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-1,73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+1,79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67780"/>
                  </a:ext>
                </a:extLst>
              </a:tr>
              <a:tr h="398250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946.273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-16,67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-26,46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673423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Ozeanien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-73,56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-85,12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252868"/>
                  </a:ext>
                </a:extLst>
              </a:tr>
              <a:tr h="367605">
                <a:tc>
                  <a:txBody>
                    <a:bodyPr/>
                    <a:lstStyle/>
                    <a:p>
                      <a:pPr algn="ctr" fontAlgn="t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3.544.358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09585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-5,2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10.307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-9,17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894220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B5057C4F-E430-44AC-8A24-4A9375215CA0}"/>
              </a:ext>
            </a:extLst>
          </p:cNvPr>
          <p:cNvSpPr txBox="1"/>
          <p:nvPr/>
        </p:nvSpPr>
        <p:spPr>
          <a:xfrm>
            <a:off x="0" y="6480816"/>
            <a:ext cx="96905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WHO-Dashboard, Zugriff 21.12.2022, Datenstand 20.12.2022; Karte und Tabelle PHI-Auswertung von </a:t>
            </a:r>
            <a:r>
              <a:rPr lang="de-DE" sz="1200" i="1" dirty="0"/>
              <a:t>WHO-Daten, Datenstand 20.12.2022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4D9582E-F877-4AFB-8B94-ACCB2CF8BA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26" b="16165"/>
          <a:stretch/>
        </p:blipFill>
        <p:spPr>
          <a:xfrm>
            <a:off x="7130206" y="2841192"/>
            <a:ext cx="4867397" cy="334749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2D3BA00-F9B3-4154-8685-4090811A2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29" y="1048973"/>
            <a:ext cx="6012581" cy="23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6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>
            <a:extLst>
              <a:ext uri="{FF2B5EF4-FFF2-40B4-BE49-F238E27FC236}">
                <a16:creationId xmlns:a16="http://schemas.microsoft.com/office/drawing/2014/main" id="{4EB6E11D-BB10-4406-A465-72E00C47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02" y="2592169"/>
            <a:ext cx="11037246" cy="379253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00188F45-B746-4CEC-82D3-6FC5F5C330FE}"/>
              </a:ext>
            </a:extLst>
          </p:cNvPr>
          <p:cNvSpPr txBox="1"/>
          <p:nvPr/>
        </p:nvSpPr>
        <p:spPr>
          <a:xfrm>
            <a:off x="623455" y="6480816"/>
            <a:ext cx="94233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ECDC, Datenstand KW49</a:t>
            </a:r>
            <a:endParaRPr lang="de-DE" sz="1200" i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78D23-EE65-4026-AB01-8641A5F61864}"/>
              </a:ext>
            </a:extLst>
          </p:cNvPr>
          <p:cNvSpPr txBox="1"/>
          <p:nvPr/>
        </p:nvSpPr>
        <p:spPr>
          <a:xfrm>
            <a:off x="482102" y="979008"/>
            <a:ext cx="84368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45AA6"/>
                </a:solidFill>
              </a:rPr>
              <a:t>ECDC (KW49):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Inzidenz in der Altersgruppe &gt;65 J: ↓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Mortalität: ↓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Hospitalisierungen und Intensivbelegung: stabil.</a:t>
            </a:r>
            <a:endParaRPr lang="de-DE" sz="2000" b="1" dirty="0">
              <a:solidFill>
                <a:srgbClr val="045AA6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45AA6"/>
                </a:solidFill>
              </a:rPr>
              <a:t>European Forecast Hub (KW51): ↑ Fallzahlen, stabile Todeszahlen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</a:t>
            </a:r>
            <a:r>
              <a:rPr lang="de-DE" sz="2400">
                <a:latin typeface="Scala Sans OT" panose="020B0504030101020104" pitchFamily="34" charset="0"/>
              </a:rPr>
              <a:t>– Lage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6EE52F7-E845-4CAC-A5D7-6F3EF724010D}"/>
              </a:ext>
            </a:extLst>
          </p:cNvPr>
          <p:cNvSpPr/>
          <p:nvPr/>
        </p:nvSpPr>
        <p:spPr>
          <a:xfrm>
            <a:off x="6827188" y="3317500"/>
            <a:ext cx="462012" cy="1800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0C4630-CEF8-4B84-999C-A4A0B0293715}"/>
              </a:ext>
            </a:extLst>
          </p:cNvPr>
          <p:cNvSpPr/>
          <p:nvPr/>
        </p:nvSpPr>
        <p:spPr>
          <a:xfrm>
            <a:off x="8623399" y="4711559"/>
            <a:ext cx="462012" cy="1800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86B5F5D-78B7-4805-AC25-581EC1C0254A}"/>
              </a:ext>
            </a:extLst>
          </p:cNvPr>
          <p:cNvSpPr/>
          <p:nvPr/>
        </p:nvSpPr>
        <p:spPr>
          <a:xfrm>
            <a:off x="6810254" y="5404907"/>
            <a:ext cx="462012" cy="1800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7B72C02-0187-4DEC-9866-D3EBDB173C3A}"/>
              </a:ext>
            </a:extLst>
          </p:cNvPr>
          <p:cNvSpPr/>
          <p:nvPr/>
        </p:nvSpPr>
        <p:spPr>
          <a:xfrm>
            <a:off x="10418124" y="5404907"/>
            <a:ext cx="462012" cy="18000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51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988CBF61-3CCC-49CD-BEA4-8B250EC4AF78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00188F45-B746-4CEC-82D3-6FC5F5C330FE}"/>
              </a:ext>
            </a:extLst>
          </p:cNvPr>
          <p:cNvSpPr txBox="1"/>
          <p:nvPr/>
        </p:nvSpPr>
        <p:spPr>
          <a:xfrm>
            <a:off x="623455" y="6480816"/>
            <a:ext cx="94233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Quellen: siehe Notizfeld</a:t>
            </a:r>
            <a:endParaRPr lang="de-DE" sz="1200" i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78D23-EE65-4026-AB01-8641A5F61864}"/>
              </a:ext>
            </a:extLst>
          </p:cNvPr>
          <p:cNvSpPr txBox="1"/>
          <p:nvPr/>
        </p:nvSpPr>
        <p:spPr>
          <a:xfrm>
            <a:off x="86818" y="3408372"/>
            <a:ext cx="11444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Lockerungen am 07.12.22:</a:t>
            </a:r>
          </a:p>
          <a:p>
            <a:endParaRPr lang="de-DE" sz="2000" b="1" dirty="0">
              <a:solidFill>
                <a:srgbClr val="045AA6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45AA6"/>
                </a:solidFill>
              </a:rPr>
              <a:t>Isolation:</a:t>
            </a:r>
            <a:r>
              <a:rPr lang="de-DE" sz="2000" dirty="0">
                <a:solidFill>
                  <a:srgbClr val="045AA6"/>
                </a:solidFill>
              </a:rPr>
              <a:t> keine bzw. leichte Symptome → häusliche Isolation (nicht in staatlichen Einrichtungen).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45AA6"/>
                </a:solidFill>
              </a:rPr>
              <a:t>Testung: </a:t>
            </a:r>
            <a:r>
              <a:rPr lang="de-DE" sz="2000" dirty="0">
                <a:solidFill>
                  <a:srgbClr val="045AA6"/>
                </a:solidFill>
              </a:rPr>
              <a:t>Schnelltests als Ersatz für PCR akzeptiert (Berichte </a:t>
            </a:r>
            <a:r>
              <a:rPr lang="de-DE" sz="2000">
                <a:solidFill>
                  <a:srgbClr val="045AA6"/>
                </a:solidFill>
              </a:rPr>
              <a:t>über Lieferengpässe).</a:t>
            </a:r>
            <a:endParaRPr lang="de-DE" sz="2000" dirty="0">
              <a:solidFill>
                <a:srgbClr val="045AA6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45AA6"/>
                </a:solidFill>
              </a:rPr>
              <a:t>Lockdowns:</a:t>
            </a:r>
            <a:r>
              <a:rPr lang="de-DE" sz="2000" dirty="0">
                <a:solidFill>
                  <a:srgbClr val="045AA6"/>
                </a:solidFill>
              </a:rPr>
              <a:t> auf einzelne Wohnungen/Etagen/Wohnhäuser begrenzt.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45AA6"/>
                </a:solidFill>
              </a:rPr>
              <a:t>Schulen:</a:t>
            </a:r>
            <a:r>
              <a:rPr lang="de-DE" sz="2000" dirty="0">
                <a:solidFill>
                  <a:srgbClr val="045AA6"/>
                </a:solidFill>
              </a:rPr>
              <a:t> bleiben geöffnet, sofern es keine Ausbrüche gibt.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b="1" dirty="0">
                <a:solidFill>
                  <a:srgbClr val="045AA6"/>
                </a:solidFill>
              </a:rPr>
              <a:t>Impfung:</a:t>
            </a:r>
            <a:r>
              <a:rPr lang="de-DE" sz="2000" dirty="0">
                <a:solidFill>
                  <a:srgbClr val="045AA6"/>
                </a:solidFill>
              </a:rPr>
              <a:t> Behörden betonten die Notwendigkeit, ältere Menschen zu impfen.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Seit 12.12.2022: staatliche </a:t>
            </a:r>
            <a:r>
              <a:rPr lang="de-DE" sz="2000" b="1" dirty="0">
                <a:solidFill>
                  <a:srgbClr val="045AA6"/>
                </a:solidFill>
              </a:rPr>
              <a:t>Corona-Nachverfolgungs-App </a:t>
            </a:r>
            <a:r>
              <a:rPr lang="de-DE" sz="2000" dirty="0">
                <a:solidFill>
                  <a:srgbClr val="045AA6"/>
                </a:solidFill>
              </a:rPr>
              <a:t>deaktiviert.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DFD70233-2296-4718-AA34-CBF1A72C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60" y="50395"/>
            <a:ext cx="10422416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COVID-19 – Lage in China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11A0735-8EFB-46CB-81A7-A7ECE81495D1}"/>
              </a:ext>
            </a:extLst>
          </p:cNvPr>
          <p:cNvSpPr txBox="1"/>
          <p:nvPr/>
        </p:nvSpPr>
        <p:spPr>
          <a:xfrm>
            <a:off x="86818" y="860543"/>
            <a:ext cx="59498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45AA6"/>
                </a:solidFill>
              </a:rPr>
              <a:t>Aktuelle Lage:</a:t>
            </a:r>
          </a:p>
          <a:p>
            <a:endParaRPr lang="de-DE" sz="2000" b="1" dirty="0">
              <a:solidFill>
                <a:srgbClr val="045AA6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Offizielle Zahlen: Fall- und Todeszahlen stabil auf niedrigem Niveau (7T-I: 10/100,000 </a:t>
            </a:r>
            <a:r>
              <a:rPr lang="de-DE" sz="2000" dirty="0" err="1">
                <a:solidFill>
                  <a:srgbClr val="045AA6"/>
                </a:solidFill>
              </a:rPr>
              <a:t>Ew</a:t>
            </a:r>
            <a:r>
              <a:rPr lang="de-DE" sz="2000" dirty="0">
                <a:solidFill>
                  <a:srgbClr val="045AA6"/>
                </a:solidFill>
              </a:rPr>
              <a:t>).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BA.2.75, BA.5 (inkl. BF.7, BQ.1) nachgewiesen.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Hospitalisierungen: ↑ seit Mitte November.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rgbClr val="045AA6"/>
                </a:solidFill>
              </a:rPr>
              <a:t>ICU-Kapazitäten werden derzeit erweitert.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rgbClr val="045AA6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2FC17E9-E152-4342-8091-221A45203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31" r="-3231"/>
          <a:stretch/>
        </p:blipFill>
        <p:spPr bwMode="auto">
          <a:xfrm>
            <a:off x="8890005" y="1471324"/>
            <a:ext cx="3313177" cy="20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4">
            <a:extLst>
              <a:ext uri="{FF2B5EF4-FFF2-40B4-BE49-F238E27FC236}">
                <a16:creationId xmlns:a16="http://schemas.microsoft.com/office/drawing/2014/main" id="{2E9711D8-DE3A-4E43-B72F-69E43F1F39C7}"/>
              </a:ext>
            </a:extLst>
          </p:cNvPr>
          <p:cNvSpPr txBox="1"/>
          <p:nvPr/>
        </p:nvSpPr>
        <p:spPr>
          <a:xfrm>
            <a:off x="5479218" y="1129222"/>
            <a:ext cx="3686901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Condensed" panose="020B0606040200020203"/>
                <a:ea typeface="+mn-ea"/>
                <a:cs typeface="+mn-cs"/>
              </a:rPr>
              <a:t>Weekly new cases per million pop. by province,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Condensed" panose="020B0606040200020203"/>
                <a:ea typeface="+mn-ea"/>
                <a:cs typeface="+mn-cs"/>
              </a:rPr>
              <a:t>as of 12 Dec 2022 </a:t>
            </a:r>
            <a:r>
              <a:rPr kumimoji="0" lang="en-US" sz="105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Condensed" panose="020B0606040200020203"/>
                <a:ea typeface="+mn-ea"/>
                <a:cs typeface="+mn-cs"/>
              </a:rPr>
              <a:t>1</a:t>
            </a:r>
          </a:p>
        </p:txBody>
      </p:sp>
      <p:sp>
        <p:nvSpPr>
          <p:cNvPr id="19" name="TextBox 52">
            <a:extLst>
              <a:ext uri="{FF2B5EF4-FFF2-40B4-BE49-F238E27FC236}">
                <a16:creationId xmlns:a16="http://schemas.microsoft.com/office/drawing/2014/main" id="{593A69F3-AB3A-487E-94F0-EC2D6E8FBA6F}"/>
              </a:ext>
            </a:extLst>
          </p:cNvPr>
          <p:cNvSpPr txBox="1"/>
          <p:nvPr/>
        </p:nvSpPr>
        <p:spPr>
          <a:xfrm>
            <a:off x="8890005" y="1129222"/>
            <a:ext cx="346441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Condensed" panose="020B0606040200020203"/>
                <a:ea typeface="+mn-ea"/>
                <a:cs typeface="+mn-cs"/>
              </a:rPr>
              <a:t>Vaccination rates for over-80s in China </a:t>
            </a:r>
            <a:r>
              <a:rPr kumimoji="0" lang="en-US" sz="1050" b="1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Condensed" panose="020B0606040200020203"/>
                <a:ea typeface="+mn-ea"/>
                <a:cs typeface="+mn-cs"/>
              </a:rPr>
              <a:t>2</a:t>
            </a:r>
            <a:endParaRPr kumimoji="0" lang="en-NG" sz="1050" b="1" i="0" u="none" strike="noStrike" kern="1200" cap="none" spc="0" normalizeH="0" baseline="3000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Segoe Condensed" panose="020B0606040200020203"/>
              <a:ea typeface="+mn-ea"/>
              <a:cs typeface="+mn-cs"/>
            </a:endParaRP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54427493-708A-4735-AE30-B3942FBD6A7D}"/>
              </a:ext>
            </a:extLst>
          </p:cNvPr>
          <p:cNvGrpSpPr/>
          <p:nvPr/>
        </p:nvGrpSpPr>
        <p:grpSpPr>
          <a:xfrm>
            <a:off x="5687917" y="1496532"/>
            <a:ext cx="3138829" cy="2040520"/>
            <a:chOff x="4969774" y="1571192"/>
            <a:chExt cx="3282112" cy="2142764"/>
          </a:xfrm>
        </p:grpSpPr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0F7CE7B5-4458-48AD-9ECA-EC1503589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5921" y="1571192"/>
              <a:ext cx="3215965" cy="2142764"/>
            </a:xfrm>
            <a:prstGeom prst="rect">
              <a:avLst/>
            </a:prstGeom>
          </p:spPr>
        </p:pic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1C8814C7-B38F-4DA4-9892-E2203ABD5200}"/>
                </a:ext>
              </a:extLst>
            </p:cNvPr>
            <p:cNvSpPr/>
            <p:nvPr/>
          </p:nvSpPr>
          <p:spPr>
            <a:xfrm>
              <a:off x="4969774" y="1709691"/>
              <a:ext cx="1561012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Breitbild</PresentationFormat>
  <Paragraphs>97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Calibri</vt:lpstr>
      <vt:lpstr>ＭＳ 明朝</vt:lpstr>
      <vt:lpstr>Scala Sans OT</vt:lpstr>
      <vt:lpstr>Segoe Condensed</vt:lpstr>
      <vt:lpstr>Wingdings</vt:lpstr>
      <vt:lpstr>1_Office-Design</vt:lpstr>
      <vt:lpstr>COVID-19 – Internationale Lage</vt:lpstr>
      <vt:lpstr>COVID-19 – Lage in Europa</vt:lpstr>
      <vt:lpstr>COVID-19 – Lage in China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1251</cp:revision>
  <dcterms:created xsi:type="dcterms:W3CDTF">2015-11-02T12:29:13Z</dcterms:created>
  <dcterms:modified xsi:type="dcterms:W3CDTF">2022-12-21T10:07:52Z</dcterms:modified>
</cp:coreProperties>
</file>