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1" r:id="rId6"/>
    <p:sldId id="260" r:id="rId7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1" autoAdjust="0"/>
    <p:restoredTop sz="94660"/>
  </p:normalViewPr>
  <p:slideViewPr>
    <p:cSldViewPr snapToGrid="0">
      <p:cViewPr varScale="1">
        <p:scale>
          <a:sx n="69" d="100"/>
          <a:sy n="69" d="100"/>
        </p:scale>
        <p:origin x="96" y="9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02BA8D2-648F-4F7E-BE0E-A5AA930118C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59AB9761-663B-4245-AC04-24A6B70DADF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9820E12-B608-4794-9D2F-0F6E84F0EA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F44A60-016D-4C74-8720-68B3DD6C8653}" type="datetimeFigureOut">
              <a:rPr lang="de-DE" smtClean="0"/>
              <a:t>21.12.2022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9B0B911-8339-4F0C-859C-8F587DDE50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1B37673-B8B7-43BD-BB79-ADE760B108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FD50C-D25C-4242-8DF6-151CB8E280F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419468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85FBD38-2A13-4FD7-9A48-6D2186A9E0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7F9ACE9F-BE41-41DE-A6C4-0FF31131C2F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2A0B6D5-5F0C-45FE-B07D-A660637725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F44A60-016D-4C74-8720-68B3DD6C8653}" type="datetimeFigureOut">
              <a:rPr lang="de-DE" smtClean="0"/>
              <a:t>21.12.2022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34FA7F8-1704-4B06-A677-04F537DF33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A92964D-A4EE-4968-9290-5F46F8A34C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FD50C-D25C-4242-8DF6-151CB8E280F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794602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1CC31E24-E876-4DA7-AAA3-7811A50DBE4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48B516D2-2079-4223-87AA-486E207393F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91E3309-AABA-4CA0-8998-A9D2033705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F44A60-016D-4C74-8720-68B3DD6C8653}" type="datetimeFigureOut">
              <a:rPr lang="de-DE" smtClean="0"/>
              <a:t>21.12.2022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E8D9F8D-DF3C-48FC-907F-EAE1D7F6E7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408CADB-6905-4CB3-B9E1-B0C668A377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FD50C-D25C-4242-8DF6-151CB8E280F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374194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E47D65E-8B1C-4CB2-AF49-F056F125B4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E3BBCB1-6B69-4253-A116-A4896B8E6D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260512A-6EC0-41DF-AAEF-4CB8FF90F2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F44A60-016D-4C74-8720-68B3DD6C8653}" type="datetimeFigureOut">
              <a:rPr lang="de-DE" smtClean="0"/>
              <a:t>21.12.2022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315B792-1B81-499C-A131-805A26441E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7AC5A74-36C1-4A55-A491-014363A1A3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FD50C-D25C-4242-8DF6-151CB8E280F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188969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A6ADC15-F155-4677-A257-C26E09747A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7BE1710C-5FD9-42FF-8F6F-C0E040C502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15134DE-E3F0-4492-AFF0-8AEC353A88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F44A60-016D-4C74-8720-68B3DD6C8653}" type="datetimeFigureOut">
              <a:rPr lang="de-DE" smtClean="0"/>
              <a:t>21.12.2022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865F40C-0C71-4A44-9084-67963E6A03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CF5511D-E618-4284-90D3-26D07466E3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FD50C-D25C-4242-8DF6-151CB8E280F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548171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9B37B92-9FF0-4EA3-AB3D-31BB68AF9F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4AF968B-709C-47D9-AD7B-705260365D4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3C952301-ECAF-4FB2-B133-A6FA5E9DBC5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2DC4C140-E3C2-4B86-96D1-01AC324BA8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F44A60-016D-4C74-8720-68B3DD6C8653}" type="datetimeFigureOut">
              <a:rPr lang="de-DE" smtClean="0"/>
              <a:t>21.12.2022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3F649CD5-F933-4AD2-A30E-904613F715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E79260DB-3A7E-4780-B061-A8B290051D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FD50C-D25C-4242-8DF6-151CB8E280F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122577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A9CDA7A-A236-4336-B260-A050D0C054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022A01DD-7304-4BF8-A9D4-07C83D87D9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D18B5EB1-2C15-431A-8013-C99FB5FB4C0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76A7FFCC-6571-478E-A2BE-9649061A1BD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81C892EE-591B-4F04-A979-D1905082699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3269F6D9-3BDE-4F6D-A1BB-23E9FBF6F6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F44A60-016D-4C74-8720-68B3DD6C8653}" type="datetimeFigureOut">
              <a:rPr lang="de-DE" smtClean="0"/>
              <a:t>21.12.2022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35B87453-A408-4EAA-B483-FB7E86726A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805B3696-1DFF-4706-8042-9FBD2D56AD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FD50C-D25C-4242-8DF6-151CB8E280F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663757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39112C0-3A77-4989-8B64-201D52A1C7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4226D306-3175-4729-A0E7-1A496D8FC6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F44A60-016D-4C74-8720-68B3DD6C8653}" type="datetimeFigureOut">
              <a:rPr lang="de-DE" smtClean="0"/>
              <a:t>21.12.2022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42E43EB6-AFE5-4D86-B67D-A32BF81C6D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F7071009-0B5D-484B-B3E4-8F76998C0B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FD50C-D25C-4242-8DF6-151CB8E280F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877036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5F2DC7C9-572C-407B-A613-79E88E6051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F44A60-016D-4C74-8720-68B3DD6C8653}" type="datetimeFigureOut">
              <a:rPr lang="de-DE" smtClean="0"/>
              <a:t>21.12.2022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7C7CCF10-1B87-46F2-863B-C784325DDA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1093C766-9EBA-46B2-B6F3-8C7CFE0E5D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FD50C-D25C-4242-8DF6-151CB8E280F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712285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0855F43-8EC3-4546-8919-A94B378B64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BB406B2-EDE4-4196-8E2E-95F4694CFB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D0C460D9-3C43-4741-9DB8-DDC4E38431B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7CF1E63D-24C3-4B56-8613-1CE206FD7A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F44A60-016D-4C74-8720-68B3DD6C8653}" type="datetimeFigureOut">
              <a:rPr lang="de-DE" smtClean="0"/>
              <a:t>21.12.2022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0C667B3C-14EB-46D3-8227-32336E8740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B424CAF8-08BF-43BD-B351-3FD71BEC32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FD50C-D25C-4242-8DF6-151CB8E280F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175102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F097778-0AFB-44B4-8D8D-DB244B1D69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E04EDECE-193E-4841-82E6-4090C963552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13EBF36A-7A0A-4564-8F5C-B00F14ED252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12051CE8-AD24-473B-8A40-671E6CA9C2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F44A60-016D-4C74-8720-68B3DD6C8653}" type="datetimeFigureOut">
              <a:rPr lang="de-DE" smtClean="0"/>
              <a:t>21.12.2022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F79F1813-FC95-4C83-B769-53D8769BD0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71D46BD1-A894-46D0-B318-7CC28D66CE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FD50C-D25C-4242-8DF6-151CB8E280F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816019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39227D74-7451-480B-B52B-546E696222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45726928-2740-404D-8B82-6852ACAF6E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9ED91AB-21C2-4F1E-AA96-9D449962405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F44A60-016D-4C74-8720-68B3DD6C8653}" type="datetimeFigureOut">
              <a:rPr lang="de-DE" smtClean="0"/>
              <a:t>21.12.2022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18045A6-53CF-4AF1-BDCC-D3E0FB124F2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73AA90D-CE6B-4C56-B756-32D3ECFFF58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AFD50C-D25C-4242-8DF6-151CB8E280F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418128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30B8522-3BD4-427A-8E0F-FD64C24C5B1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de-DE" dirty="0"/>
              <a:t>Darstellung der „GrippeWeb-COVID-Inzidenz“ im GrippeWeb-Wochenbericht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DA13EC2C-0C87-4E81-8D55-CEB5C239A64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717630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C7F6CCF-D4B1-4AB8-BFF2-43420E4E6B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72232"/>
            <a:ext cx="10515600" cy="972778"/>
          </a:xfrm>
        </p:spPr>
        <p:txBody>
          <a:bodyPr/>
          <a:lstStyle/>
          <a:p>
            <a:r>
              <a:rPr lang="de-DE" dirty="0"/>
              <a:t>„Neues“ GrippeWeb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ECE3D6D-182D-472E-BDF2-26E572CC4D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1836" y="775856"/>
            <a:ext cx="10515600" cy="6082144"/>
          </a:xfrm>
        </p:spPr>
        <p:txBody>
          <a:bodyPr>
            <a:normAutofit/>
          </a:bodyPr>
          <a:lstStyle/>
          <a:p>
            <a:r>
              <a:rPr lang="de-DE" dirty="0"/>
              <a:t>Erstfrage: „Hatten Sie in der oben genannten Woche eine NEU aufgetretene Atemwegserkrankung?“</a:t>
            </a:r>
          </a:p>
          <a:p>
            <a:r>
              <a:rPr lang="de-DE" dirty="0"/>
              <a:t>Wenn ja </a:t>
            </a:r>
          </a:p>
          <a:p>
            <a:pPr lvl="1"/>
            <a:r>
              <a:rPr lang="de-DE" dirty="0">
                <a:sym typeface="Wingdings" panose="05000000000000000000" pitchFamily="2" charset="2"/>
              </a:rPr>
              <a:t>Möglichkeit, Symptome einzugeben</a:t>
            </a:r>
          </a:p>
          <a:p>
            <a:pPr lvl="1"/>
            <a:r>
              <a:rPr lang="de-DE" dirty="0">
                <a:sym typeface="Wingdings" panose="05000000000000000000" pitchFamily="2" charset="2"/>
              </a:rPr>
              <a:t>Möglichkeit, einen Erreger einzugeben</a:t>
            </a:r>
            <a:br>
              <a:rPr lang="de-DE" dirty="0">
                <a:sym typeface="Wingdings" panose="05000000000000000000" pitchFamily="2" charset="2"/>
              </a:rPr>
            </a:br>
            <a:endParaRPr lang="de-DE" dirty="0">
              <a:sym typeface="Wingdings" panose="05000000000000000000" pitchFamily="2" charset="2"/>
            </a:endParaRPr>
          </a:p>
          <a:p>
            <a:r>
              <a:rPr lang="de-DE" dirty="0">
                <a:sym typeface="Wingdings" panose="05000000000000000000" pitchFamily="2" charset="2"/>
              </a:rPr>
              <a:t>Keine Frage dazu, wie Erreger nachgewiesen wurde</a:t>
            </a:r>
            <a:br>
              <a:rPr lang="de-DE" dirty="0">
                <a:sym typeface="Wingdings" panose="05000000000000000000" pitchFamily="2" charset="2"/>
              </a:rPr>
            </a:br>
            <a:br>
              <a:rPr lang="de-DE" dirty="0">
                <a:sym typeface="Wingdings" panose="05000000000000000000" pitchFamily="2" charset="2"/>
              </a:rPr>
            </a:br>
            <a:r>
              <a:rPr lang="de-DE" dirty="0">
                <a:sym typeface="Wingdings" panose="05000000000000000000" pitchFamily="2" charset="2"/>
              </a:rPr>
              <a:t>Daraus folgt:</a:t>
            </a:r>
          </a:p>
          <a:p>
            <a:r>
              <a:rPr lang="de-DE" dirty="0">
                <a:sym typeface="Wingdings" panose="05000000000000000000" pitchFamily="2" charset="2"/>
              </a:rPr>
              <a:t>Alle Teilnehmenden mit Erregerangabe sind symptomatisch</a:t>
            </a:r>
          </a:p>
          <a:p>
            <a:r>
              <a:rPr lang="de-DE" dirty="0">
                <a:sym typeface="Wingdings" panose="05000000000000000000" pitchFamily="2" charset="2"/>
              </a:rPr>
              <a:t>Teilnehmende mit positivem Schnelltest werden mit erfasst, auch wenn die Infektion nie von einem Arzt, in einem Testzentrum bzw. durch einen Labornachweis bestätigt wurde</a:t>
            </a:r>
          </a:p>
          <a:p>
            <a:endParaRPr lang="de-DE" dirty="0">
              <a:sym typeface="Wingdings" panose="05000000000000000000" pitchFamily="2" charset="2"/>
            </a:endParaRPr>
          </a:p>
          <a:p>
            <a:endParaRPr lang="de-DE" dirty="0">
              <a:sym typeface="Wingdings" panose="05000000000000000000" pitchFamily="2" charset="2"/>
            </a:endParaRPr>
          </a:p>
          <a:p>
            <a:endParaRPr lang="de-DE" dirty="0"/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04E52510-0FD0-4B6E-B92F-ED56740334A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34158"/>
          <a:stretch/>
        </p:blipFill>
        <p:spPr>
          <a:xfrm>
            <a:off x="6664903" y="1582379"/>
            <a:ext cx="5336227" cy="1680366"/>
          </a:xfrm>
          <a:prstGeom prst="rect">
            <a:avLst/>
          </a:prstGeom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37421730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FEAEA31-411C-4993-AFFF-25166CC57B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799618" cy="1325563"/>
          </a:xfrm>
        </p:spPr>
        <p:txBody>
          <a:bodyPr/>
          <a:lstStyle/>
          <a:p>
            <a:r>
              <a:rPr lang="de-DE" dirty="0"/>
              <a:t>Berechnung der „GrippeWeb-COVID-Inzidenz“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15B4B06-B0E4-4F55-8E97-D0961CBA97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/>
              <a:t>       				             N(Meldende mit SC2)	</a:t>
            </a:r>
          </a:p>
          <a:p>
            <a:r>
              <a:rPr lang="de-DE" dirty="0"/>
              <a:t>GrippeWeb-COVID-Inzidenz = -------------------------------</a:t>
            </a:r>
          </a:p>
          <a:p>
            <a:pPr marL="0" indent="0">
              <a:buNone/>
            </a:pPr>
            <a:r>
              <a:rPr lang="de-DE" dirty="0"/>
              <a:t>				             N(Meldende)</a:t>
            </a:r>
          </a:p>
        </p:txBody>
      </p:sp>
    </p:spTree>
    <p:extLst>
      <p:ext uri="{BB962C8B-B14F-4D97-AF65-F5344CB8AC3E}">
        <p14:creationId xmlns:p14="http://schemas.microsoft.com/office/powerpoint/2010/main" val="8124387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B503884-063C-49DD-9AF5-9C49E2D652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ARE-Rate in GrippeWeb</a:t>
            </a:r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A4DD3C92-8BF2-4171-9980-5407B0B9015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9059" y="2158666"/>
            <a:ext cx="5279087" cy="3719619"/>
          </a:xfrm>
          <a:prstGeom prst="rect">
            <a:avLst/>
          </a:prstGeom>
          <a:ln>
            <a:solidFill>
              <a:schemeClr val="accent1"/>
            </a:solidFill>
          </a:ln>
        </p:spPr>
      </p:pic>
      <p:sp>
        <p:nvSpPr>
          <p:cNvPr id="5" name="Textfeld 4">
            <a:extLst>
              <a:ext uri="{FF2B5EF4-FFF2-40B4-BE49-F238E27FC236}">
                <a16:creationId xmlns:a16="http://schemas.microsoft.com/office/drawing/2014/main" id="{A0FFA09A-F343-4C76-A333-07B3AFFB1CE4}"/>
              </a:ext>
            </a:extLst>
          </p:cNvPr>
          <p:cNvSpPr txBox="1"/>
          <p:nvPr/>
        </p:nvSpPr>
        <p:spPr>
          <a:xfrm>
            <a:off x="838200" y="1555345"/>
            <a:ext cx="549060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b="1" dirty="0"/>
              <a:t>Bisher:					       </a:t>
            </a:r>
          </a:p>
        </p:txBody>
      </p:sp>
      <p:grpSp>
        <p:nvGrpSpPr>
          <p:cNvPr id="8" name="Gruppieren 7">
            <a:extLst>
              <a:ext uri="{FF2B5EF4-FFF2-40B4-BE49-F238E27FC236}">
                <a16:creationId xmlns:a16="http://schemas.microsoft.com/office/drawing/2014/main" id="{4D5FF7E1-246B-48F4-B9F4-2F24BF728FCB}"/>
              </a:ext>
            </a:extLst>
          </p:cNvPr>
          <p:cNvGrpSpPr/>
          <p:nvPr/>
        </p:nvGrpSpPr>
        <p:grpSpPr>
          <a:xfrm>
            <a:off x="5856756" y="2158006"/>
            <a:ext cx="5279087" cy="3720279"/>
            <a:chOff x="5856756" y="2158006"/>
            <a:chExt cx="5279087" cy="3720279"/>
          </a:xfrm>
        </p:grpSpPr>
        <p:pic>
          <p:nvPicPr>
            <p:cNvPr id="6" name="Grafik 5">
              <a:extLst>
                <a:ext uri="{FF2B5EF4-FFF2-40B4-BE49-F238E27FC236}">
                  <a16:creationId xmlns:a16="http://schemas.microsoft.com/office/drawing/2014/main" id="{358CD446-0B04-4CA2-9AB3-9C212D09B46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5856756" y="2158006"/>
              <a:ext cx="5279087" cy="3720279"/>
            </a:xfrm>
            <a:prstGeom prst="rect">
              <a:avLst/>
            </a:prstGeom>
            <a:ln>
              <a:solidFill>
                <a:schemeClr val="accent1"/>
              </a:solidFill>
            </a:ln>
          </p:spPr>
        </p:pic>
        <p:sp>
          <p:nvSpPr>
            <p:cNvPr id="7" name="Textfeld 6">
              <a:extLst>
                <a:ext uri="{FF2B5EF4-FFF2-40B4-BE49-F238E27FC236}">
                  <a16:creationId xmlns:a16="http://schemas.microsoft.com/office/drawing/2014/main" id="{B2C4078D-016B-4ECA-9783-A5B8591DEBB5}"/>
                </a:ext>
              </a:extLst>
            </p:cNvPr>
            <p:cNvSpPr txBox="1"/>
            <p:nvPr/>
          </p:nvSpPr>
          <p:spPr>
            <a:xfrm>
              <a:off x="6096000" y="5348140"/>
              <a:ext cx="2028119" cy="530145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de-DE" sz="1000" dirty="0"/>
                <a:t>GW-COVID-19-Inzidenz (2022/23)   </a:t>
              </a:r>
              <a:br>
                <a:rPr lang="de-DE" sz="1000" dirty="0"/>
              </a:br>
              <a:r>
                <a:rPr lang="de-DE" sz="1000" dirty="0"/>
                <a:t>COVID-19, IfSG (2022/23)</a:t>
              </a:r>
            </a:p>
          </p:txBody>
        </p:sp>
      </p:grpSp>
      <p:sp>
        <p:nvSpPr>
          <p:cNvPr id="9" name="Textfeld 8">
            <a:extLst>
              <a:ext uri="{FF2B5EF4-FFF2-40B4-BE49-F238E27FC236}">
                <a16:creationId xmlns:a16="http://schemas.microsoft.com/office/drawing/2014/main" id="{47CBC23F-E37C-424E-9F67-F8BDB9C13FA8}"/>
              </a:ext>
            </a:extLst>
          </p:cNvPr>
          <p:cNvSpPr txBox="1"/>
          <p:nvPr/>
        </p:nvSpPr>
        <p:spPr>
          <a:xfrm>
            <a:off x="838200" y="1555870"/>
            <a:ext cx="88321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b="1" dirty="0"/>
              <a:t>Bisher:					       Mit GW-COVID-19-Inzidenz:</a:t>
            </a:r>
          </a:p>
        </p:txBody>
      </p:sp>
    </p:spTree>
    <p:extLst>
      <p:ext uri="{BB962C8B-B14F-4D97-AF65-F5344CB8AC3E}">
        <p14:creationId xmlns:p14="http://schemas.microsoft.com/office/powerpoint/2010/main" val="2115320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CE6363F-9F3D-4C48-BA8F-490F862419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Fragen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7F7F3E9-79B5-46FE-9829-9BF47837D1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Ab wann soll GrippeWeb-COVID-19-Rate gezeigt werden? </a:t>
            </a:r>
          </a:p>
          <a:p>
            <a:pPr lvl="1"/>
            <a:r>
              <a:rPr lang="de-DE" dirty="0"/>
              <a:t>Vorschlag: ab KW01/2023 </a:t>
            </a:r>
            <a:r>
              <a:rPr lang="de-DE" dirty="0">
                <a:sym typeface="Wingdings" panose="05000000000000000000" pitchFamily="2" charset="2"/>
              </a:rPr>
              <a:t> ab 2. GW-Wochenbericht 2023</a:t>
            </a:r>
          </a:p>
          <a:p>
            <a:pPr lvl="1"/>
            <a:endParaRPr lang="de-DE" dirty="0">
              <a:sym typeface="Wingdings" panose="05000000000000000000" pitchFamily="2" charset="2"/>
            </a:endParaRPr>
          </a:p>
          <a:p>
            <a:r>
              <a:rPr lang="de-DE" dirty="0">
                <a:sym typeface="Wingdings" panose="05000000000000000000" pitchFamily="2" charset="2"/>
              </a:rPr>
              <a:t>Soll die 7-Tages-Inzidenz in derselben Abbildung gezeigt werden? </a:t>
            </a:r>
          </a:p>
          <a:p>
            <a:pPr lvl="1"/>
            <a:r>
              <a:rPr lang="de-DE" dirty="0">
                <a:sym typeface="Wingdings" panose="05000000000000000000" pitchFamily="2" charset="2"/>
              </a:rPr>
              <a:t>Falls ja, </a:t>
            </a:r>
          </a:p>
          <a:p>
            <a:pPr lvl="2"/>
            <a:r>
              <a:rPr lang="de-DE" dirty="0">
                <a:sym typeface="Wingdings" panose="05000000000000000000" pitchFamily="2" charset="2"/>
              </a:rPr>
              <a:t>Dauerhaft?</a:t>
            </a:r>
          </a:p>
          <a:p>
            <a:pPr lvl="2"/>
            <a:r>
              <a:rPr lang="de-DE" dirty="0">
                <a:sym typeface="Wingdings" panose="05000000000000000000" pitchFamily="2" charset="2"/>
              </a:rPr>
              <a:t>Nur noch eine Zeit lang (z.B. noch 4 Wochen, dann nicht mehr)?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5037213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8210A1F-C13C-4546-B38D-EAF0436424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65125"/>
            <a:ext cx="10896600" cy="1325563"/>
          </a:xfrm>
        </p:spPr>
        <p:txBody>
          <a:bodyPr/>
          <a:lstStyle/>
          <a:p>
            <a:r>
              <a:rPr lang="de-DE" dirty="0"/>
              <a:t>GrippeWeb-COVID-19-Inzidenz ab KW27/2022</a:t>
            </a:r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CCE6F7B5-7B39-4C93-BFD3-20B96B1213D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33295" y="1623634"/>
            <a:ext cx="6926419" cy="49867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72783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200</Words>
  <Application>Microsoft Office PowerPoint</Application>
  <PresentationFormat>Breitbild</PresentationFormat>
  <Paragraphs>27</Paragraphs>
  <Slides>6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Wingdings</vt:lpstr>
      <vt:lpstr>Office</vt:lpstr>
      <vt:lpstr>Darstellung der „GrippeWeb-COVID-Inzidenz“ im GrippeWeb-Wochenbericht</vt:lpstr>
      <vt:lpstr>„Neues“ GrippeWeb</vt:lpstr>
      <vt:lpstr>Berechnung der „GrippeWeb-COVID-Inzidenz“</vt:lpstr>
      <vt:lpstr>ARE-Rate in GrippeWeb</vt:lpstr>
      <vt:lpstr>Fragen</vt:lpstr>
      <vt:lpstr>GrippeWeb-COVID-19-Inzidenz ab KW27/2022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Buchholz, Udo</dc:creator>
  <cp:lastModifiedBy>Buchholz, Udo</cp:lastModifiedBy>
  <cp:revision>8</cp:revision>
  <dcterms:created xsi:type="dcterms:W3CDTF">2022-12-20T19:29:36Z</dcterms:created>
  <dcterms:modified xsi:type="dcterms:W3CDTF">2022-12-21T09:18:27Z</dcterms:modified>
</cp:coreProperties>
</file>