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d7d83537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d7d83537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bd7d835373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bd7d835373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bd7d835373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bd7d835373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bd7d835373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bd7d83537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91850" y="110925"/>
            <a:ext cx="8520600" cy="13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2400"/>
              <a:t>Zusammenfassung der Effektivität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2400"/>
              <a:t>nichtpharmazeutischer Interventionen zur Eindämmung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400"/>
              <a:t>der COVID-19 Pandemie</a:t>
            </a:r>
            <a:endParaRPr b="1" sz="2400"/>
          </a:p>
        </p:txBody>
      </p:sp>
      <p:grpSp>
        <p:nvGrpSpPr>
          <p:cNvPr id="55" name="Google Shape;55;p13"/>
          <p:cNvGrpSpPr/>
          <p:nvPr/>
        </p:nvGrpSpPr>
        <p:grpSpPr>
          <a:xfrm>
            <a:off x="0" y="2813625"/>
            <a:ext cx="3744774" cy="1413900"/>
            <a:chOff x="0" y="2813625"/>
            <a:chExt cx="3744774" cy="1413900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3152325"/>
              <a:ext cx="3744774" cy="1075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13"/>
            <p:cNvSpPr txBox="1"/>
            <p:nvPr/>
          </p:nvSpPr>
          <p:spPr>
            <a:xfrm>
              <a:off x="0" y="2813625"/>
              <a:ext cx="2078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" sz="1000"/>
                <a:t>Google Scholar Suchen:</a:t>
              </a:r>
              <a:endParaRPr b="1" sz="1000"/>
            </a:p>
          </p:txBody>
        </p:sp>
      </p:grp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36500" y="1478320"/>
            <a:ext cx="8520600" cy="5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>
                <a:solidFill>
                  <a:schemeClr val="dk1"/>
                </a:solidFill>
              </a:rPr>
              <a:t>D. Brockmann, A. Burdinski, P. Klamser, B. F. Maier, A. Pelcaru, M. Wiedermann and A. Zachariae*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chemeClr val="dk1"/>
                </a:solidFill>
              </a:rPr>
              <a:t>*in alphabetischer Reihenfolge</a:t>
            </a:r>
            <a:endParaRPr sz="1000">
              <a:solidFill>
                <a:schemeClr val="dk1"/>
              </a:solidFill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5287225" y="2317925"/>
            <a:ext cx="3856800" cy="2730450"/>
            <a:chOff x="5287225" y="2317925"/>
            <a:chExt cx="3856800" cy="2730450"/>
          </a:xfrm>
        </p:grpSpPr>
        <p:sp>
          <p:nvSpPr>
            <p:cNvPr id="60" name="Google Shape;60;p13"/>
            <p:cNvSpPr/>
            <p:nvPr/>
          </p:nvSpPr>
          <p:spPr>
            <a:xfrm>
              <a:off x="6939025" y="2445275"/>
              <a:ext cx="2205000" cy="26031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" sz="1000"/>
                <a:t>Primärquellen-Kriterien:</a:t>
              </a:r>
              <a:endParaRPr b="1" sz="10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/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SzPts val="1000"/>
                <a:buAutoNum type="arabicPeriod"/>
              </a:pPr>
              <a:r>
                <a:rPr lang="de" sz="1000"/>
                <a:t>mind. </a:t>
              </a:r>
              <a:r>
                <a:rPr lang="de" sz="1000"/>
                <a:t>1 NPI untersucht</a:t>
              </a:r>
              <a:endParaRPr sz="10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SzPts val="1000"/>
                <a:buAutoNum type="arabicPeriod"/>
              </a:pPr>
              <a:r>
                <a:rPr lang="de" sz="1000"/>
                <a:t>empirische Ergebnisse </a:t>
              </a:r>
              <a:endParaRPr sz="1000"/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SzPts val="1000"/>
                <a:buAutoNum type="arabicPeriod"/>
              </a:pPr>
              <a:r>
                <a:rPr lang="de" sz="1000"/>
                <a:t>Daten aus COVID-19 Pandemie</a:t>
              </a:r>
              <a:endParaRPr sz="1000"/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SzPts val="1000"/>
                <a:buAutoNum type="arabicPeriod"/>
              </a:pPr>
              <a:r>
                <a:rPr lang="de" sz="1000"/>
                <a:t>genügend große Stichproben</a:t>
              </a:r>
              <a:endParaRPr sz="1000"/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SzPts val="1000"/>
                <a:buAutoNum type="arabicPeriod"/>
              </a:pPr>
              <a:r>
                <a:rPr lang="de" sz="1000"/>
                <a:t>keine Preprints</a:t>
              </a:r>
              <a:endParaRPr sz="1000"/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5287225" y="2317925"/>
              <a:ext cx="1860300" cy="2713500"/>
              <a:chOff x="5287225" y="2317925"/>
              <a:chExt cx="1860300" cy="2713500"/>
            </a:xfrm>
          </p:grpSpPr>
          <p:cxnSp>
            <p:nvCxnSpPr>
              <p:cNvPr id="62" name="Google Shape;62;p13"/>
              <p:cNvCxnSpPr>
                <a:endCxn id="60" idx="1"/>
              </p:cNvCxnSpPr>
              <p:nvPr/>
            </p:nvCxnSpPr>
            <p:spPr>
              <a:xfrm>
                <a:off x="5287225" y="2591225"/>
                <a:ext cx="1651800" cy="11556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" name="Google Shape;63;p13"/>
              <p:cNvCxnSpPr>
                <a:endCxn id="60" idx="1"/>
              </p:cNvCxnSpPr>
              <p:nvPr/>
            </p:nvCxnSpPr>
            <p:spPr>
              <a:xfrm>
                <a:off x="5292325" y="2958125"/>
                <a:ext cx="1646700" cy="7887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" name="Google Shape;64;p13"/>
              <p:cNvCxnSpPr>
                <a:endCxn id="60" idx="1"/>
              </p:cNvCxnSpPr>
              <p:nvPr/>
            </p:nvCxnSpPr>
            <p:spPr>
              <a:xfrm>
                <a:off x="5307325" y="3449225"/>
                <a:ext cx="1631700" cy="2976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" name="Google Shape;65;p13"/>
              <p:cNvCxnSpPr>
                <a:endCxn id="60" idx="1"/>
              </p:cNvCxnSpPr>
              <p:nvPr/>
            </p:nvCxnSpPr>
            <p:spPr>
              <a:xfrm>
                <a:off x="5327125" y="3707225"/>
                <a:ext cx="1611900" cy="396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" name="Google Shape;66;p13"/>
              <p:cNvCxnSpPr>
                <a:endCxn id="60" idx="1"/>
              </p:cNvCxnSpPr>
              <p:nvPr/>
            </p:nvCxnSpPr>
            <p:spPr>
              <a:xfrm flipH="1" rot="10800000">
                <a:off x="5317225" y="3746825"/>
                <a:ext cx="1621800" cy="1884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" name="Google Shape;67;p13"/>
              <p:cNvCxnSpPr>
                <a:endCxn id="60" idx="1"/>
              </p:cNvCxnSpPr>
              <p:nvPr/>
            </p:nvCxnSpPr>
            <p:spPr>
              <a:xfrm flipH="1" rot="10800000">
                <a:off x="5337025" y="3746825"/>
                <a:ext cx="1602000" cy="4266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" name="Google Shape;68;p13"/>
              <p:cNvCxnSpPr>
                <a:endCxn id="60" idx="1"/>
              </p:cNvCxnSpPr>
              <p:nvPr/>
            </p:nvCxnSpPr>
            <p:spPr>
              <a:xfrm flipH="1" rot="10800000">
                <a:off x="5366725" y="3746825"/>
                <a:ext cx="1572300" cy="709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" name="Google Shape;69;p13"/>
              <p:cNvCxnSpPr>
                <a:endCxn id="60" idx="1"/>
              </p:cNvCxnSpPr>
              <p:nvPr/>
            </p:nvCxnSpPr>
            <p:spPr>
              <a:xfrm flipH="1" rot="10800000">
                <a:off x="5327125" y="3746825"/>
                <a:ext cx="1611900" cy="10464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" name="Google Shape;70;p13"/>
              <p:cNvCxnSpPr>
                <a:endCxn id="60" idx="1"/>
              </p:cNvCxnSpPr>
              <p:nvPr/>
            </p:nvCxnSpPr>
            <p:spPr>
              <a:xfrm flipH="1" rot="10800000">
                <a:off x="5327125" y="3746825"/>
                <a:ext cx="1611900" cy="12846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1" name="Google Shape;71;p13"/>
              <p:cNvSpPr txBox="1"/>
              <p:nvPr/>
            </p:nvSpPr>
            <p:spPr>
              <a:xfrm>
                <a:off x="5337025" y="2317925"/>
                <a:ext cx="1810500" cy="95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de" sz="1000"/>
                  <a:t>PRISMA-Methodik (8/9):</a:t>
                </a:r>
                <a:endParaRPr b="1" sz="10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" sz="1000"/>
                  <a:t>2,000 PubMed Ergebnisse</a:t>
                </a:r>
                <a:endParaRPr sz="10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" sz="1000"/>
                  <a:t>       -&gt; 100 genauer </a:t>
                </a:r>
                <a:endParaRPr sz="10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" sz="1000"/>
                  <a:t>              untersucht</a:t>
                </a:r>
                <a:endParaRPr sz="10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" sz="1000"/>
                  <a:t>                   (Haber et al.)</a:t>
                </a:r>
                <a:endParaRPr sz="1000"/>
              </a:p>
            </p:txBody>
          </p:sp>
        </p:grpSp>
      </p:grpSp>
      <p:grpSp>
        <p:nvGrpSpPr>
          <p:cNvPr id="72" name="Google Shape;72;p13"/>
          <p:cNvGrpSpPr/>
          <p:nvPr/>
        </p:nvGrpSpPr>
        <p:grpSpPr>
          <a:xfrm>
            <a:off x="818400" y="2382287"/>
            <a:ext cx="4462750" cy="2767676"/>
            <a:chOff x="818400" y="2382287"/>
            <a:chExt cx="4462750" cy="2767676"/>
          </a:xfrm>
        </p:grpSpPr>
        <p:grpSp>
          <p:nvGrpSpPr>
            <p:cNvPr id="73" name="Google Shape;73;p13"/>
            <p:cNvGrpSpPr/>
            <p:nvPr/>
          </p:nvGrpSpPr>
          <p:grpSpPr>
            <a:xfrm>
              <a:off x="1872387" y="2382287"/>
              <a:ext cx="3408763" cy="2767676"/>
              <a:chOff x="1872387" y="2382287"/>
              <a:chExt cx="3408763" cy="2767676"/>
            </a:xfrm>
          </p:grpSpPr>
          <p:pic>
            <p:nvPicPr>
              <p:cNvPr id="74" name="Google Shape;74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369275" y="2382287"/>
                <a:ext cx="911875" cy="2767676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75" name="Google Shape;75;p13"/>
              <p:cNvCxnSpPr>
                <a:stCxn id="56" idx="2"/>
                <a:endCxn id="74" idx="1"/>
              </p:cNvCxnSpPr>
              <p:nvPr/>
            </p:nvCxnSpPr>
            <p:spPr>
              <a:xfrm rot="-5400000">
                <a:off x="2890137" y="2748375"/>
                <a:ext cx="461400" cy="2496900"/>
              </a:xfrm>
              <a:prstGeom prst="curvedConnector4">
                <a:avLst>
                  <a:gd fmla="val -51609" name="adj1"/>
                  <a:gd fmla="val 87494" name="adj2"/>
                </a:avLst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</p:grpSp>
        <p:sp>
          <p:nvSpPr>
            <p:cNvPr id="76" name="Google Shape;76;p13"/>
            <p:cNvSpPr txBox="1"/>
            <p:nvPr/>
          </p:nvSpPr>
          <p:spPr>
            <a:xfrm>
              <a:off x="818400" y="4397350"/>
              <a:ext cx="37101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/>
                <a:t>1. Titel + Abstract deuten auf Effektivitäts-</a:t>
              </a:r>
              <a:endParaRPr sz="10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/>
                <a:t>bestimmung von NPIs</a:t>
              </a:r>
              <a:endParaRPr sz="10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000"/>
                <a:t>2. enthält relevante Primärquellen</a:t>
              </a:r>
              <a:endParaRPr sz="1000"/>
            </a:p>
          </p:txBody>
        </p:sp>
      </p:grp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4547" y="0"/>
            <a:ext cx="1749480" cy="5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610875" cy="6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/>
        </p:nvSpPr>
        <p:spPr>
          <a:xfrm>
            <a:off x="309675" y="-39175"/>
            <a:ext cx="5032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de" sz="1000"/>
              <a:t>(</a:t>
            </a:r>
            <a:r>
              <a:rPr b="1" lang="de" sz="1000"/>
              <a:t>18</a:t>
            </a:r>
            <a:r>
              <a:rPr lang="de" sz="1000"/>
              <a:t>) </a:t>
            </a:r>
            <a:r>
              <a:rPr lang="de" sz="1000"/>
              <a:t>Masken- und Hygienegeboten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de" sz="1000">
                <a:solidFill>
                  <a:schemeClr val="dk1"/>
                </a:solidFill>
              </a:rPr>
              <a:t>(</a:t>
            </a:r>
            <a:r>
              <a:rPr b="1" lang="de" sz="1000">
                <a:solidFill>
                  <a:schemeClr val="dk1"/>
                </a:solidFill>
              </a:rPr>
              <a:t>14</a:t>
            </a:r>
            <a:r>
              <a:rPr lang="de" sz="1000">
                <a:solidFill>
                  <a:schemeClr val="dk1"/>
                </a:solidFill>
              </a:rPr>
              <a:t>) </a:t>
            </a:r>
            <a:r>
              <a:rPr lang="de" sz="1000"/>
              <a:t>Grenzschließungen, nationale Reisebeschränkungen und Schließung des ÖPNV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de" sz="1000">
                <a:solidFill>
                  <a:schemeClr val="dk1"/>
                </a:solidFill>
              </a:rPr>
              <a:t>(</a:t>
            </a:r>
            <a:r>
              <a:rPr b="1" lang="de" sz="1000">
                <a:solidFill>
                  <a:schemeClr val="dk1"/>
                </a:solidFill>
              </a:rPr>
              <a:t>21</a:t>
            </a:r>
            <a:r>
              <a:rPr lang="de" sz="1000">
                <a:solidFill>
                  <a:schemeClr val="dk1"/>
                </a:solidFill>
              </a:rPr>
              <a:t>) </a:t>
            </a:r>
            <a:r>
              <a:rPr lang="de" sz="1000"/>
              <a:t>Ausgangssperren, Stay-at-home-Orders und Lockdowns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de" sz="1000">
                <a:solidFill>
                  <a:schemeClr val="dk1"/>
                </a:solidFill>
              </a:rPr>
              <a:t>(</a:t>
            </a:r>
            <a:r>
              <a:rPr b="1" lang="de" sz="1000">
                <a:solidFill>
                  <a:schemeClr val="dk1"/>
                </a:solidFill>
              </a:rPr>
              <a:t>4</a:t>
            </a:r>
            <a:r>
              <a:rPr lang="de" sz="1000">
                <a:solidFill>
                  <a:schemeClr val="dk1"/>
                </a:solidFill>
              </a:rPr>
              <a:t>  ) </a:t>
            </a:r>
            <a:r>
              <a:rPr lang="de" sz="1000"/>
              <a:t>Vorgaben zum Einhalten von Mindestabständen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de" sz="1000"/>
              <a:t>(</a:t>
            </a:r>
            <a:r>
              <a:rPr b="1" lang="de" sz="1000"/>
              <a:t>4</a:t>
            </a:r>
            <a:r>
              <a:rPr lang="de" sz="1000"/>
              <a:t>  ) Quarantäne und Isolation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de" sz="1000"/>
              <a:t>(</a:t>
            </a:r>
            <a:r>
              <a:rPr b="1" lang="de" sz="1000"/>
              <a:t>7</a:t>
            </a:r>
            <a:r>
              <a:rPr lang="de" sz="1000"/>
              <a:t>  ) Geschäfts- und Unternehmensschließungen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de" sz="1000"/>
              <a:t>(</a:t>
            </a:r>
            <a:r>
              <a:rPr b="1" lang="de" sz="1000"/>
              <a:t>15</a:t>
            </a:r>
            <a:r>
              <a:rPr lang="de" sz="1000"/>
              <a:t>) Absage von Massenveranstaltungen und Versammlungsbeschränkung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de" sz="1000"/>
              <a:t>(</a:t>
            </a:r>
            <a:r>
              <a:rPr b="1" lang="de" sz="1000"/>
              <a:t>22</a:t>
            </a:r>
            <a:r>
              <a:rPr lang="de" sz="1000"/>
              <a:t>) Schulschließungen und -öffnungen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de" sz="1000"/>
              <a:t>(</a:t>
            </a:r>
            <a:r>
              <a:rPr b="1" lang="de" sz="1000"/>
              <a:t>9</a:t>
            </a:r>
            <a:r>
              <a:rPr lang="de" sz="1000"/>
              <a:t>  ) Ausbau von Testkapazitäten und Kontaktnachverfolgung</a:t>
            </a:r>
            <a:endParaRPr sz="1000"/>
          </a:p>
        </p:txBody>
      </p:sp>
      <p:grpSp>
        <p:nvGrpSpPr>
          <p:cNvPr id="85" name="Google Shape;85;p14"/>
          <p:cNvGrpSpPr/>
          <p:nvPr/>
        </p:nvGrpSpPr>
        <p:grpSpPr>
          <a:xfrm>
            <a:off x="31550" y="758875"/>
            <a:ext cx="4855677" cy="4384625"/>
            <a:chOff x="31550" y="758875"/>
            <a:chExt cx="4855677" cy="4384625"/>
          </a:xfrm>
        </p:grpSpPr>
        <p:pic>
          <p:nvPicPr>
            <p:cNvPr id="86" name="Google Shape;86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6325" y="2673300"/>
              <a:ext cx="4460902" cy="247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4"/>
            <p:cNvSpPr/>
            <p:nvPr/>
          </p:nvSpPr>
          <p:spPr>
            <a:xfrm>
              <a:off x="99175" y="758875"/>
              <a:ext cx="416687" cy="3114832"/>
            </a:xfrm>
            <a:custGeom>
              <a:rect b="b" l="l" r="r" t="t"/>
              <a:pathLst>
                <a:path extrusionOk="0" h="119023" w="15895">
                  <a:moveTo>
                    <a:pt x="13250" y="0"/>
                  </a:moveTo>
                  <a:cubicBezTo>
                    <a:pt x="11172" y="3243"/>
                    <a:pt x="2481" y="1670"/>
                    <a:pt x="781" y="19460"/>
                  </a:cubicBezTo>
                  <a:cubicBezTo>
                    <a:pt x="-919" y="37251"/>
                    <a:pt x="529" y="90149"/>
                    <a:pt x="3048" y="106743"/>
                  </a:cubicBezTo>
                  <a:cubicBezTo>
                    <a:pt x="5567" y="123337"/>
                    <a:pt x="13754" y="116976"/>
                    <a:pt x="15895" y="119023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sp>
        <p:sp>
          <p:nvSpPr>
            <p:cNvPr id="88" name="Google Shape;88;p14"/>
            <p:cNvSpPr txBox="1"/>
            <p:nvPr/>
          </p:nvSpPr>
          <p:spPr>
            <a:xfrm>
              <a:off x="31550" y="1875650"/>
              <a:ext cx="20139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" sz="1000"/>
                <a:t>Tabellarische Zusammenfassung der Primärquellen</a:t>
              </a:r>
              <a:endParaRPr b="1" sz="1000"/>
            </a:p>
          </p:txBody>
        </p:sp>
      </p:grpSp>
      <p:grpSp>
        <p:nvGrpSpPr>
          <p:cNvPr id="89" name="Google Shape;89;p14"/>
          <p:cNvGrpSpPr/>
          <p:nvPr/>
        </p:nvGrpSpPr>
        <p:grpSpPr>
          <a:xfrm>
            <a:off x="3873750" y="0"/>
            <a:ext cx="5234540" cy="2125575"/>
            <a:chOff x="3873750" y="0"/>
            <a:chExt cx="5234540" cy="2125575"/>
          </a:xfrm>
        </p:grpSpPr>
        <p:pic>
          <p:nvPicPr>
            <p:cNvPr id="90" name="Google Shape;90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29550" y="877900"/>
              <a:ext cx="3478740" cy="1247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4"/>
            <p:cNvSpPr/>
            <p:nvPr/>
          </p:nvSpPr>
          <p:spPr>
            <a:xfrm>
              <a:off x="3873750" y="375400"/>
              <a:ext cx="2594075" cy="477725"/>
            </a:xfrm>
            <a:custGeom>
              <a:rect b="b" l="l" r="r" t="t"/>
              <a:pathLst>
                <a:path extrusionOk="0" h="19109" w="103763">
                  <a:moveTo>
                    <a:pt x="0" y="14744"/>
                  </a:moveTo>
                  <a:cubicBezTo>
                    <a:pt x="5158" y="14843"/>
                    <a:pt x="19344" y="17786"/>
                    <a:pt x="30950" y="15339"/>
                  </a:cubicBezTo>
                  <a:cubicBezTo>
                    <a:pt x="42556" y="12892"/>
                    <a:pt x="58263" y="558"/>
                    <a:pt x="69638" y="62"/>
                  </a:cubicBezTo>
                  <a:cubicBezTo>
                    <a:pt x="81013" y="-434"/>
                    <a:pt x="93512" y="9189"/>
                    <a:pt x="99199" y="12363"/>
                  </a:cubicBezTo>
                  <a:cubicBezTo>
                    <a:pt x="104887" y="15538"/>
                    <a:pt x="103002" y="17985"/>
                    <a:pt x="103763" y="19109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sp>
        <p:sp>
          <p:nvSpPr>
            <p:cNvPr id="92" name="Google Shape;92;p14"/>
            <p:cNvSpPr txBox="1"/>
            <p:nvPr/>
          </p:nvSpPr>
          <p:spPr>
            <a:xfrm>
              <a:off x="5590325" y="0"/>
              <a:ext cx="2539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" sz="1000"/>
                <a:t>Zusammenhängende Studiengegenüberstellung (1-6 Seiten)</a:t>
              </a:r>
              <a:endParaRPr b="1" sz="1000"/>
            </a:p>
          </p:txBody>
        </p:sp>
      </p:grpSp>
      <p:grpSp>
        <p:nvGrpSpPr>
          <p:cNvPr id="93" name="Google Shape;93;p14"/>
          <p:cNvGrpSpPr/>
          <p:nvPr/>
        </p:nvGrpSpPr>
        <p:grpSpPr>
          <a:xfrm>
            <a:off x="3878700" y="753925"/>
            <a:ext cx="5057949" cy="3187500"/>
            <a:chOff x="3878700" y="753925"/>
            <a:chExt cx="5057949" cy="3187500"/>
          </a:xfrm>
        </p:grpSpPr>
        <p:sp>
          <p:nvSpPr>
            <p:cNvPr id="94" name="Google Shape;94;p14"/>
            <p:cNvSpPr/>
            <p:nvPr/>
          </p:nvSpPr>
          <p:spPr>
            <a:xfrm>
              <a:off x="3878700" y="753925"/>
              <a:ext cx="1706250" cy="2246875"/>
            </a:xfrm>
            <a:custGeom>
              <a:rect b="b" l="l" r="r" t="t"/>
              <a:pathLst>
                <a:path extrusionOk="0" h="89875" w="68250">
                  <a:moveTo>
                    <a:pt x="0" y="0"/>
                  </a:moveTo>
                  <a:cubicBezTo>
                    <a:pt x="8928" y="1323"/>
                    <a:pt x="42954" y="1554"/>
                    <a:pt x="53568" y="7936"/>
                  </a:cubicBezTo>
                  <a:cubicBezTo>
                    <a:pt x="64182" y="14318"/>
                    <a:pt x="62661" y="25759"/>
                    <a:pt x="63686" y="38291"/>
                  </a:cubicBezTo>
                  <a:cubicBezTo>
                    <a:pt x="64711" y="50823"/>
                    <a:pt x="58957" y="74532"/>
                    <a:pt x="59718" y="83129"/>
                  </a:cubicBezTo>
                  <a:cubicBezTo>
                    <a:pt x="60479" y="91726"/>
                    <a:pt x="66828" y="88751"/>
                    <a:pt x="68250" y="89875"/>
                  </a:cubicBezTo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sp>
        <p:pic>
          <p:nvPicPr>
            <p:cNvPr id="95" name="Google Shape;95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84950" y="3000800"/>
              <a:ext cx="3351699" cy="940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4"/>
            <p:cNvSpPr txBox="1"/>
            <p:nvPr/>
          </p:nvSpPr>
          <p:spPr>
            <a:xfrm>
              <a:off x="5341875" y="2443925"/>
              <a:ext cx="2539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" sz="1000"/>
                <a:t>Kurzzusammenfassung (wenige Sätze)</a:t>
              </a:r>
              <a:endParaRPr b="1" sz="1000"/>
            </a:p>
          </p:txBody>
        </p:sp>
      </p:grp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67375" y="211150"/>
            <a:ext cx="41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/>
              <a:t>(</a:t>
            </a:r>
            <a:r>
              <a:rPr b="1" lang="de" sz="1000"/>
              <a:t>18</a:t>
            </a:r>
            <a:r>
              <a:rPr b="1" lang="de" sz="1000"/>
              <a:t>) Masken- und Hygienegeboten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de" sz="1000"/>
              <a:t>wirksam (Mehrheit d. Studien)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de" sz="1000"/>
              <a:t>frühzeitige Einführung erhöht langfristige Wirksamkeit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de" sz="1000"/>
              <a:t>Einzelstudie: schätzt höhere langfristige Wirksamkeit als flächendeckender Lockdown (Zhang and Warner [2020])</a:t>
            </a:r>
            <a:endParaRPr sz="1000"/>
          </a:p>
        </p:txBody>
      </p:sp>
      <p:sp>
        <p:nvSpPr>
          <p:cNvPr id="103" name="Google Shape;103;p15"/>
          <p:cNvSpPr txBox="1"/>
          <p:nvPr/>
        </p:nvSpPr>
        <p:spPr>
          <a:xfrm>
            <a:off x="4572000" y="2129975"/>
            <a:ext cx="42084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/>
              <a:t>(22) Schulschließungen und -öffnungen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de" sz="1000">
                <a:solidFill>
                  <a:schemeClr val="dk1"/>
                </a:solidFill>
              </a:rPr>
              <a:t>wirksam (Mehrheit d. Studien)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de" sz="1000"/>
              <a:t>falls nicht wirksam: starke Maßnahme in geöffneten Schulen</a:t>
            </a:r>
            <a:endParaRPr sz="1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/>
              <a:t> </a:t>
            </a:r>
            <a:endParaRPr sz="1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/>
              <a:t>(9  ) Ausbau von Testkapazitäten und Kontaktnachverfolgung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de" sz="1000"/>
              <a:t>Sonderfall: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de" sz="1000"/>
              <a:t>Erhöhung der Testkapazität führt zu kurzfristigem Anstieg an Fällen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de" sz="1000"/>
              <a:t>langfristige Effekte schwer von anderen NPIs zu trennen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de" sz="1000"/>
              <a:t>darum Wirksamkeit nicht nachgewiesen</a:t>
            </a:r>
            <a:endParaRPr sz="1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/>
              <a:t>ABER</a:t>
            </a:r>
            <a:endParaRPr sz="1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/>
              <a:t>essentiell und unabdingbar für Pandemieanalyse/management  (u.a. Bewertung von NPIs)</a:t>
            </a:r>
            <a:endParaRPr sz="1000"/>
          </a:p>
        </p:txBody>
      </p:sp>
      <p:sp>
        <p:nvSpPr>
          <p:cNvPr id="104" name="Google Shape;104;p15"/>
          <p:cNvSpPr txBox="1"/>
          <p:nvPr/>
        </p:nvSpPr>
        <p:spPr>
          <a:xfrm>
            <a:off x="67375" y="1309650"/>
            <a:ext cx="4004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chemeClr val="dk1"/>
                </a:solidFill>
              </a:rPr>
              <a:t>(</a:t>
            </a:r>
            <a:r>
              <a:rPr b="1" lang="de" sz="1000">
                <a:solidFill>
                  <a:schemeClr val="dk1"/>
                </a:solidFill>
              </a:rPr>
              <a:t>14</a:t>
            </a:r>
            <a:r>
              <a:rPr lang="de" sz="1000">
                <a:solidFill>
                  <a:schemeClr val="dk1"/>
                </a:solidFill>
              </a:rPr>
              <a:t>) </a:t>
            </a:r>
            <a:r>
              <a:rPr b="1" lang="de" sz="1000">
                <a:solidFill>
                  <a:schemeClr val="dk1"/>
                </a:solidFill>
              </a:rPr>
              <a:t>Grenzschließungen, nationale Reisebeschränkungen und Schließung des ÖPNV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de" sz="1000">
                <a:solidFill>
                  <a:schemeClr val="dk1"/>
                </a:solidFill>
              </a:rPr>
              <a:t>unter den wirksamsten NPIs in Frühphase der Pandemie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de" sz="1000">
                <a:solidFill>
                  <a:schemeClr val="dk1"/>
                </a:solidFill>
              </a:rPr>
              <a:t>internationale: wenig wirksam ab Pandemieausbreitung im Land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de" sz="1000">
                <a:solidFill>
                  <a:schemeClr val="dk1"/>
                </a:solidFill>
              </a:rPr>
              <a:t>nationale: wirksam, wenn direkt nach nationalem Ausbruch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de" sz="1000">
                <a:solidFill>
                  <a:schemeClr val="dk1"/>
                </a:solidFill>
              </a:rPr>
              <a:t>ÖPNV: konsistent wenig wirksam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67375" y="2784475"/>
            <a:ext cx="3763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>
                <a:solidFill>
                  <a:schemeClr val="dk1"/>
                </a:solidFill>
              </a:rPr>
              <a:t>(21) Ausgangssperren, Stay-at-home-Orders und Lockdowns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de" sz="1000">
                <a:solidFill>
                  <a:schemeClr val="dk1"/>
                </a:solidFill>
              </a:rPr>
              <a:t>wirksam, v.a. falls früh umgesetzt</a:t>
            </a:r>
            <a:endParaRPr sz="1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>
                <a:solidFill>
                  <a:schemeClr val="dk1"/>
                </a:solidFill>
              </a:rPr>
              <a:t>(4  ) Vorgaben zum Einhalten von Mindestabständen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de" sz="1000">
                <a:solidFill>
                  <a:schemeClr val="dk1"/>
                </a:solidFill>
              </a:rPr>
              <a:t>wenige Studien, aber wirksam</a:t>
            </a:r>
            <a:endParaRPr sz="1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>
                <a:solidFill>
                  <a:schemeClr val="dk1"/>
                </a:solidFill>
              </a:rPr>
              <a:t>(4  ) Quarantäne und Isolation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de" sz="1000">
                <a:solidFill>
                  <a:schemeClr val="dk1"/>
                </a:solidFill>
              </a:rPr>
              <a:t>wenige Studien, aber wirksam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4572000" y="211150"/>
            <a:ext cx="4344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>
                <a:solidFill>
                  <a:schemeClr val="dk1"/>
                </a:solidFill>
              </a:rPr>
              <a:t>(7  ) Geschäfts- und Unternehmensschließungen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de" sz="1000">
                <a:solidFill>
                  <a:schemeClr val="dk1"/>
                </a:solidFill>
              </a:rPr>
              <a:t>wirksam, v.a. Bars, Fitnessstudios, Restaurants und Kinos konsistent wirksam</a:t>
            </a:r>
            <a:endParaRPr sz="1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>
                <a:solidFill>
                  <a:schemeClr val="dk1"/>
                </a:solidFill>
              </a:rPr>
              <a:t>(15) Absage von Massenveranstaltungen und Versammlungsbeschränkung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de" sz="1000">
                <a:solidFill>
                  <a:schemeClr val="dk1"/>
                </a:solidFill>
              </a:rPr>
              <a:t>unter den Übersichtsarbeiten oft als effektivste herausgestellt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de" sz="1000">
                <a:solidFill>
                  <a:schemeClr val="dk1"/>
                </a:solidFill>
              </a:rPr>
              <a:t>wenige Studien: wenig wirksam, da Trennung von anderen NPIs schwierig</a:t>
            </a:r>
            <a:endParaRPr/>
          </a:p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825" y="0"/>
            <a:ext cx="536349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116200" y="401475"/>
            <a:ext cx="2539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/>
              <a:t>Grafische Zusammenfassung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/>
              <a:t>von Studien welche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/>
              <a:t>mehrere NPIs untersuchten</a:t>
            </a:r>
            <a:endParaRPr b="1" sz="1000"/>
          </a:p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2200" y="0"/>
            <a:ext cx="4303602" cy="490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116200" y="401475"/>
            <a:ext cx="253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/>
              <a:t>Impact Factor (2-Jahres)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000"/>
              <a:t>der Journale der Primärquellen</a:t>
            </a:r>
            <a:endParaRPr b="1" sz="1000"/>
          </a:p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