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5" r:id="rId8"/>
    <p:sldId id="1026" r:id="rId9"/>
    <p:sldId id="656" r:id="rId10"/>
    <p:sldId id="662" r:id="rId11"/>
    <p:sldId id="1022" r:id="rId12"/>
    <p:sldId id="667" r:id="rId13"/>
    <p:sldId id="286" r:id="rId14"/>
    <p:sldId id="283" r:id="rId15"/>
    <p:sldId id="285" r:id="rId16"/>
    <p:sldId id="287" r:id="rId17"/>
    <p:sldId id="288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655"/>
            <p14:sldId id="1025"/>
            <p14:sldId id="1026"/>
            <p14:sldId id="656"/>
            <p14:sldId id="662"/>
            <p14:sldId id="1022"/>
            <p14:sldId id="667"/>
            <p14:sldId id="286"/>
            <p14:sldId id="283"/>
            <p14:sldId id="285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3686" autoAdjust="0"/>
  </p:normalViewPr>
  <p:slideViewPr>
    <p:cSldViewPr snapToGrid="0" snapToObjects="1">
      <p:cViewPr varScale="1">
        <p:scale>
          <a:sx n="72" d="100"/>
          <a:sy n="72" d="100"/>
        </p:scale>
        <p:origin x="1656" y="7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Altersgruppen ab 15 Jahren: Influenza am häufigsten diagnostiziert (unter SARI mit Intensivbehandlung)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Altersgruppen unter 15 Jahre: RSV häufigste Diagnose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Kein weiterer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50/2022, leichter Anstieg deutet sich an aber nicht so stark wie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Hosp.Inzidenz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der Meldedaten:</a:t>
            </a:r>
            <a:r>
              <a:rPr lang="de-DE" sz="1200" b="0" dirty="0">
                <a:sym typeface="Wingdings" panose="05000000000000000000" pitchFamily="2" charset="2"/>
              </a:rPr>
              <a:t> 4,4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3,3 auf 5,3),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49: 3,3, KW 48: 2,9 KW 47: 3,0, KW 46: 2,3, KW 45: 2,9)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50/2022: 35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49: 24, KW 48: 23 KW47: 21, KW 46: 14, KW 45: 21)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Nur in AG 80+ Anstieg merkbar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gesunken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10,8  %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(Vorwoche: 11,2 %)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Erstmals Rückgang seit der 45. KW 2022 (ARE-Gesamt)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Eventuell den Peak erreicht? 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ARE-gesamt weiterhin höher als die Spitzenwerte bei den früheren Grippewellen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Rückgang bei Kindern (0-14 J.);  bei den ab 35- Jährigen weiteren Anstieg (seit ca. der 46. KW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Weihnachtseffekt bei den Kindern (noch keine Ferien)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3,5 % (Vorwoche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4,0%)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50. KW wurden bundesweit weniger Arzt­be­su­che wegen ARE regis­triert als in der Vor­woche (Rückgang 12 %), wobei sich der Vorwochenwert noch erhöht hat (von 2.726 auf 3.201)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gesunken</a:t>
            </a: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über dem Wertebereich der Vorjahre zur 50. KW,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den 0-4-Jährigen (um 21 %); bei den Schulkindern Anstieg um 27 % , bei den Erwachsenen weniger deutlich zurückgegangen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Werte bei den allen AG höher als zur jeweiligen 50. KW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einem verstärkten Transmissionsgeschehen kann auch ein sensitiveres Konsulta­tions­ver­halten (Aufsuchen der Arztpraxen bereits bei milder ARE-Symptomatik) zu höheren Werten beitragen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\\rki.local\daten\Projekte\FG36_AGI\Wochenberichte\Berichterstellung\Saison_2022_23\Woche_50_2022\KI_2015_2022_20_12.xlsx 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42/2022 insgesamt gesunken ist, haben sich die Werte stabilisiert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42/2022 insgesamt gesunken ist, haben sich die Werte stabilisiert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50/2022 sind die Werte im Vergleich zur Vorwoche bei den 15- bis 34-Jährigen und ab 80-Jährigen angestiegen, in den anderen Altersgruppen stabil geblieben bzw.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steigt seit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 KW 2022 an, nähert sich dem Allzeithoch zum Peak 2017/18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 mit Intensivbehandlungen steigen mittlerweile parallel an zu SARI-Fallzahlen insgesamt, bisher noch unter dem Peak 2017/18 und den Peak aus starken COVID-19-Wellen (2-4)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sinkt kaum noch: 9 %  (Vorwoche: 12 %), dagegen steigender Anteil Influenza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bleibt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15 % (Vorwoche: 14 %), </a:t>
            </a:r>
          </a:p>
          <a:p>
            <a:pPr marL="0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weiter relativ noch etwas höherer Anteil an Intensivbehandlungen bei SARI mit COVID-19 als bei SARI mit Influenza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18% (Vorwoche 13 %), 10 Influenza-Fälle (10%) unter SARI mit Intensivbehandlung;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Vergleich zur Vorwoche mehr SARI in den AG 60-79und 80+als in AG 0-4; mittlerweile auch in AG 80+ Influenza am häufigsten diagnostiziert</a:t>
            </a:r>
          </a:p>
          <a:p>
            <a:endParaRPr lang="de-DE" dirty="0"/>
          </a:p>
          <a:p>
            <a:r>
              <a:rPr lang="de-DE" u="sng" dirty="0"/>
              <a:t>S:\Projekte\FG36_INV_ICOSARI\Arbeitsordner\Wochenbericht\Krisenstab-AG_separat_alleVWD\RSV_Altersgruppen/Anteil_RSV.png</a:t>
            </a:r>
          </a:p>
          <a:p>
            <a:r>
              <a:rPr lang="de-DE" u="sng" dirty="0"/>
              <a:t>S:\Projekte\FG36_INV_ICOSARI\Arbeitsordner\Wochenbericht\Krisenstab-AG_separat_alleVWD\INV_Altersgruppen/Anteil_both_INV_U_ab35_2021_22_mod.png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Leichter Rückgang der SARI-Fallzahlen in AG 0-4,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AG 80+, deutliche Zunahme Influenza-Diagnosen (vorher COVID-19 häufigste Diagnose in AG 80+)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Verlagerung in ältere Altersgruppen!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Ebenfalls deutlich zunehmender Trend bei AG 60-79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Stabile Fallzahlen in den anderen Altersgruppen, weiterhin Influenza häufigste Diagnose</a:t>
            </a: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20.12.2022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50.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Stand: 20.12.2022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78B0AA-4FE2-414A-BC4D-51E14B269DB6}"/>
              </a:ext>
            </a:extLst>
          </p:cNvPr>
          <p:cNvCxnSpPr>
            <a:cxnSpLocks/>
          </p:cNvCxnSpPr>
          <p:nvPr/>
        </p:nvCxnSpPr>
        <p:spPr>
          <a:xfrm flipH="1">
            <a:off x="2108931" y="1345475"/>
            <a:ext cx="522306" cy="22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C1CE40A-CCDD-413D-BCA4-EB15536EAD5C}"/>
              </a:ext>
            </a:extLst>
          </p:cNvPr>
          <p:cNvSpPr txBox="1"/>
          <p:nvPr/>
        </p:nvSpPr>
        <p:spPr>
          <a:xfrm>
            <a:off x="2655486" y="1155393"/>
            <a:ext cx="1995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64 % RSV, 25 % Influenza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B1B9BF-5EFB-427F-85C2-2AFC9FB61B33}"/>
              </a:ext>
            </a:extLst>
          </p:cNvPr>
          <p:cNvCxnSpPr/>
          <p:nvPr/>
        </p:nvCxnSpPr>
        <p:spPr>
          <a:xfrm>
            <a:off x="1356852" y="1621349"/>
            <a:ext cx="30831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699B461-4021-440B-9696-7C27229BCA01}"/>
              </a:ext>
            </a:extLst>
          </p:cNvPr>
          <p:cNvCxnSpPr>
            <a:cxnSpLocks/>
          </p:cNvCxnSpPr>
          <p:nvPr/>
        </p:nvCxnSpPr>
        <p:spPr>
          <a:xfrm>
            <a:off x="1979140" y="3637922"/>
            <a:ext cx="1" cy="241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" y="841248"/>
            <a:ext cx="5750544" cy="258774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4,4 COVID-SARI pro 100.000</a:t>
            </a:r>
          </a:p>
          <a:p>
            <a:endParaRPr lang="de-DE" dirty="0"/>
          </a:p>
          <a:p>
            <a:r>
              <a:rPr lang="de-DE" dirty="0"/>
              <a:t>Entspricht ca. 3.700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40. KW bis 50.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20.12.2022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D55520-2081-491E-9CBF-0216469B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4ADD54-F3A5-4F72-9577-1C5AE3B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4B359D-CD5B-4255-AB4C-043CEB73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0982BD-720B-47DC-9E42-BB85B19C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5B8D15-FA06-4BE4-AE74-5253E5EBBF0A}"/>
              </a:ext>
            </a:extLst>
          </p:cNvPr>
          <p:cNvSpPr txBox="1">
            <a:spLocks/>
          </p:cNvSpPr>
          <p:nvPr/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FAB7A-8DCC-448E-B04E-4D37FD3497DA}"/>
              </a:ext>
            </a:extLst>
          </p:cNvPr>
          <p:cNvSpPr txBox="1"/>
          <p:nvPr/>
        </p:nvSpPr>
        <p:spPr>
          <a:xfrm>
            <a:off x="5312512" y="1505625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332</a:t>
            </a:r>
            <a:r>
              <a:rPr lang="de-DE" dirty="0"/>
              <a:t> Einsendungen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D87BD3-527B-4991-A29C-6814460A4931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74 </a:t>
            </a:r>
            <a:r>
              <a:rPr lang="de-DE" sz="1400" dirty="0"/>
              <a:t>Arztpraxen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326F95-5BFA-4164-957D-74DC2BD59138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82% </a:t>
            </a:r>
            <a:r>
              <a:rPr lang="de-DE" dirty="0" err="1"/>
              <a:t>Positivenrate</a:t>
            </a:r>
            <a:r>
              <a:rPr lang="de-DE" dirty="0"/>
              <a:t> (272/332)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81402-94B8-474F-9D90-D775F9DEE078}"/>
              </a:ext>
            </a:extLst>
          </p:cNvPr>
          <p:cNvSpPr txBox="1"/>
          <p:nvPr/>
        </p:nvSpPr>
        <p:spPr>
          <a:xfrm>
            <a:off x="5306497" y="897319"/>
            <a:ext cx="177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KW50 - 2022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DEA735D-B08A-4CAF-80F2-9F6D9537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17" y="705856"/>
            <a:ext cx="4584589" cy="27556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126A1A2-3E59-42B1-959C-18C0045F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17" y="3783091"/>
            <a:ext cx="8185440" cy="18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21.12.2022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C54244-926E-4952-9CB5-0104A46E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3" y="856985"/>
            <a:ext cx="8407113" cy="275164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B166478-4774-437C-A71D-D84442707F05}"/>
              </a:ext>
            </a:extLst>
          </p:cNvPr>
          <p:cNvSpPr txBox="1"/>
          <p:nvPr/>
        </p:nvSpPr>
        <p:spPr>
          <a:xfrm>
            <a:off x="1402213" y="2679208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6F3C5F-D5C3-4C78-BC27-9B1EE4671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443" y="2391098"/>
            <a:ext cx="457240" cy="28044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2D0929D-433E-4631-81E2-9EDFE84BEB22}"/>
              </a:ext>
            </a:extLst>
          </p:cNvPr>
          <p:cNvSpPr txBox="1"/>
          <p:nvPr/>
        </p:nvSpPr>
        <p:spPr>
          <a:xfrm>
            <a:off x="5856767" y="2531318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7C5FA9-D3C1-4CC5-82FA-BAB81BD7FB18}"/>
              </a:ext>
            </a:extLst>
          </p:cNvPr>
          <p:cNvSpPr txBox="1"/>
          <p:nvPr/>
        </p:nvSpPr>
        <p:spPr>
          <a:xfrm>
            <a:off x="7394285" y="2352356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534A51A-982A-464C-BEEF-41F2CCF96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95" y="2679208"/>
            <a:ext cx="445047" cy="2865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6EEFC9-D668-4552-9AD4-B639C36BC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43" y="3647622"/>
            <a:ext cx="8407113" cy="275563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22DE88CF-C1F0-41D2-B2E3-E8E492622244}"/>
              </a:ext>
            </a:extLst>
          </p:cNvPr>
          <p:cNvSpPr txBox="1"/>
          <p:nvPr/>
        </p:nvSpPr>
        <p:spPr>
          <a:xfrm>
            <a:off x="1337363" y="5156602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026C967-1F27-4C51-9A76-FB8F7B2062F0}"/>
              </a:ext>
            </a:extLst>
          </p:cNvPr>
          <p:cNvSpPr txBox="1"/>
          <p:nvPr/>
        </p:nvSpPr>
        <p:spPr>
          <a:xfrm>
            <a:off x="2057803" y="5469601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FAA407-6848-4A93-879F-608688975D29}"/>
              </a:ext>
            </a:extLst>
          </p:cNvPr>
          <p:cNvSpPr txBox="1"/>
          <p:nvPr/>
        </p:nvSpPr>
        <p:spPr>
          <a:xfrm>
            <a:off x="8124583" y="469093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21.12.2022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EEBDB0-12B9-46DE-9BCB-E60534FD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2051184"/>
            <a:ext cx="8394920" cy="275563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D70DF04-A8D7-4726-B231-9FDDCDE67F3F}"/>
              </a:ext>
            </a:extLst>
          </p:cNvPr>
          <p:cNvSpPr txBox="1"/>
          <p:nvPr/>
        </p:nvSpPr>
        <p:spPr>
          <a:xfrm>
            <a:off x="2799798" y="279194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63C7CC-11F6-4C23-9175-321BF47B2D7C}"/>
              </a:ext>
            </a:extLst>
          </p:cNvPr>
          <p:cNvSpPr txBox="1"/>
          <p:nvPr/>
        </p:nvSpPr>
        <p:spPr>
          <a:xfrm>
            <a:off x="5086271" y="3249505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4196530-5773-4699-9C90-4463AF7D11D3}"/>
              </a:ext>
            </a:extLst>
          </p:cNvPr>
          <p:cNvSpPr txBox="1"/>
          <p:nvPr/>
        </p:nvSpPr>
        <p:spPr>
          <a:xfrm>
            <a:off x="6708271" y="356829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B0B19C-A392-4D4B-9B88-60E4F1E37B54}"/>
              </a:ext>
            </a:extLst>
          </p:cNvPr>
          <p:cNvSpPr txBox="1"/>
          <p:nvPr/>
        </p:nvSpPr>
        <p:spPr>
          <a:xfrm>
            <a:off x="8113521" y="3568291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D2417F-5599-45D2-8E6F-F40DEF3F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8" y="879376"/>
            <a:ext cx="7776000" cy="17823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7775E66-C5E9-4F14-A712-C1350B25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48" y="4584539"/>
            <a:ext cx="7765484" cy="187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69A8FB-0E72-4468-A14A-6B7A5787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0" y="2687128"/>
            <a:ext cx="776548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C552D3-D1F4-4660-A2C4-C3E31126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2BA8BC-3857-4DCF-9A75-3069C8BE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5516" y="6356350"/>
            <a:ext cx="2859876" cy="365125"/>
          </a:xfrm>
        </p:spPr>
        <p:txBody>
          <a:bodyPr/>
          <a:lstStyle/>
          <a:p>
            <a:r>
              <a:rPr lang="de-DE" dirty="0"/>
              <a:t>Internationale Situation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516642-97D6-4C4D-BFA5-0EFF50A1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2A26D7A-B963-4EE2-89B1-FFF8245A95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719411"/>
            <a:ext cx="7983538" cy="449074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654B123-E2F2-428B-8F62-D07A8066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https://www.who.int/publications/m/item/influenza-update-n-433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7F8FC9-2C79-4E2D-A20F-33F6CE7A10BE}"/>
              </a:ext>
            </a:extLst>
          </p:cNvPr>
          <p:cNvSpPr txBox="1"/>
          <p:nvPr/>
        </p:nvSpPr>
        <p:spPr>
          <a:xfrm>
            <a:off x="0" y="1710633"/>
            <a:ext cx="831773" cy="464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7D7318-2CD8-457D-BC95-B8B163B094AD}"/>
              </a:ext>
            </a:extLst>
          </p:cNvPr>
          <p:cNvSpPr txBox="1"/>
          <p:nvPr/>
        </p:nvSpPr>
        <p:spPr>
          <a:xfrm>
            <a:off x="8100745" y="1710632"/>
            <a:ext cx="831773" cy="464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92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50.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20.12.2022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1028798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50 bei 10.800 ARE (Vorwoche: 11.200)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9,0 Mio. ARE in Deutschland, unabhängig von einem Arztbesuch</a:t>
            </a:r>
            <a:br>
              <a:rPr lang="de-DE" b="1" dirty="0">
                <a:highlight>
                  <a:srgbClr val="FFFF00"/>
                </a:highlight>
              </a:rPr>
            </a:br>
            <a:r>
              <a:rPr lang="de-DE" dirty="0"/>
              <a:t>(49. KW: ca. 9,3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85745" y="4118143"/>
            <a:ext cx="3489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/>
              <a:t>Rückgang bei den 0- bis 14-Jährigen und den jungen Erwachsenen, Anstieg bei den ab 35-Jährigen</a:t>
            </a:r>
          </a:p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46927B4-1C10-4067-B980-DDC05E21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58" y="900559"/>
            <a:ext cx="4890977" cy="24454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3396B2-5411-477C-BB81-9A8D14179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1" y="3407072"/>
            <a:ext cx="4245635" cy="29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50.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20.12.2022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49. KW 2022:</a:t>
            </a:r>
          </a:p>
          <a:p>
            <a:r>
              <a:rPr lang="de-DE" dirty="0"/>
              <a:t>Insgesamt gesunken</a:t>
            </a:r>
          </a:p>
          <a:p>
            <a:endParaRPr lang="de-DE" sz="600" dirty="0">
              <a:highlight>
                <a:srgbClr val="FFFF00"/>
              </a:highlight>
            </a:endParaRPr>
          </a:p>
          <a:p>
            <a:r>
              <a:rPr lang="de-DE" dirty="0"/>
              <a:t>ca. 2.800 Arzt­konsul­ta­tionen wegen ARE pro 100.000 EW </a:t>
            </a:r>
          </a:p>
          <a:p>
            <a:endParaRPr lang="de-DE" sz="1200" dirty="0">
              <a:highlight>
                <a:srgbClr val="FFFF00"/>
              </a:highlight>
            </a:endParaRPr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50. KW 2022: ca. 2,3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858300" y="3901797"/>
            <a:ext cx="31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in fast allen AG </a:t>
            </a:r>
          </a:p>
          <a:p>
            <a:r>
              <a:rPr lang="de-DE" dirty="0"/>
              <a:t>(Cave: durch Nachmeldungen Erhöhung der Werte für 49. KW) 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25BCD0-9F84-4EE8-85D9-14CAAA574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06"/>
          <a:stretch/>
        </p:blipFill>
        <p:spPr>
          <a:xfrm>
            <a:off x="289684" y="1295114"/>
            <a:ext cx="5277330" cy="24918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89FA2C-A0C6-42ED-8E6B-D06CC1BBA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20"/>
          <a:stretch/>
        </p:blipFill>
        <p:spPr>
          <a:xfrm>
            <a:off x="289684" y="3857071"/>
            <a:ext cx="5373521" cy="25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20.12.2022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50. KW 2022</a:t>
            </a:r>
          </a:p>
          <a:p>
            <a:r>
              <a:rPr lang="de-DE" dirty="0"/>
              <a:t>Rund 170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140.000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9" y="2074540"/>
            <a:ext cx="7891192" cy="31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50.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2" y="1036359"/>
            <a:ext cx="4247994" cy="2123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2" y="2888816"/>
            <a:ext cx="4247994" cy="21239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2" y="4705759"/>
            <a:ext cx="4247994" cy="21239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0" y="2888816"/>
            <a:ext cx="4247994" cy="2123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60" y="4705759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50.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Stand: 20.12.2022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50.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22394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50.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757652" y="216998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11%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421965" y="2240107"/>
            <a:ext cx="342139" cy="9351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40192" y="850292"/>
            <a:ext cx="6026151" cy="1387770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779723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971107" y="4142081"/>
            <a:ext cx="6548437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710191" y="165302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28%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7406627" y="1826840"/>
            <a:ext cx="333000" cy="495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710191" y="49140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30%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</p:cNvCxnSpPr>
          <p:nvPr/>
        </p:nvCxnSpPr>
        <p:spPr>
          <a:xfrm flipH="1">
            <a:off x="7394413" y="5083903"/>
            <a:ext cx="37418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725529" y="190988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18%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</p:cNvCxnSpPr>
          <p:nvPr/>
        </p:nvCxnSpPr>
        <p:spPr>
          <a:xfrm flipH="1" flipV="1">
            <a:off x="7421965" y="2074120"/>
            <a:ext cx="303564" cy="10854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767561" y="546514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16%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</p:cNvCxnSpPr>
          <p:nvPr/>
        </p:nvCxnSpPr>
        <p:spPr>
          <a:xfrm flipH="1" flipV="1">
            <a:off x="7456422" y="5483679"/>
            <a:ext cx="317592" cy="1451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735438" y="520504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16%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</p:cNvCxnSpPr>
          <p:nvPr/>
        </p:nvCxnSpPr>
        <p:spPr>
          <a:xfrm flipH="1">
            <a:off x="7466343" y="5380139"/>
            <a:ext cx="269095" cy="54488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Stand: 20.12.2022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FDDB8E-F783-4BA7-8D7C-E2D226D4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Stand: 6.12.2022</a:t>
            </a:r>
          </a:p>
          <a:p>
            <a:r>
              <a:rPr lang="de-DE" dirty="0"/>
              <a:t>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647579" y="1023043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36 % Influenza, 13 % COVID-19, 4 % RSV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49984" y="4617126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24 %</a:t>
            </a:r>
            <a:r>
              <a:rPr lang="de-DE" sz="1400" dirty="0">
                <a:solidFill>
                  <a:srgbClr val="E22B00"/>
                </a:solidFill>
              </a:rPr>
              <a:t> </a:t>
            </a:r>
            <a:r>
              <a:rPr lang="de-DE" sz="1400" b="1" dirty="0">
                <a:solidFill>
                  <a:srgbClr val="E22B00"/>
                </a:solidFill>
              </a:rPr>
              <a:t>Influenza</a:t>
            </a:r>
            <a:r>
              <a:rPr lang="de-DE" sz="1400" dirty="0">
                <a:solidFill>
                  <a:srgbClr val="E22B00"/>
                </a:solidFill>
              </a:rPr>
              <a:t>, 21 % COVID-19,  3 % RSV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08734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Influenza, 16 % COVID-19, 4 % RSV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167054" y="1262359"/>
            <a:ext cx="600298" cy="114018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831877" y="1023043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50 % RSV, 25 % Influenza, 2 % COVID-19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2159934" y="3100369"/>
            <a:ext cx="539857" cy="5841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2772230" y="2887805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54 % Influenza, 13 % RSV, 1 % COVID-19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457057-A0CB-4A14-9FFD-2A8E32F1CF54}"/>
              </a:ext>
            </a:extLst>
          </p:cNvPr>
          <p:cNvSpPr txBox="1"/>
          <p:nvPr/>
        </p:nvSpPr>
        <p:spPr>
          <a:xfrm>
            <a:off x="2461105" y="4664742"/>
            <a:ext cx="296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49 % Influenza, 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4FA79E7-1964-4336-B5D2-3E966168AB11}"/>
              </a:ext>
            </a:extLst>
          </p:cNvPr>
          <p:cNvCxnSpPr>
            <a:cxnSpLocks/>
          </p:cNvCxnSpPr>
          <p:nvPr/>
        </p:nvCxnSpPr>
        <p:spPr>
          <a:xfrm flipH="1">
            <a:off x="2167054" y="4948378"/>
            <a:ext cx="326850" cy="15195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82D4917-DB03-45F2-A858-0A81007DA67C}"/>
              </a:ext>
            </a:extLst>
          </p:cNvPr>
          <p:cNvCxnSpPr>
            <a:cxnSpLocks/>
          </p:cNvCxnSpPr>
          <p:nvPr/>
        </p:nvCxnSpPr>
        <p:spPr>
          <a:xfrm flipH="1">
            <a:off x="6183321" y="1376377"/>
            <a:ext cx="169854" cy="42533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06B6D1-416F-40FE-9C1B-F81B5F67447F}"/>
              </a:ext>
            </a:extLst>
          </p:cNvPr>
          <p:cNvCxnSpPr>
            <a:cxnSpLocks/>
          </p:cNvCxnSpPr>
          <p:nvPr/>
        </p:nvCxnSpPr>
        <p:spPr>
          <a:xfrm>
            <a:off x="6070412" y="3145642"/>
            <a:ext cx="0" cy="41284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77006FC-079F-4AC1-AB3F-9DA0AB90E216}"/>
              </a:ext>
            </a:extLst>
          </p:cNvPr>
          <p:cNvCxnSpPr>
            <a:cxnSpLocks/>
          </p:cNvCxnSpPr>
          <p:nvPr/>
        </p:nvCxnSpPr>
        <p:spPr>
          <a:xfrm flipH="1">
            <a:off x="6162676" y="4926337"/>
            <a:ext cx="190499" cy="233518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1728</Words>
  <Application>Microsoft Office PowerPoint</Application>
  <PresentationFormat>Bildschirmpräsentation (4:3)</PresentationFormat>
  <Paragraphs>183</Paragraphs>
  <Slides>17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20.12.2022</vt:lpstr>
      <vt:lpstr>GrippeWeb bis zur 50. KW 2022 </vt:lpstr>
      <vt:lpstr>Arbeitsgemeinschaft Influenza ARE-Konsultationen / 100.000 Einwohner bis zur 50. KW 2022</vt:lpstr>
      <vt:lpstr>Arbeitsgemeinschaft Influenza - SEEDARE ARE-Konsultationen mit COVID-Diagnose / 100.000 Einwohner </vt:lpstr>
      <vt:lpstr>SEEDARE – ARE mit COVID-19 Konsultationen in Altersgruppen bis zur 50.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https://www.who.int/publications/m/item/influenza-update-n-433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3916</cp:revision>
  <cp:lastPrinted>2020-05-13T06:04:10Z</cp:lastPrinted>
  <dcterms:created xsi:type="dcterms:W3CDTF">2015-11-02T12:29:13Z</dcterms:created>
  <dcterms:modified xsi:type="dcterms:W3CDTF">2022-12-21T09:57:42Z</dcterms:modified>
</cp:coreProperties>
</file>