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96" r:id="rId3"/>
    <p:sldId id="298" r:id="rId4"/>
    <p:sldId id="310" r:id="rId5"/>
    <p:sldId id="30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ins, Janina" initials="EJ" lastIdx="1" clrIdx="0">
    <p:extLst>
      <p:ext uri="{19B8F6BF-5375-455C-9EA6-DF929625EA0E}">
        <p15:presenceInfo xmlns:p15="http://schemas.microsoft.com/office/powerpoint/2012/main" userId="Esins, Jani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77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59" autoAdjust="0"/>
    <p:restoredTop sz="95478" autoAdjust="0"/>
  </p:normalViewPr>
  <p:slideViewPr>
    <p:cSldViewPr snapToGrid="0">
      <p:cViewPr varScale="1">
        <p:scale>
          <a:sx n="73" d="100"/>
          <a:sy n="73" d="100"/>
        </p:scale>
        <p:origin x="96" y="90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03.01.2023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 2 Wochen am 21.12.: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Belegung: 1.216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Neuaufnahmen 7-Tage-Fenster: +1.028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Wir befinden uns wieder in einem Anstieg der COVID-19-Belegung auf Intensivstation.</a:t>
            </a:r>
            <a:endParaRPr lang="de-DE" sz="1200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Die Anzahl der täglich verstorbenen SARS-Cov-2-Patient*innen sind wieder im Anstieg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Der Anteil der SARS-CoV-2-Patient*innen an betreibbaren Intensivbettenentwickelt zeigt weiterhin ein gestreutes Bild.</a:t>
            </a:r>
          </a:p>
          <a:p>
            <a:r>
              <a:rPr lang="de-DE" dirty="0"/>
              <a:t>Brandenburg, Hamburg und Bremen sind seit der letzten Lage-AG vor zwei Wochen weiterhin Top 3 mit über 7 %, dabei stellenweise bis zu 10% in den letzten Tagen.</a:t>
            </a:r>
          </a:p>
          <a:p>
            <a:endParaRPr lang="de-DE" dirty="0"/>
          </a:p>
          <a:p>
            <a:r>
              <a:rPr lang="de-DE" dirty="0"/>
              <a:t>Die restlichen Bundesländer lagen vor zwei Wochen zwischen 2 und 6%, und liegen nun zwischen 3 und 7%.  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0" dirty="0"/>
              <a:t>Zurück zu COVID, die Altersverteilung oben links in absoluten Zahlen zeigt, dass, der aufwärts-Trend der letzten Wochen  vor allem in den Altersgruppen ab 60 Jahren zu verzeichnen ist. (die obersten drei Linien)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="0" dirty="0"/>
          </a:p>
          <a:p>
            <a:r>
              <a:rPr lang="de-DE" b="0" dirty="0"/>
              <a:t>Prozentual zeigt sich weiterhin im langfristigen Trend ein immer weiter steigender Anteil der über 70 und 80-jährigen, diese machen inzwischen 60 % der COVID-19-Fälle auf ITS aus.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0" dirty="0"/>
              <a:t>Nimmt man noch die 60-69-jährigen dazu, machen Die Altersgruppen zusammen Über 84 % aus.</a:t>
            </a:r>
          </a:p>
          <a:p>
            <a:endParaRPr lang="de-DE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Bei der Behandlungsschwere ergibt sich ein ähnliches Bild wie die letzten Male, darum stelle ich heute einmal andere Kennzahlen vor.</a:t>
            </a:r>
          </a:p>
          <a:p>
            <a:r>
              <a:rPr lang="de-DE" dirty="0"/>
              <a:t>In der linken Grafik sehen Sie die als blaue Fläche die Anzahl der Non-Covid-Patienten auf Intensivstation, die mindestens eine Invasive Beatmung benötigen. </a:t>
            </a:r>
          </a:p>
          <a:p>
            <a:r>
              <a:rPr lang="de-DE" dirty="0"/>
              <a:t>Hier ist seit Ende November ein verstärkter Anstieg zu verzeichnen, auf über 6.000 Patient*innen, die Legende finden Sie in der Grafik links.</a:t>
            </a:r>
          </a:p>
          <a:p>
            <a:r>
              <a:rPr lang="de-DE" dirty="0"/>
              <a:t>Gleichzeitig fällt die Zahl der gemeldeten freien invasiven Beatmungsmöglichkeiten (die lila Linie) auf ein globales Minimum, hier ist die zugehörige Legende rechts. </a:t>
            </a:r>
          </a:p>
          <a:p>
            <a:r>
              <a:rPr lang="de-DE" b="0" dirty="0"/>
              <a:t>Neben den freien Invasiven Beatmungskapazitäten nehmen auch die freien Intensivbetten ab (das ist hier nicht dargestellt). </a:t>
            </a:r>
          </a:p>
          <a:p>
            <a:r>
              <a:rPr lang="de-DE" b="0" dirty="0"/>
              <a:t>Die Absolut-Zahl der Non-Covid-Patient*innen nimmt nicht zu, das bedeutet, dass mehr non-Covid-Patient*innen beatmet werden müssen. </a:t>
            </a:r>
          </a:p>
          <a:p>
            <a:endParaRPr lang="de-DE" b="0" dirty="0"/>
          </a:p>
          <a:p>
            <a:r>
              <a:rPr lang="de-DE" b="0" dirty="0"/>
              <a:t>In der Abbildung oben Rechts sehen Sie, dass die Meldungen der Belastung der Intensivstationen parallel zu dieser Entwicklung ansteigt. </a:t>
            </a:r>
            <a:r>
              <a:rPr lang="de-DE" dirty="0"/>
              <a:t>Ebenso die Meldungen von Personalmangel bei den Gründen der Betriebseinschränkungen unten rechts.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9562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Aufgrund der aktuellen Lage wieder eine kurze extra-Folie zu den pädiatrische Intensivstation wo es weiterhin angespannt ist.</a:t>
            </a:r>
          </a:p>
          <a:p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Oben links sehen sie, dass die freien betten und ebenso die freien Kapazitäten zur invasiven Beatmung weiter stark abgenommen haben. </a:t>
            </a:r>
          </a:p>
          <a:p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oben rechts sehen Sie die gleiche Grafik einmal reingezoomt auf die erfassten Belegungsgründe. 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Hier zeigt sich, dass die Anzahl der intensivpflichtigen RSV-Fälle (rot) scheinbar die Spitze überschritten hat. 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Nun zieht die Anzahl der Influenza-Fälle (lila) nach. </a:t>
            </a:r>
          </a:p>
          <a:p>
            <a:endParaRPr lang="de-DE" dirty="0"/>
          </a:p>
          <a:p>
            <a:r>
              <a:rPr lang="de-DE" dirty="0"/>
              <a:t>Unten rechts sehen Sie welche Gründe gemeldet werden, die zu Einschränkungen des Betriebes der Intensivstationen führen. Hier sind vor allem Personalmangel, aber auch starker Mangel an Räumen zu verzeichnen.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5288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03.01.2023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03.01.2023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03.01.2023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03.01.2023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03.01.2023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03.01.2023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03.01.2023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03.01.2023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03.01.2023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03.01.2023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03.01.2023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03.01.2023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7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2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34092DE0-AB8F-43C6-88EA-4CDB206A5B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1084" y="3932283"/>
            <a:ext cx="5209113" cy="2911351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84A95AF4-FBF3-4179-9831-A2516FE497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7935" y="270907"/>
            <a:ext cx="4794893" cy="3382256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6F5E06FA-5611-4A1F-B729-BEEF629293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54" y="2464788"/>
            <a:ext cx="6472644" cy="3743216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25319" y="729489"/>
            <a:ext cx="6396631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04.01.2022 werden </a:t>
            </a:r>
            <a:r>
              <a:rPr lang="de-DE" sz="1600" b="1" dirty="0"/>
              <a:t>1.348 </a:t>
            </a:r>
            <a:r>
              <a:rPr lang="de-DE" sz="1600" dirty="0"/>
              <a:t>COVID-19-Patient*innen auf Intensivstationen (der ca. 1.300 Akutkrankenhäuser) behandelt.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Verlangsamter Anstieg der COVID-ITS-Belegung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ITS-COVID-Neuaufnahmen mit </a:t>
            </a:r>
            <a:r>
              <a:rPr lang="de-DE" sz="1600" b="1" dirty="0"/>
              <a:t>+1.134 </a:t>
            </a:r>
            <a:r>
              <a:rPr lang="de-DE" sz="1600" dirty="0"/>
              <a:t>in den letzten 7 Tagen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1816078" y="2658339"/>
            <a:ext cx="522682" cy="485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1486919" y="2664573"/>
            <a:ext cx="522682" cy="485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2330298" y="2694685"/>
            <a:ext cx="647826" cy="452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1BC29F1-248A-43B5-91BB-6499CD29C5E5}"/>
              </a:ext>
            </a:extLst>
          </p:cNvPr>
          <p:cNvCxnSpPr>
            <a:cxnSpLocks/>
          </p:cNvCxnSpPr>
          <p:nvPr/>
        </p:nvCxnSpPr>
        <p:spPr>
          <a:xfrm flipH="1">
            <a:off x="6281346" y="4554345"/>
            <a:ext cx="97842" cy="3128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5785B65B-14EA-4574-853C-A004843C0E4E}"/>
              </a:ext>
            </a:extLst>
          </p:cNvPr>
          <p:cNvSpPr txBox="1"/>
          <p:nvPr/>
        </p:nvSpPr>
        <p:spPr>
          <a:xfrm>
            <a:off x="6093218" y="4867167"/>
            <a:ext cx="5719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1.348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A28318D-B736-4639-8DFC-4670EAAD84D7}"/>
              </a:ext>
            </a:extLst>
          </p:cNvPr>
          <p:cNvSpPr txBox="1"/>
          <p:nvPr/>
        </p:nvSpPr>
        <p:spPr>
          <a:xfrm>
            <a:off x="6807570" y="107779"/>
            <a:ext cx="4321605" cy="326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Neuaufnahmen auf die ITS  </a:t>
            </a:r>
            <a:r>
              <a:rPr lang="de-DE" sz="1400" i="1" dirty="0"/>
              <a:t>(pro Tag)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AA6C48BA-DBCA-4E42-9409-27AE09EA0D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94865" y="136525"/>
            <a:ext cx="2198781" cy="473593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5AAA6FB0-3973-446F-85CA-9B0A7ED38003}"/>
              </a:ext>
            </a:extLst>
          </p:cNvPr>
          <p:cNvSpPr/>
          <p:nvPr/>
        </p:nvSpPr>
        <p:spPr>
          <a:xfrm>
            <a:off x="12016324" y="247403"/>
            <a:ext cx="111781" cy="196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69613F9B-6184-43ED-B357-93E81FD51C3E}"/>
              </a:ext>
            </a:extLst>
          </p:cNvPr>
          <p:cNvCxnSpPr>
            <a:cxnSpLocks/>
          </p:cNvCxnSpPr>
          <p:nvPr/>
        </p:nvCxnSpPr>
        <p:spPr>
          <a:xfrm flipH="1">
            <a:off x="11810111" y="1290474"/>
            <a:ext cx="220407" cy="592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>
            <a:extLst>
              <a:ext uri="{FF2B5EF4-FFF2-40B4-BE49-F238E27FC236}">
                <a16:creationId xmlns:a16="http://schemas.microsoft.com/office/drawing/2014/main" id="{FB1E8BF5-CE63-4CB6-9D2D-170CC3E7159F}"/>
              </a:ext>
            </a:extLst>
          </p:cNvPr>
          <p:cNvSpPr txBox="1"/>
          <p:nvPr/>
        </p:nvSpPr>
        <p:spPr>
          <a:xfrm>
            <a:off x="7045658" y="3624506"/>
            <a:ext cx="48417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Anzahl verstorbener positiver SARS-CoV-2-Patient*innen auf ITS </a:t>
            </a:r>
            <a:r>
              <a:rPr lang="de-DE" sz="1200" i="1" dirty="0"/>
              <a:t>(pro Tag</a:t>
            </a:r>
            <a:r>
              <a:rPr lang="de-DE" sz="1400" i="1" dirty="0"/>
              <a:t>)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9BB0C49-58A7-4CF0-A5A0-F5F112582F55}"/>
              </a:ext>
            </a:extLst>
          </p:cNvPr>
          <p:cNvSpPr/>
          <p:nvPr/>
        </p:nvSpPr>
        <p:spPr>
          <a:xfrm>
            <a:off x="11659726" y="5267528"/>
            <a:ext cx="468380" cy="1576106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7BB2EF12-47C4-4BD8-89AB-BD629BDD5C4B}"/>
              </a:ext>
            </a:extLst>
          </p:cNvPr>
          <p:cNvCxnSpPr>
            <a:cxnSpLocks/>
          </p:cNvCxnSpPr>
          <p:nvPr/>
        </p:nvCxnSpPr>
        <p:spPr>
          <a:xfrm flipH="1">
            <a:off x="11845244" y="4601350"/>
            <a:ext cx="220407" cy="592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9978DC9D-79CC-46BF-B109-2E8ACE5E55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91" y="806539"/>
            <a:ext cx="12141218" cy="6115038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1448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ITS-Betten </a:t>
            </a:r>
            <a:r>
              <a:rPr lang="de-DE" sz="1400" b="1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(letzte 8 Wochen)</a:t>
            </a:r>
            <a:endParaRPr lang="de-DE" sz="2000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605EB1E5-E513-4DF9-82F3-E7C4956460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921" y="4018649"/>
            <a:ext cx="6408796" cy="275910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22B15D95-8285-446A-9371-B200D9FACF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770" y="461925"/>
            <a:ext cx="5517766" cy="2984257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6E5DBD5B-F586-4CFC-96F1-BC191D90A6EA}"/>
              </a:ext>
            </a:extLst>
          </p:cNvPr>
          <p:cNvSpPr txBox="1"/>
          <p:nvPr/>
        </p:nvSpPr>
        <p:spPr>
          <a:xfrm>
            <a:off x="84683" y="167380"/>
            <a:ext cx="18577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Altersgruppen Entwicklung  </a:t>
            </a:r>
            <a:r>
              <a:rPr lang="de-DE" sz="1600" dirty="0"/>
              <a:t>(absolut)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74DD230-A680-4DA1-B2C4-29776E49A2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87" y="1332565"/>
            <a:ext cx="1181381" cy="1966030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543499B8-02FB-49FA-A140-60A31A9067F1}"/>
              </a:ext>
            </a:extLst>
          </p:cNvPr>
          <p:cNvSpPr txBox="1"/>
          <p:nvPr/>
        </p:nvSpPr>
        <p:spPr>
          <a:xfrm>
            <a:off x="7210570" y="146104"/>
            <a:ext cx="284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(zoom):</a:t>
            </a:r>
            <a:endParaRPr lang="de-DE" dirty="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FFF6E81-E8E7-4F54-AEBF-5D98A0924801}"/>
              </a:ext>
            </a:extLst>
          </p:cNvPr>
          <p:cNvSpPr txBox="1"/>
          <p:nvPr/>
        </p:nvSpPr>
        <p:spPr>
          <a:xfrm>
            <a:off x="90963" y="4088721"/>
            <a:ext cx="18577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Altersgruppen Entwicklung  </a:t>
            </a:r>
            <a:r>
              <a:rPr lang="de-DE" sz="1600" dirty="0"/>
              <a:t>(prozentual)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B234365-9641-49CA-BE6D-D97212076EE1}"/>
              </a:ext>
            </a:extLst>
          </p:cNvPr>
          <p:cNvSpPr txBox="1"/>
          <p:nvPr/>
        </p:nvSpPr>
        <p:spPr>
          <a:xfrm rot="10800000" flipV="1">
            <a:off x="3594627" y="3777353"/>
            <a:ext cx="2085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(prozentuale Anteile)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3BCF6F6B-692F-4488-9C61-DA99AEF67C85}"/>
              </a:ext>
            </a:extLst>
          </p:cNvPr>
          <p:cNvSpPr txBox="1"/>
          <p:nvPr/>
        </p:nvSpPr>
        <p:spPr>
          <a:xfrm rot="10800000" flipV="1">
            <a:off x="3494808" y="27995"/>
            <a:ext cx="1767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(absolute Anzahlen)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4DE3AA27-9868-4AD0-8EBC-22760808AA57}"/>
              </a:ext>
            </a:extLst>
          </p:cNvPr>
          <p:cNvCxnSpPr>
            <a:cxnSpLocks/>
          </p:cNvCxnSpPr>
          <p:nvPr/>
        </p:nvCxnSpPr>
        <p:spPr>
          <a:xfrm flipV="1">
            <a:off x="7093274" y="2716092"/>
            <a:ext cx="272843" cy="246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0">
            <a:extLst>
              <a:ext uri="{FF2B5EF4-FFF2-40B4-BE49-F238E27FC236}">
                <a16:creationId xmlns:a16="http://schemas.microsoft.com/office/drawing/2014/main" id="{26A2C30B-E2B5-4C7D-BD70-23C5F4B819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972" y="668720"/>
            <a:ext cx="4189113" cy="223078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1D47651E-AAB7-4FD6-B8E4-447622CE29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241" y="361496"/>
            <a:ext cx="4610712" cy="3248456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4AC5F335-DA28-4E4E-A9ED-458805FDC5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9888" y="3642118"/>
            <a:ext cx="4818185" cy="3136710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238293D3-A43C-4BE2-80CE-E6704B7094C6}"/>
              </a:ext>
            </a:extLst>
          </p:cNvPr>
          <p:cNvSpPr txBox="1"/>
          <p:nvPr/>
        </p:nvSpPr>
        <p:spPr>
          <a:xfrm>
            <a:off x="78216" y="245017"/>
            <a:ext cx="40323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rgbClr val="7030A0"/>
                </a:solidFill>
              </a:rPr>
              <a:t>Invasive Beatmung</a:t>
            </a:r>
            <a:r>
              <a:rPr lang="de-DE" sz="1600" b="1" dirty="0"/>
              <a:t>: Belegung und freie Kapazität </a:t>
            </a:r>
            <a:r>
              <a:rPr lang="de-DE" sz="1600" b="1" dirty="0">
                <a:solidFill>
                  <a:srgbClr val="7030A0"/>
                </a:solidFill>
              </a:rPr>
              <a:t>für </a:t>
            </a:r>
            <a:r>
              <a:rPr lang="de-DE" sz="1600" b="1" i="1" dirty="0">
                <a:solidFill>
                  <a:srgbClr val="7030A0"/>
                </a:solidFill>
              </a:rPr>
              <a:t>Non</a:t>
            </a:r>
            <a:r>
              <a:rPr lang="de-DE" sz="1600" b="1" dirty="0">
                <a:solidFill>
                  <a:srgbClr val="7030A0"/>
                </a:solidFill>
              </a:rPr>
              <a:t>-COVID-Erwachsene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5214BB-944A-4A45-BCEC-FA850C25F737}"/>
              </a:ext>
            </a:extLst>
          </p:cNvPr>
          <p:cNvSpPr txBox="1"/>
          <p:nvPr/>
        </p:nvSpPr>
        <p:spPr>
          <a:xfrm>
            <a:off x="5627099" y="3803842"/>
            <a:ext cx="1636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Gründe der </a:t>
            </a:r>
            <a:br>
              <a:rPr lang="de-DE" sz="1600" b="1" dirty="0"/>
            </a:br>
            <a:r>
              <a:rPr lang="de-DE" sz="1600" b="1" dirty="0"/>
              <a:t>Betriebs-einschränkung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A56DA29B-1BED-442F-BC9C-C106A77703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08374" y="5833691"/>
            <a:ext cx="1724025" cy="857250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8CB395F2-EA83-4D2A-BFC9-9E4159CD9C1C}"/>
              </a:ext>
            </a:extLst>
          </p:cNvPr>
          <p:cNvSpPr txBox="1"/>
          <p:nvPr/>
        </p:nvSpPr>
        <p:spPr>
          <a:xfrm>
            <a:off x="5627099" y="66225"/>
            <a:ext cx="2929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Einschätzung Betriebssituation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7445500A-76B8-4BA0-A3E9-8BD944AFB8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60616" y="137237"/>
            <a:ext cx="1980112" cy="560032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A847ADDE-C207-4B95-98D0-D161BF5FACB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77" y="861613"/>
            <a:ext cx="4818185" cy="4138469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DB7586AC-19CA-4AC8-AE57-B5B5EF4AC12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5148" y="5189922"/>
            <a:ext cx="3438525" cy="504825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85281B6A-8002-4A11-BB80-6F798C5BD74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2409" y="5694747"/>
            <a:ext cx="3638550" cy="495300"/>
          </a:xfrm>
          <a:prstGeom prst="rect">
            <a:avLst/>
          </a:prstGeom>
        </p:spPr>
      </p:pic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94187F3E-EFD1-4137-A815-7A44C969129F}"/>
              </a:ext>
            </a:extLst>
          </p:cNvPr>
          <p:cNvCxnSpPr>
            <a:cxnSpLocks/>
          </p:cNvCxnSpPr>
          <p:nvPr/>
        </p:nvCxnSpPr>
        <p:spPr>
          <a:xfrm>
            <a:off x="3813673" y="930408"/>
            <a:ext cx="572930" cy="369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C37F446C-FCF6-44B4-A1E2-877B4EE36CB3}"/>
              </a:ext>
            </a:extLst>
          </p:cNvPr>
          <p:cNvCxnSpPr>
            <a:cxnSpLocks/>
          </p:cNvCxnSpPr>
          <p:nvPr/>
        </p:nvCxnSpPr>
        <p:spPr>
          <a:xfrm flipH="1">
            <a:off x="4600428" y="3169758"/>
            <a:ext cx="342274" cy="413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CBD625AC-A25B-4B21-B260-570165010794}"/>
              </a:ext>
            </a:extLst>
          </p:cNvPr>
          <p:cNvCxnSpPr>
            <a:cxnSpLocks/>
          </p:cNvCxnSpPr>
          <p:nvPr/>
        </p:nvCxnSpPr>
        <p:spPr>
          <a:xfrm flipH="1">
            <a:off x="11296280" y="486961"/>
            <a:ext cx="369060" cy="443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349F5472-A9B8-462B-ACA5-E8C0A1CF85D8}"/>
              </a:ext>
            </a:extLst>
          </p:cNvPr>
          <p:cNvCxnSpPr>
            <a:cxnSpLocks/>
          </p:cNvCxnSpPr>
          <p:nvPr/>
        </p:nvCxnSpPr>
        <p:spPr>
          <a:xfrm>
            <a:off x="7051431" y="1004205"/>
            <a:ext cx="4809391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3443F47A-4627-497F-B3D2-406A91062E1F}"/>
              </a:ext>
            </a:extLst>
          </p:cNvPr>
          <p:cNvCxnSpPr>
            <a:cxnSpLocks/>
          </p:cNvCxnSpPr>
          <p:nvPr/>
        </p:nvCxnSpPr>
        <p:spPr>
          <a:xfrm flipH="1">
            <a:off x="11861975" y="3710354"/>
            <a:ext cx="189348" cy="238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F50A4514-96ED-43A2-ABCF-CBB95E0EC9B7}"/>
              </a:ext>
            </a:extLst>
          </p:cNvPr>
          <p:cNvCxnSpPr>
            <a:cxnSpLocks/>
          </p:cNvCxnSpPr>
          <p:nvPr/>
        </p:nvCxnSpPr>
        <p:spPr>
          <a:xfrm flipH="1">
            <a:off x="11840307" y="6070696"/>
            <a:ext cx="189348" cy="238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AD94CE79-5A64-4974-B465-B7BDC58002A2}"/>
              </a:ext>
            </a:extLst>
          </p:cNvPr>
          <p:cNvCxnSpPr/>
          <p:nvPr/>
        </p:nvCxnSpPr>
        <p:spPr>
          <a:xfrm>
            <a:off x="794084" y="1371600"/>
            <a:ext cx="4299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678E30C3-6288-4F6E-B1A5-1ACAF0FAD186}"/>
              </a:ext>
            </a:extLst>
          </p:cNvPr>
          <p:cNvCxnSpPr>
            <a:cxnSpLocks/>
          </p:cNvCxnSpPr>
          <p:nvPr/>
        </p:nvCxnSpPr>
        <p:spPr>
          <a:xfrm>
            <a:off x="850173" y="930408"/>
            <a:ext cx="0" cy="39303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DF59E39C-D189-40DD-9B71-B8C501DA7B54}"/>
              </a:ext>
            </a:extLst>
          </p:cNvPr>
          <p:cNvCxnSpPr>
            <a:cxnSpLocks/>
          </p:cNvCxnSpPr>
          <p:nvPr/>
        </p:nvCxnSpPr>
        <p:spPr>
          <a:xfrm>
            <a:off x="2751162" y="861613"/>
            <a:ext cx="0" cy="395509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830A0CEB-B413-4AEE-80E0-544ED29C7FB7}"/>
              </a:ext>
            </a:extLst>
          </p:cNvPr>
          <p:cNvCxnSpPr>
            <a:cxnSpLocks/>
          </p:cNvCxnSpPr>
          <p:nvPr/>
        </p:nvCxnSpPr>
        <p:spPr>
          <a:xfrm>
            <a:off x="4624491" y="829792"/>
            <a:ext cx="0" cy="405715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897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feld 18">
            <a:extLst>
              <a:ext uri="{FF2B5EF4-FFF2-40B4-BE49-F238E27FC236}">
                <a16:creationId xmlns:a16="http://schemas.microsoft.com/office/drawing/2014/main" id="{D9611AC5-A191-4535-A96A-25E4F36CC7CC}"/>
              </a:ext>
            </a:extLst>
          </p:cNvPr>
          <p:cNvSpPr txBox="1"/>
          <p:nvPr/>
        </p:nvSpPr>
        <p:spPr>
          <a:xfrm>
            <a:off x="127086" y="93928"/>
            <a:ext cx="11448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Pädiatrische-ITS: Kapazitäten und Anzahl der Kinder in Behandlung mit RSV oder Influenza</a:t>
            </a:r>
            <a:endParaRPr lang="de-DE" sz="2000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620075B4-2FF5-4972-8EFB-1811030231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3041" y="4049594"/>
            <a:ext cx="4343612" cy="2750797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EF8935CA-CB8F-4C35-A8ED-1DE2DBFF55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55676" y="5776582"/>
            <a:ext cx="1613941" cy="802512"/>
          </a:xfrm>
          <a:prstGeom prst="rect">
            <a:avLst/>
          </a:prstGeom>
        </p:spPr>
      </p:pic>
      <p:sp>
        <p:nvSpPr>
          <p:cNvPr id="27" name="Textfeld 26">
            <a:extLst>
              <a:ext uri="{FF2B5EF4-FFF2-40B4-BE49-F238E27FC236}">
                <a16:creationId xmlns:a16="http://schemas.microsoft.com/office/drawing/2014/main" id="{CC69081F-F192-499A-B1C1-722478C80337}"/>
              </a:ext>
            </a:extLst>
          </p:cNvPr>
          <p:cNvSpPr txBox="1"/>
          <p:nvPr/>
        </p:nvSpPr>
        <p:spPr>
          <a:xfrm>
            <a:off x="6408823" y="3932117"/>
            <a:ext cx="27836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Gründe der Betriebseinschränkung</a:t>
            </a: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E8A8FFF0-5577-46D2-BE94-A846FA7CE9A4}"/>
              </a:ext>
            </a:extLst>
          </p:cNvPr>
          <p:cNvGrpSpPr/>
          <p:nvPr/>
        </p:nvGrpSpPr>
        <p:grpSpPr>
          <a:xfrm>
            <a:off x="184484" y="727511"/>
            <a:ext cx="5334518" cy="3961038"/>
            <a:chOff x="148856" y="679016"/>
            <a:chExt cx="5530049" cy="3752370"/>
          </a:xfrm>
        </p:grpSpPr>
        <p:pic>
          <p:nvPicPr>
            <p:cNvPr id="2" name="Grafik 1">
              <a:extLst>
                <a:ext uri="{FF2B5EF4-FFF2-40B4-BE49-F238E27FC236}">
                  <a16:creationId xmlns:a16="http://schemas.microsoft.com/office/drawing/2014/main" id="{178C41AA-76B7-45A0-9976-3B0C3804C06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8856" y="725727"/>
              <a:ext cx="5525145" cy="3705659"/>
            </a:xfrm>
            <a:prstGeom prst="rect">
              <a:avLst/>
            </a:prstGeom>
          </p:spPr>
        </p:pic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07D6F0F0-EA77-448C-9722-69A55E1274B8}"/>
                </a:ext>
              </a:extLst>
            </p:cNvPr>
            <p:cNvSpPr/>
            <p:nvPr/>
          </p:nvSpPr>
          <p:spPr>
            <a:xfrm>
              <a:off x="5562600" y="679016"/>
              <a:ext cx="116305" cy="18315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401253DD-5F41-4DBA-9D60-BC8895378F2F}"/>
              </a:ext>
            </a:extLst>
          </p:cNvPr>
          <p:cNvCxnSpPr>
            <a:cxnSpLocks/>
          </p:cNvCxnSpPr>
          <p:nvPr/>
        </p:nvCxnSpPr>
        <p:spPr>
          <a:xfrm>
            <a:off x="1339516" y="849044"/>
            <a:ext cx="0" cy="351309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F4544B3B-38E9-42C2-942A-282A6A7EC359}"/>
              </a:ext>
            </a:extLst>
          </p:cNvPr>
          <p:cNvCxnSpPr>
            <a:cxnSpLocks/>
          </p:cNvCxnSpPr>
          <p:nvPr/>
        </p:nvCxnSpPr>
        <p:spPr>
          <a:xfrm>
            <a:off x="3296653" y="849044"/>
            <a:ext cx="0" cy="369864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35BD29CA-FCA6-436D-B82F-94EBA1D6A799}"/>
              </a:ext>
            </a:extLst>
          </p:cNvPr>
          <p:cNvCxnSpPr>
            <a:cxnSpLocks/>
          </p:cNvCxnSpPr>
          <p:nvPr/>
        </p:nvCxnSpPr>
        <p:spPr>
          <a:xfrm flipH="1">
            <a:off x="5256078" y="965315"/>
            <a:ext cx="32084" cy="358237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4DB207BB-CA01-4FE9-81C2-85938F004499}"/>
              </a:ext>
            </a:extLst>
          </p:cNvPr>
          <p:cNvGrpSpPr/>
          <p:nvPr/>
        </p:nvGrpSpPr>
        <p:grpSpPr>
          <a:xfrm>
            <a:off x="5827888" y="1086264"/>
            <a:ext cx="3084929" cy="2556081"/>
            <a:chOff x="6607545" y="785796"/>
            <a:chExt cx="4480199" cy="2903554"/>
          </a:xfrm>
        </p:grpSpPr>
        <p:pic>
          <p:nvPicPr>
            <p:cNvPr id="7" name="Grafik 6">
              <a:extLst>
                <a:ext uri="{FF2B5EF4-FFF2-40B4-BE49-F238E27FC236}">
                  <a16:creationId xmlns:a16="http://schemas.microsoft.com/office/drawing/2014/main" id="{946A8D68-63D5-46DD-B155-F44C1CB7C67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545" y="785797"/>
              <a:ext cx="4362051" cy="2903553"/>
            </a:xfrm>
            <a:prstGeom prst="rect">
              <a:avLst/>
            </a:prstGeom>
            <a:ln>
              <a:solidFill>
                <a:schemeClr val="bg1"/>
              </a:solidFill>
            </a:ln>
          </p:spPr>
        </p:pic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6B61156E-9F7C-4D11-8BEE-0ADE7EDD1FE8}"/>
                </a:ext>
              </a:extLst>
            </p:cNvPr>
            <p:cNvSpPr/>
            <p:nvPr/>
          </p:nvSpPr>
          <p:spPr>
            <a:xfrm>
              <a:off x="10868525" y="785796"/>
              <a:ext cx="219219" cy="27514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1C05CB63-A76C-4195-A038-5F083799A417}"/>
              </a:ext>
            </a:extLst>
          </p:cNvPr>
          <p:cNvCxnSpPr>
            <a:cxnSpLocks/>
          </p:cNvCxnSpPr>
          <p:nvPr/>
        </p:nvCxnSpPr>
        <p:spPr>
          <a:xfrm flipV="1">
            <a:off x="5288162" y="3642346"/>
            <a:ext cx="881638" cy="31968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Grafik 37">
            <a:extLst>
              <a:ext uri="{FF2B5EF4-FFF2-40B4-BE49-F238E27FC236}">
                <a16:creationId xmlns:a16="http://schemas.microsoft.com/office/drawing/2014/main" id="{7F6C765F-FFDC-4442-B6BD-B23E4FC79A5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12817" y="1107015"/>
            <a:ext cx="3297354" cy="2681364"/>
          </a:xfrm>
          <a:prstGeom prst="rect">
            <a:avLst/>
          </a:prstGeom>
        </p:spPr>
      </p:pic>
      <p:sp>
        <p:nvSpPr>
          <p:cNvPr id="41" name="Textfeld 40">
            <a:extLst>
              <a:ext uri="{FF2B5EF4-FFF2-40B4-BE49-F238E27FC236}">
                <a16:creationId xmlns:a16="http://schemas.microsoft.com/office/drawing/2014/main" id="{3A3525C3-5D8D-4E14-8EDF-5FF50EEB800F}"/>
              </a:ext>
            </a:extLst>
          </p:cNvPr>
          <p:cNvSpPr txBox="1"/>
          <p:nvPr/>
        </p:nvSpPr>
        <p:spPr>
          <a:xfrm>
            <a:off x="8994170" y="834647"/>
            <a:ext cx="2581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Versorgung Influenza Patient*innen</a:t>
            </a:r>
          </a:p>
        </p:txBody>
      </p: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26F5A2EA-C303-4A24-9E1B-76A1C6717975}"/>
              </a:ext>
            </a:extLst>
          </p:cNvPr>
          <p:cNvGrpSpPr/>
          <p:nvPr/>
        </p:nvGrpSpPr>
        <p:grpSpPr>
          <a:xfrm>
            <a:off x="1598386" y="4850157"/>
            <a:ext cx="2243698" cy="589306"/>
            <a:chOff x="361108" y="4577547"/>
            <a:chExt cx="2924176" cy="705546"/>
          </a:xfrm>
        </p:grpSpPr>
        <p:pic>
          <p:nvPicPr>
            <p:cNvPr id="6" name="Grafik 5">
              <a:extLst>
                <a:ext uri="{FF2B5EF4-FFF2-40B4-BE49-F238E27FC236}">
                  <a16:creationId xmlns:a16="http://schemas.microsoft.com/office/drawing/2014/main" id="{48FFD7F8-AE21-49BC-907B-11C3670ADE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r="32492"/>
            <a:stretch/>
          </p:blipFill>
          <p:spPr>
            <a:xfrm>
              <a:off x="361108" y="4577547"/>
              <a:ext cx="1666581" cy="498728"/>
            </a:xfrm>
            <a:prstGeom prst="rect">
              <a:avLst/>
            </a:prstGeom>
          </p:spPr>
        </p:pic>
        <p:pic>
          <p:nvPicPr>
            <p:cNvPr id="25" name="Grafik 24">
              <a:extLst>
                <a:ext uri="{FF2B5EF4-FFF2-40B4-BE49-F238E27FC236}">
                  <a16:creationId xmlns:a16="http://schemas.microsoft.com/office/drawing/2014/main" id="{A76EDF19-B826-48E3-9F55-F2D5BE20F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61109" y="5035443"/>
              <a:ext cx="2924175" cy="247650"/>
            </a:xfrm>
            <a:prstGeom prst="rect">
              <a:avLst/>
            </a:prstGeom>
          </p:spPr>
        </p:pic>
      </p:grpSp>
      <p:pic>
        <p:nvPicPr>
          <p:cNvPr id="3" name="Grafik 2">
            <a:extLst>
              <a:ext uri="{FF2B5EF4-FFF2-40B4-BE49-F238E27FC236}">
                <a16:creationId xmlns:a16="http://schemas.microsoft.com/office/drawing/2014/main" id="{D137B8D8-0525-4082-95AF-B7E058211F45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r="50000"/>
          <a:stretch/>
        </p:blipFill>
        <p:spPr>
          <a:xfrm>
            <a:off x="473536" y="4834329"/>
            <a:ext cx="922126" cy="745152"/>
          </a:xfrm>
          <a:prstGeom prst="rect">
            <a:avLst/>
          </a:prstGeom>
        </p:spPr>
      </p:pic>
      <p:sp>
        <p:nvSpPr>
          <p:cNvPr id="42" name="Textfeld 41">
            <a:extLst>
              <a:ext uri="{FF2B5EF4-FFF2-40B4-BE49-F238E27FC236}">
                <a16:creationId xmlns:a16="http://schemas.microsoft.com/office/drawing/2014/main" id="{800A444A-B124-4969-8371-72A49ED561AF}"/>
              </a:ext>
            </a:extLst>
          </p:cNvPr>
          <p:cNvSpPr txBox="1"/>
          <p:nvPr/>
        </p:nvSpPr>
        <p:spPr>
          <a:xfrm>
            <a:off x="5866586" y="849044"/>
            <a:ext cx="2581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PICU-Belegung: RSV und Influenza</a:t>
            </a:r>
          </a:p>
        </p:txBody>
      </p:sp>
      <p:cxnSp>
        <p:nvCxnSpPr>
          <p:cNvPr id="49" name="Gerader Verbinder 48">
            <a:extLst>
              <a:ext uri="{FF2B5EF4-FFF2-40B4-BE49-F238E27FC236}">
                <a16:creationId xmlns:a16="http://schemas.microsoft.com/office/drawing/2014/main" id="{F43998E4-2371-43F8-91F1-19FD62CB084E}"/>
              </a:ext>
            </a:extLst>
          </p:cNvPr>
          <p:cNvCxnSpPr>
            <a:cxnSpLocks/>
          </p:cNvCxnSpPr>
          <p:nvPr/>
        </p:nvCxnSpPr>
        <p:spPr>
          <a:xfrm>
            <a:off x="637673" y="1418538"/>
            <a:ext cx="487659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Grafik 51">
            <a:extLst>
              <a:ext uri="{FF2B5EF4-FFF2-40B4-BE49-F238E27FC236}">
                <a16:creationId xmlns:a16="http://schemas.microsoft.com/office/drawing/2014/main" id="{52520E17-B560-40BA-9EFA-3BB47ADBE75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455676" y="3855216"/>
            <a:ext cx="1710494" cy="1377398"/>
          </a:xfrm>
          <a:prstGeom prst="rect">
            <a:avLst/>
          </a:prstGeom>
        </p:spPr>
      </p:pic>
      <p:sp>
        <p:nvSpPr>
          <p:cNvPr id="54" name="Textfeld 53">
            <a:extLst>
              <a:ext uri="{FF2B5EF4-FFF2-40B4-BE49-F238E27FC236}">
                <a16:creationId xmlns:a16="http://schemas.microsoft.com/office/drawing/2014/main" id="{84064522-D816-479C-A531-DF744F4BD927}"/>
              </a:ext>
            </a:extLst>
          </p:cNvPr>
          <p:cNvSpPr txBox="1"/>
          <p:nvPr/>
        </p:nvSpPr>
        <p:spPr>
          <a:xfrm>
            <a:off x="9334288" y="1040178"/>
            <a:ext cx="1700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74% mit respiratorischer Unterstützung auf ITS</a:t>
            </a:r>
          </a:p>
        </p:txBody>
      </p:sp>
    </p:spTree>
    <p:extLst>
      <p:ext uri="{BB962C8B-B14F-4D97-AF65-F5344CB8AC3E}">
        <p14:creationId xmlns:p14="http://schemas.microsoft.com/office/powerpoint/2010/main" val="2707248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624</Words>
  <Application>Microsoft Office PowerPoint</Application>
  <PresentationFormat>Breitbild</PresentationFormat>
  <Paragraphs>62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858</cp:revision>
  <dcterms:created xsi:type="dcterms:W3CDTF">2021-01-13T08:46:29Z</dcterms:created>
  <dcterms:modified xsi:type="dcterms:W3CDTF">2023-01-04T09:49:06Z</dcterms:modified>
</cp:coreProperties>
</file>