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6"/>
  </p:notesMasterIdLst>
  <p:handoutMasterIdLst>
    <p:handoutMasterId r:id="rId7"/>
  </p:handoutMasterIdLst>
  <p:sldIdLst>
    <p:sldId id="868" r:id="rId2"/>
    <p:sldId id="825" r:id="rId3"/>
    <p:sldId id="870" r:id="rId4"/>
    <p:sldId id="871" r:id="rId5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4861" autoAdjust="0"/>
  </p:normalViewPr>
  <p:slideViewPr>
    <p:cSldViewPr snapToGrid="0" snapToObjects="1">
      <p:cViewPr varScale="1">
        <p:scale>
          <a:sx n="54" d="100"/>
          <a:sy n="54" d="100"/>
        </p:scale>
        <p:origin x="1260" y="52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Amerika: Fallzahlanstiege u.a. in Argentinien, Brasilien, Bolivien, Uruguay</a:t>
            </a: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0" dirty="0">
                <a:solidFill>
                  <a:prstClr val="black"/>
                </a:solidFill>
              </a:rPr>
              <a:t>WHO-Fallzahlen, Datenstand 20.12.20222</a:t>
            </a:r>
          </a:p>
          <a:p>
            <a:r>
              <a:rPr lang="de-DE" sz="1200" b="0" i="0" dirty="0">
                <a:solidFill>
                  <a:prstClr val="black"/>
                </a:solidFill>
              </a:rPr>
              <a:t>WHO AEM-Meeting, 14.12.2022</a:t>
            </a:r>
          </a:p>
          <a:p>
            <a:r>
              <a:rPr lang="de-DE" sz="1200" b="0" i="0">
                <a:solidFill>
                  <a:prstClr val="black"/>
                </a:solidFill>
              </a:rPr>
              <a:t>https://www.reuters.com/business/healthcare-pharmaceuticals/china-estimates-covid-surge-is-infecting-37-million-people-day-bloomberg-news-2022-12-23/</a:t>
            </a:r>
            <a:endParaRPr lang="de-DE" sz="1200" b="0" i="0" dirty="0">
              <a:solidFill>
                <a:prstClr val="black"/>
              </a:solidFill>
            </a:endParaRPr>
          </a:p>
          <a:p>
            <a:r>
              <a:rPr lang="de-DE" sz="1200" b="0" i="0" dirty="0">
                <a:solidFill>
                  <a:prstClr val="black"/>
                </a:solidFill>
              </a:rPr>
              <a:t>https://www.reuters.com/world/china/chinas-rigid-zero-covid-19-policy-starts-thaw-2022-12-07/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01/04/2023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01/04/2023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01/04/2023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01/04/2023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01/04/2023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01/04/2023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01/04/2023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01/04/2023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01/04/2023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01/04/2023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6641475" y="91880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92557"/>
              </p:ext>
            </p:extLst>
          </p:nvPr>
        </p:nvGraphicFramePr>
        <p:xfrm>
          <a:off x="138264" y="1316447"/>
          <a:ext cx="4746247" cy="4377336"/>
        </p:xfrm>
        <a:graphic>
          <a:graphicData uri="http://schemas.openxmlformats.org/drawingml/2006/table">
            <a:tbl>
              <a:tblPr/>
              <a:tblGrid>
                <a:gridCol w="9653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941436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34256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902906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1002327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</a:tblGrid>
              <a:tr h="762412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Fälle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 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(%)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Todesfälle</a:t>
                      </a: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sym typeface="Symbol" panose="05050102010706020507" pitchFamily="18" charset="2"/>
                        </a:rPr>
                        <a:t> 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(%)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-82,52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-19,07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-13,97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461267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-74,91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643769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515583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-40,44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-21,89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2012,94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1333,33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594231">
                <a:tc>
                  <a:txBody>
                    <a:bodyPr/>
                    <a:lstStyle/>
                    <a:p>
                      <a:pPr algn="ctr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1774278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-51,8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-34,4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04.01.2023, Datenstand 03.01.2023; Karte und Tabelle PHI-Auswertung von </a:t>
            </a:r>
            <a:r>
              <a:rPr lang="de-DE" sz="1200" i="1" dirty="0"/>
              <a:t>WHO-Daten, Datenstand 03.01.2023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46AA0D-102B-48DB-A36A-3769A4A76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68" b="13750"/>
          <a:stretch/>
        </p:blipFill>
        <p:spPr>
          <a:xfrm>
            <a:off x="5486400" y="1257357"/>
            <a:ext cx="6567335" cy="46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6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0188F45-B746-4CEC-82D3-6FC5F5C330FE}"/>
              </a:ext>
            </a:extLst>
          </p:cNvPr>
          <p:cNvSpPr txBox="1"/>
          <p:nvPr/>
        </p:nvSpPr>
        <p:spPr>
          <a:xfrm>
            <a:off x="623455" y="6480816"/>
            <a:ext cx="94233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siehe Notizfeld</a:t>
            </a:r>
            <a:endParaRPr lang="de-DE" sz="1200" i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78D23-EE65-4026-AB01-8641A5F61864}"/>
              </a:ext>
            </a:extLst>
          </p:cNvPr>
          <p:cNvSpPr txBox="1"/>
          <p:nvPr/>
        </p:nvSpPr>
        <p:spPr>
          <a:xfrm>
            <a:off x="193712" y="4452821"/>
            <a:ext cx="11804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Virusvarianten: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Vom 1. Dezember 2022 bis zum 3. Januar 2023 sequenzierte das chinesische CDC 2.444 lokale Fälle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Die </a:t>
            </a:r>
            <a:r>
              <a:rPr lang="de-DE" dirty="0" err="1">
                <a:solidFill>
                  <a:srgbClr val="045AA6"/>
                </a:solidFill>
              </a:rPr>
              <a:t>Omicron</a:t>
            </a:r>
            <a:r>
              <a:rPr lang="de-DE" dirty="0">
                <a:solidFill>
                  <a:srgbClr val="045AA6"/>
                </a:solidFill>
              </a:rPr>
              <a:t>-Subvarianten BA.5.2 und BF.7 waren die vorherrschenden Stämme und machten 97,5 % der Fälle aus (XBB.1: 0.04%); es wurden keine neuen Varianten entdeckt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ECDC: Die in China zirkulierenden Varianten sind bereits in der EU im Umlauf und stellen daher keine Herausforderung für die Immunantwort von EU/EWR-Bürgern dar. Außerdem sind die EU-/EWR-Bürger relativ häufig geimpft und immunisiert.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DFD70233-2296-4718-AA34-CBF1A72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Lage in China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11A0735-8EFB-46CB-81A7-A7ECE81495D1}"/>
              </a:ext>
            </a:extLst>
          </p:cNvPr>
          <p:cNvSpPr txBox="1"/>
          <p:nvPr/>
        </p:nvSpPr>
        <p:spPr>
          <a:xfrm>
            <a:off x="146191" y="1123917"/>
            <a:ext cx="76419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Aktuelle Lage (China Mainland):</a:t>
            </a:r>
          </a:p>
          <a:p>
            <a:endParaRPr lang="de-DE" b="1" dirty="0">
              <a:solidFill>
                <a:srgbClr val="045AA6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In der letzten Woche wurden durchschnittlich  5.386 neue Fälle/d gemeldet (7T-I: 10/100,000 </a:t>
            </a:r>
            <a:r>
              <a:rPr lang="de-DE" dirty="0" err="1">
                <a:solidFill>
                  <a:srgbClr val="045AA6"/>
                </a:solidFill>
              </a:rPr>
              <a:t>Ew</a:t>
            </a:r>
            <a:r>
              <a:rPr lang="de-DE" dirty="0">
                <a:solidFill>
                  <a:srgbClr val="045AA6"/>
                </a:solidFill>
              </a:rPr>
              <a:t>.)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Am 3.1.: 7.689 neue Fälle, 5 Todesfälle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Zahl der Todesfälle konstant (7T: 32)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45AA6"/>
                </a:solidFill>
              </a:rPr>
              <a:t>Insgesamt 452.517 Fälle und 5.258 Todesfälle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Medienberichten zufolge gehen Schätzungen der Gesundheitsbehörden davon aus, dass sich 37 Millionen Menschen in China an einem einzigen Tag in der Woche vom 19. bis 25. Dezember mit COVID-19 infiziert haben könnten, und 248 Millionen Menschen in den ersten 20 Tagen des Dezembers</a:t>
            </a:r>
            <a:endParaRPr lang="en-US" dirty="0">
              <a:solidFill>
                <a:srgbClr val="045AA6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dirty="0">
              <a:solidFill>
                <a:srgbClr val="045AA6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79CA0F8-3326-4C4A-86B2-D4D4E67A0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559" y="1816414"/>
            <a:ext cx="4376476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6">
            <a:extLst>
              <a:ext uri="{FF2B5EF4-FFF2-40B4-BE49-F238E27FC236}">
                <a16:creationId xmlns:a16="http://schemas.microsoft.com/office/drawing/2014/main" id="{FC4E9530-BA75-45E6-A83D-D31C015A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Maßnahmen bei Einreise aus China </a:t>
            </a:r>
            <a:r>
              <a:rPr lang="de-DE" sz="2400">
                <a:latin typeface="Scala Sans OT" panose="020B0504030101020104" pitchFamily="34" charset="0"/>
              </a:rPr>
              <a:t>(03.01.23</a:t>
            </a:r>
            <a:r>
              <a:rPr lang="de-DE" sz="2400" dirty="0">
                <a:latin typeface="Scala Sans OT" panose="020B0504030101020104" pitchFamily="34" charset="0"/>
              </a:rPr>
              <a:t>)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D7422239-50D0-410A-854E-3563DCE9D6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36EDDBB-287C-4D81-826F-4A0653A34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60" y="1011554"/>
            <a:ext cx="11098454" cy="58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B8A5B1D-B684-4966-AB0B-5CF76A49A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24" y="870166"/>
            <a:ext cx="4488959" cy="43642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8E3965-576D-4AEE-9EDF-28934C6A5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4" y="1354134"/>
            <a:ext cx="4488959" cy="3740799"/>
          </a:xfrm>
          <a:prstGeom prst="rect">
            <a:avLst/>
          </a:prstGeom>
        </p:spPr>
      </p:pic>
      <p:sp>
        <p:nvSpPr>
          <p:cNvPr id="11" name="Titel 6">
            <a:extLst>
              <a:ext uri="{FF2B5EF4-FFF2-40B4-BE49-F238E27FC236}">
                <a16:creationId xmlns:a16="http://schemas.microsoft.com/office/drawing/2014/main" id="{2AEA520C-D097-4D1D-B072-E5C07A18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USA und XBB.1.5.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2221F426-6A8A-4BF2-9F5B-38D550F4193F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2E05C933-C73C-431C-BA35-688D0B770652}"/>
              </a:ext>
            </a:extLst>
          </p:cNvPr>
          <p:cNvSpPr txBox="1"/>
          <p:nvPr/>
        </p:nvSpPr>
        <p:spPr>
          <a:xfrm>
            <a:off x="884792" y="5142474"/>
            <a:ext cx="10422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Aktuelle Lage: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In der letzten Woche 396.130 neue Fälle; -21% (7T-I: 120/100,000 </a:t>
            </a:r>
            <a:r>
              <a:rPr lang="de-DE" sz="2000" dirty="0" err="1">
                <a:solidFill>
                  <a:srgbClr val="045AA6"/>
                </a:solidFill>
              </a:rPr>
              <a:t>Ew</a:t>
            </a:r>
            <a:r>
              <a:rPr lang="de-DE" sz="2000" dirty="0">
                <a:solidFill>
                  <a:srgbClr val="045AA6"/>
                </a:solidFill>
              </a:rPr>
              <a:t>.)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 26.232 Hospitalisierungen in den letzten 7 Tagen (+10%)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Zahl der Todesfälle in den letzten 7 Tagen: 2255 (-23%)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XBB.1.5.: 40.5%</a:t>
            </a:r>
            <a:endParaRPr lang="en-US" sz="2000" dirty="0">
              <a:solidFill>
                <a:srgbClr val="045AA6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045AA6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D6537E-881D-4B20-B5EF-949BFCDF7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799" y="1303460"/>
            <a:ext cx="7139677" cy="36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822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Breitbild</PresentationFormat>
  <Paragraphs>68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Symbol</vt:lpstr>
      <vt:lpstr>Wingdings</vt:lpstr>
      <vt:lpstr>1_Office-Design</vt:lpstr>
      <vt:lpstr>COVID-19 – Internationale Lage</vt:lpstr>
      <vt:lpstr>COVID-19 – Lage in China</vt:lpstr>
      <vt:lpstr>COVID-19 – Maßnahmen bei Einreise aus China (03.01.23)</vt:lpstr>
      <vt:lpstr>COVID-19 – USA und XBB.1.5.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1281</cp:revision>
  <dcterms:created xsi:type="dcterms:W3CDTF">2015-11-02T12:29:13Z</dcterms:created>
  <dcterms:modified xsi:type="dcterms:W3CDTF">2023-01-04T16:22:33Z</dcterms:modified>
</cp:coreProperties>
</file>