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5" r:id="rId8"/>
    <p:sldId id="1026" r:id="rId9"/>
    <p:sldId id="656" r:id="rId10"/>
    <p:sldId id="662" r:id="rId11"/>
    <p:sldId id="1022" r:id="rId12"/>
    <p:sldId id="667" r:id="rId13"/>
    <p:sldId id="286" r:id="rId14"/>
    <p:sldId id="283" r:id="rId15"/>
    <p:sldId id="285" r:id="rId16"/>
    <p:sldId id="287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655"/>
            <p14:sldId id="1025"/>
            <p14:sldId id="1026"/>
            <p14:sldId id="656"/>
            <p14:sldId id="662"/>
            <p14:sldId id="1022"/>
            <p14:sldId id="667"/>
            <p14:sldId id="286"/>
            <p14:sldId id="283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3686" autoAdjust="0"/>
  </p:normalViewPr>
  <p:slideViewPr>
    <p:cSldViewPr snapToGrid="0" snapToObjects="1">
      <p:cViewPr varScale="1">
        <p:scale>
          <a:sx n="56" d="100"/>
          <a:sy n="56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Altersgruppen ab 35 Jahren: COVID-19 etwas häufiger als Influenza diagnostiziert (unter SARI mit Intensivbehandlung)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Kein weiterer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50/2022, leichter Anstieg deutet sich an aber nicht so stark wie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Hosp.Inzidenz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der Meldedaten:</a:t>
            </a:r>
            <a:r>
              <a:rPr lang="de-DE" sz="1200" b="0" dirty="0">
                <a:sym typeface="Wingdings" panose="05000000000000000000" pitchFamily="2" charset="2"/>
              </a:rPr>
              <a:t> 4,4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3,3 auf 5,3),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49: 3,3, KW 48: 2,9 KW 47: 3,0, KW 46: 2,3, KW 45: 2,9)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50/2022: 35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49: 24, KW 48: 23 KW47: 21, KW 46: 14, KW 45: 21)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Nur in AG 80+ Anstieg merkbar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gesunken 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52: 7,7  %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KW 51: 9,5 %; KW 50 noch 11,1 %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51. KW: 7,9 Mio.; 50. KW: ca. 9,2 Millionen.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ab der 51. KW (ARE-Gesamt);.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Eventuell den Peak erreicht? 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ARE-gesamt höher als im Vergleichszeitraum um den Jahreswechsel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Rückgang bei allen AG bis ab 60-Jöhrige (hier Stabil, aber auf hohem Niveau); bei den 0-4 Jährigen: teilweise niedrigere Werte als in den </a:t>
            </a:r>
            <a:r>
              <a:rPr lang="de-DE" sz="1200" i="0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vorpandemischen Jahren,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Annäherung in den anderen AGI (zur 52. KW)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1,8 %; KW 51: 3,0 %; KW 50:  4,1 %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der 50. KW bis zur 52. KW deutlich gesunken (von 3.358 auf 1424 in 52. KW)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über dem Wertebereich der Vorjahre zur 52. KW,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0-4-Jährigen Wert niedriger als in den vorpandemischen Jahren zur 52. KW, bei den 5 bis 14 Jährigen ähnlich, bei den Erwachsenen sind die Werte höher als zur 52. KW  in den Vorjahren.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einem verstärkten Transmissionsgeschehen kann auch ein sensitiveres Konsulta­tions­ver­halten (Aufsuchen der Arztpraxen bereits bei milder ARE-Symptomatik) zu höheren Werten beitragen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Verkürzte Schulwoche in einigen BL vor Weihnachten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Kinder sind keinem Arzt vorgestellt worden</a:t>
            </a: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\\rki.local\daten\Projekte\FG36_AGI\Wochenberichte\Berichterstellung\Saison_2022_23\Woche_52_2022\KI_2015_2023_01_03.xlsx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Anzahl der Arztkonsultationen wegen COVID-ARE ist seit KW 49 insgesamt stabil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Kindern bis 14 Jahren ist seit längerem ein leicht rückläufiger Trend zu beobachten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35- bis 59-Jährigen und ab 80-Jährigen ist seit etwa KW 48 ein Anstieg der Werte zu verzeichnen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steigt seit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 KW 2022 an, nähert sich dem Allzeithoch zum Peak 2017/18; in KW 51 leichter Rückgang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 mit Intensivbehandlungen haben in KW 49/50 nochmal Sprung nach oben gemacht, Wert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zu  Peak 2017/18 und 3. COVID-19Welle, noch unter 2./4. COVID-19-Peak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 stabil (16%, Vorwoche 14%), Anteil RSV sinkt langsam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bisher noch relativ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20 % (Vorwoche: 20 %), </a:t>
            </a:r>
          </a:p>
          <a:p>
            <a:pPr marL="0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weiter relativ noch etwas höherer Anteil an Intensivbehandlungen bei SARI mit COVID-19 als bei SARI mit Influenza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33% (Vorwoche 35 %), 22% Influenza-Fälle (Vorwoche: 29 %) unter SARI mit Intensivbehandlung;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Influenza bleibt in allen Altersgruppen die häufigste spezifische Diagnose</a:t>
            </a:r>
          </a:p>
          <a:p>
            <a:r>
              <a:rPr lang="de-DE" dirty="0"/>
              <a:t>Im Vergleich zur Vorwoche weiterer Anstieg SARI in den AG 60-79 und 80+</a:t>
            </a:r>
          </a:p>
          <a:p>
            <a:endParaRPr lang="de-DE" dirty="0"/>
          </a:p>
          <a:p>
            <a:r>
              <a:rPr lang="de-DE" u="sng" dirty="0"/>
              <a:t>S:\Projekte\FG36_INV_ICOSARI\Arbeitsordner\Wochenbericht\Krisenstab-AG_separat_alleVWD\RSV_Altersgruppen/Anteil_RSV.png</a:t>
            </a:r>
          </a:p>
          <a:p>
            <a:r>
              <a:rPr lang="de-DE" u="sng" dirty="0"/>
              <a:t>S:\Projekte\FG36_INV_ICOSARI\Arbeitsordner\Wochenbericht\Krisenstab-AG_separat_alleVWD\INV_Altersgruppen/Anteil_both_INV_U_ab35_2021_22_mod.png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AG 0-4 setzt sich fort, bei steigendem Anteil Influenza-Diagnosen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Ebenfalls Rückgang in den AG zwischen 5 und 59 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AG 60-79 und 80+ auf Niveau über 2. COVID-19-Welle, weiter Zunahme Influenza-Diagnosen (vorher COVID-19 häufigste Diagnose in AG 80+)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3.1.2023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51.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Stand:3.1.2023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78B0AA-4FE2-414A-BC4D-51E14B269DB6}"/>
              </a:ext>
            </a:extLst>
          </p:cNvPr>
          <p:cNvCxnSpPr>
            <a:cxnSpLocks/>
          </p:cNvCxnSpPr>
          <p:nvPr/>
        </p:nvCxnSpPr>
        <p:spPr>
          <a:xfrm flipH="1">
            <a:off x="2108931" y="1345475"/>
            <a:ext cx="522306" cy="22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C1CE40A-CCDD-413D-BCA4-EB15536EAD5C}"/>
              </a:ext>
            </a:extLst>
          </p:cNvPr>
          <p:cNvSpPr txBox="1"/>
          <p:nvPr/>
        </p:nvSpPr>
        <p:spPr>
          <a:xfrm>
            <a:off x="2655486" y="1155393"/>
            <a:ext cx="1995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59 % RSV, 26 % Influenza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B1B9BF-5EFB-427F-85C2-2AFC9FB61B33}"/>
              </a:ext>
            </a:extLst>
          </p:cNvPr>
          <p:cNvCxnSpPr/>
          <p:nvPr/>
        </p:nvCxnSpPr>
        <p:spPr>
          <a:xfrm>
            <a:off x="1356852" y="1621349"/>
            <a:ext cx="30831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B4771D3-5239-4D3E-9D22-6CC049B1D9D6}"/>
              </a:ext>
            </a:extLst>
          </p:cNvPr>
          <p:cNvCxnSpPr>
            <a:cxnSpLocks/>
          </p:cNvCxnSpPr>
          <p:nvPr/>
        </p:nvCxnSpPr>
        <p:spPr>
          <a:xfrm flipH="1">
            <a:off x="6343650" y="3243609"/>
            <a:ext cx="416206" cy="3672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B273133-AE7C-436F-9453-1B27820E004E}"/>
              </a:ext>
            </a:extLst>
          </p:cNvPr>
          <p:cNvSpPr txBox="1"/>
          <p:nvPr/>
        </p:nvSpPr>
        <p:spPr>
          <a:xfrm>
            <a:off x="6343650" y="2939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29 % COVID-19, 22 % Influenza,</a:t>
            </a:r>
          </a:p>
          <a:p>
            <a:r>
              <a:rPr lang="de-DE" sz="1400" dirty="0">
                <a:solidFill>
                  <a:srgbClr val="E22B00"/>
                </a:solidFill>
              </a:rPr>
              <a:t>		         5 % RSV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4473881-9824-41FE-99BF-F889758DEE67}"/>
              </a:ext>
            </a:extLst>
          </p:cNvPr>
          <p:cNvCxnSpPr>
            <a:cxnSpLocks/>
          </p:cNvCxnSpPr>
          <p:nvPr/>
        </p:nvCxnSpPr>
        <p:spPr>
          <a:xfrm flipH="1">
            <a:off x="6267450" y="5194838"/>
            <a:ext cx="330481" cy="431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667A37C-C50E-4E67-B482-8EC6E8D12539}"/>
              </a:ext>
            </a:extLst>
          </p:cNvPr>
          <p:cNvSpPr txBox="1"/>
          <p:nvPr/>
        </p:nvSpPr>
        <p:spPr>
          <a:xfrm>
            <a:off x="6343650" y="483378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23 % COVID-19, 19 % Influenza, </a:t>
            </a:r>
          </a:p>
          <a:p>
            <a:r>
              <a:rPr lang="de-DE" sz="1400" dirty="0">
                <a:solidFill>
                  <a:srgbClr val="E22B00"/>
                </a:solidFill>
              </a:rPr>
              <a:t>		         4 % RSV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F2EABFB-7694-4883-B7B5-8CE4FE4D028F}"/>
              </a:ext>
            </a:extLst>
          </p:cNvPr>
          <p:cNvCxnSpPr>
            <a:cxnSpLocks/>
          </p:cNvCxnSpPr>
          <p:nvPr/>
        </p:nvCxnSpPr>
        <p:spPr>
          <a:xfrm flipH="1">
            <a:off x="6267450" y="1335043"/>
            <a:ext cx="357609" cy="608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C8A35B9-BF63-4502-9D04-A93E4ADF8412}"/>
              </a:ext>
            </a:extLst>
          </p:cNvPr>
          <p:cNvSpPr txBox="1"/>
          <p:nvPr/>
        </p:nvSpPr>
        <p:spPr>
          <a:xfrm>
            <a:off x="6343650" y="105740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21 % COVID-19, 11 % Influenza, 		         5 % RSV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" y="841248"/>
            <a:ext cx="5750544" cy="258774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4,4 COVID-SARI pro 100.000</a:t>
            </a:r>
          </a:p>
          <a:p>
            <a:endParaRPr lang="de-DE" dirty="0"/>
          </a:p>
          <a:p>
            <a:r>
              <a:rPr lang="de-DE" dirty="0"/>
              <a:t>Entspricht ca. 3.700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8BAF04-37E0-4F55-A2E7-241026151133}"/>
              </a:ext>
            </a:extLst>
          </p:cNvPr>
          <p:cNvSpPr txBox="1"/>
          <p:nvPr/>
        </p:nvSpPr>
        <p:spPr>
          <a:xfrm rot="2599900">
            <a:off x="2489623" y="2796564"/>
            <a:ext cx="586549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800" dirty="0"/>
              <a:t>Austauschen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41. KW bis 51.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D55520-2081-491E-9CBF-0216469B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4ADD54-F3A5-4F72-9577-1C5AE3B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4B359D-CD5B-4255-AB4C-043CEB73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0982BD-720B-47DC-9E42-BB85B19C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5B8D15-FA06-4BE4-AE74-5253E5EBBF0A}"/>
              </a:ext>
            </a:extLst>
          </p:cNvPr>
          <p:cNvSpPr txBox="1">
            <a:spLocks/>
          </p:cNvSpPr>
          <p:nvPr/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FAB7A-8DCC-448E-B04E-4D37FD3497DA}"/>
              </a:ext>
            </a:extLst>
          </p:cNvPr>
          <p:cNvSpPr txBox="1"/>
          <p:nvPr/>
        </p:nvSpPr>
        <p:spPr>
          <a:xfrm>
            <a:off x="5312512" y="1505625"/>
            <a:ext cx="23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199 + 49</a:t>
            </a:r>
            <a:r>
              <a:rPr lang="de-DE" dirty="0"/>
              <a:t> Einsendungen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81402-94B8-474F-9D90-D775F9DEE078}"/>
              </a:ext>
            </a:extLst>
          </p:cNvPr>
          <p:cNvSpPr txBox="1"/>
          <p:nvPr/>
        </p:nvSpPr>
        <p:spPr>
          <a:xfrm>
            <a:off x="5306497" y="897319"/>
            <a:ext cx="238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KW51 + 52 - 2022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A18B36-1AB7-4126-9E6C-96607F0F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06" y="3676489"/>
            <a:ext cx="8291882" cy="18655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58F184-89A7-4DC4-AA7A-9F16CEC4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6" y="82512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04.01.2023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9EF7F6-30AB-4336-80F6-B6A7CAD3C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3" y="3637518"/>
            <a:ext cx="8407113" cy="27556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A7E5636-2F40-44DF-A1C6-C82293202B01}"/>
              </a:ext>
            </a:extLst>
          </p:cNvPr>
          <p:cNvSpPr txBox="1"/>
          <p:nvPr/>
        </p:nvSpPr>
        <p:spPr>
          <a:xfrm>
            <a:off x="1337363" y="5152969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D92684-4761-482B-9D0A-2D0D868197E2}"/>
              </a:ext>
            </a:extLst>
          </p:cNvPr>
          <p:cNvSpPr txBox="1"/>
          <p:nvPr/>
        </p:nvSpPr>
        <p:spPr>
          <a:xfrm>
            <a:off x="2010863" y="5475920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9AFED48-6B48-4F1D-85C0-C36A8096674E}"/>
              </a:ext>
            </a:extLst>
          </p:cNvPr>
          <p:cNvSpPr txBox="1"/>
          <p:nvPr/>
        </p:nvSpPr>
        <p:spPr>
          <a:xfrm>
            <a:off x="8191298" y="466147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DF15A3-0CB8-4136-9554-D74901832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3" y="818714"/>
            <a:ext cx="8419306" cy="275563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E21D982-55D7-4602-A0D5-237462B97306}"/>
              </a:ext>
            </a:extLst>
          </p:cNvPr>
          <p:cNvSpPr txBox="1"/>
          <p:nvPr/>
        </p:nvSpPr>
        <p:spPr>
          <a:xfrm>
            <a:off x="1337363" y="263357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F580171-8E57-479D-BAE3-699B96F42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317" y="2286395"/>
            <a:ext cx="457240" cy="2804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5B94C94-BFDA-4C20-A1E1-AFA9F2730CD8}"/>
              </a:ext>
            </a:extLst>
          </p:cNvPr>
          <p:cNvSpPr txBox="1"/>
          <p:nvPr/>
        </p:nvSpPr>
        <p:spPr>
          <a:xfrm>
            <a:off x="5760791" y="2510460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54BF7C7-1FDB-494B-90BF-446ED20E59AC}"/>
              </a:ext>
            </a:extLst>
          </p:cNvPr>
          <p:cNvSpPr txBox="1"/>
          <p:nvPr/>
        </p:nvSpPr>
        <p:spPr>
          <a:xfrm>
            <a:off x="7942862" y="2511178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9EED8AC-0303-4C37-9A29-32069329B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631" y="2633571"/>
            <a:ext cx="44504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04.01.2023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217E5F-75E4-4FB4-B3DE-29E25216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2051184"/>
            <a:ext cx="8394920" cy="27556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71A07C0-645E-4854-9173-F32CE4990267}"/>
              </a:ext>
            </a:extLst>
          </p:cNvPr>
          <p:cNvSpPr txBox="1"/>
          <p:nvPr/>
        </p:nvSpPr>
        <p:spPr>
          <a:xfrm>
            <a:off x="2815053" y="277657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9A52A4A-D7CD-4EEA-B749-C4C6F3B746FA}"/>
              </a:ext>
            </a:extLst>
          </p:cNvPr>
          <p:cNvSpPr txBox="1"/>
          <p:nvPr/>
        </p:nvSpPr>
        <p:spPr>
          <a:xfrm>
            <a:off x="5070904" y="324148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A3FB8FD-A75C-4739-B891-44E2ECB0A1A2}"/>
              </a:ext>
            </a:extLst>
          </p:cNvPr>
          <p:cNvSpPr txBox="1"/>
          <p:nvPr/>
        </p:nvSpPr>
        <p:spPr>
          <a:xfrm>
            <a:off x="6708271" y="356930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E5DA36C-B852-471B-BA5E-21BF7D660855}"/>
              </a:ext>
            </a:extLst>
          </p:cNvPr>
          <p:cNvSpPr txBox="1"/>
          <p:nvPr/>
        </p:nvSpPr>
        <p:spPr>
          <a:xfrm>
            <a:off x="8247213" y="3700859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775E66-C5E9-4F14-A712-C1350B25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0" y="844464"/>
            <a:ext cx="7765484" cy="187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675814-3192-45E4-8CC8-62D32189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0" y="2716464"/>
            <a:ext cx="7765484" cy="187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BBB3C8-DEEE-4ACA-8C58-85F7BBE47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0" y="4597413"/>
            <a:ext cx="7765484" cy="18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52.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3.1.2023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740318"/>
            <a:ext cx="32911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52 </a:t>
            </a:r>
            <a:r>
              <a:rPr lang="de-DE" dirty="0"/>
              <a:t>bei </a:t>
            </a:r>
            <a:r>
              <a:rPr lang="de-DE" b="1" dirty="0"/>
              <a:t>7.700</a:t>
            </a:r>
            <a:r>
              <a:rPr lang="de-DE" dirty="0"/>
              <a:t> ARE (in der 51.KW: 9.500; 50. KW: 11.100)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6,4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8" y="3939098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Seit</a:t>
            </a:r>
            <a:r>
              <a:rPr lang="en-US" dirty="0"/>
              <a:t> der 50. KW </a:t>
            </a:r>
          </a:p>
          <a:p>
            <a:r>
              <a:rPr lang="en-US" dirty="0" err="1"/>
              <a:t>Rückgang</a:t>
            </a:r>
            <a:r>
              <a:rPr lang="en-US" dirty="0"/>
              <a:t> in </a:t>
            </a:r>
            <a:r>
              <a:rPr lang="en-US" dirty="0" err="1"/>
              <a:t>allen</a:t>
            </a:r>
            <a:r>
              <a:rPr lang="en-US" dirty="0"/>
              <a:t> AG;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ab 60 </a:t>
            </a:r>
            <a:r>
              <a:rPr lang="en-US" dirty="0" err="1"/>
              <a:t>Jährigen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260A0D-27C0-4B06-B3B4-78ED9F290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968433"/>
            <a:ext cx="5104325" cy="25521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04BA1D-8EEE-44F7-847C-F3B0D693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" y="3749970"/>
            <a:ext cx="5301659" cy="26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52.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3.1.2023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der 50. KW auf die 52. KW gesunken</a:t>
            </a:r>
          </a:p>
          <a:p>
            <a:endParaRPr lang="de-DE" sz="600" dirty="0"/>
          </a:p>
          <a:p>
            <a:r>
              <a:rPr lang="de-DE" dirty="0"/>
              <a:t>ca. 1.400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52. KW 2022: ca. 1,2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858300" y="3901797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in allen AG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232347-F132-4947-B095-500D42C25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48"/>
          <a:stretch/>
        </p:blipFill>
        <p:spPr>
          <a:xfrm>
            <a:off x="193493" y="1204056"/>
            <a:ext cx="5567014" cy="26213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2D22C4-645F-4F26-A3D6-684CE13600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025" b="-633"/>
          <a:stretch/>
        </p:blipFill>
        <p:spPr>
          <a:xfrm>
            <a:off x="224629" y="3833872"/>
            <a:ext cx="5504741" cy="25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3.1.2023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52. KW 2022</a:t>
            </a:r>
          </a:p>
          <a:p>
            <a:r>
              <a:rPr lang="de-DE" dirty="0"/>
              <a:t>Rund 190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155.000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0" y="2074540"/>
            <a:ext cx="7891190" cy="31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52.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2" y="1036359"/>
            <a:ext cx="4247994" cy="2123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2" y="2888816"/>
            <a:ext cx="4247994" cy="21239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2" y="4705759"/>
            <a:ext cx="4247994" cy="21239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0" y="2888816"/>
            <a:ext cx="4247994" cy="2123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60" y="4705759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51.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3.1.2023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51.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22394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51.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725529" y="216309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421965" y="2189010"/>
            <a:ext cx="342140" cy="14461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40192" y="850292"/>
            <a:ext cx="6026151" cy="1387770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779723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971107" y="4142081"/>
            <a:ext cx="6548437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725529" y="152875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33%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7378658" y="1731520"/>
            <a:ext cx="333000" cy="495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710191" y="49140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22%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</p:cNvCxnSpPr>
          <p:nvPr/>
        </p:nvCxnSpPr>
        <p:spPr>
          <a:xfrm flipH="1">
            <a:off x="7421965" y="5083903"/>
            <a:ext cx="346632" cy="1211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725529" y="190988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16%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</p:cNvCxnSpPr>
          <p:nvPr/>
        </p:nvCxnSpPr>
        <p:spPr>
          <a:xfrm flipH="1">
            <a:off x="7466343" y="2084974"/>
            <a:ext cx="259186" cy="45751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710191" y="519852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20%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7377711" y="5332095"/>
            <a:ext cx="332480" cy="510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656850" y="548435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14%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</p:cNvCxnSpPr>
          <p:nvPr/>
        </p:nvCxnSpPr>
        <p:spPr>
          <a:xfrm flipH="1" flipV="1">
            <a:off x="7378658" y="5522117"/>
            <a:ext cx="299841" cy="132532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KW 51/2022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FDDB8E-F783-4BA7-8D7C-E2D226D4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3.1.2023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647579" y="1023043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38 % Influenza, 17 % COVID-19, 4 % RSV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49984" y="4617126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28 % Influenza, 25 % COVID-19,  2 % RSV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08734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32 % Influenza, 19 % COVID-19, 4 % RSV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167054" y="1262359"/>
            <a:ext cx="600298" cy="28390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831877" y="1023043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53 % RSV, 33 % Influenza, 3 % COVID-19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2257425" y="3100369"/>
            <a:ext cx="442367" cy="32863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2772230" y="2887805"/>
            <a:ext cx="2037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63 % Influenza, 10 % RSV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457057-A0CB-4A14-9FFD-2A8E32F1CF54}"/>
              </a:ext>
            </a:extLst>
          </p:cNvPr>
          <p:cNvSpPr txBox="1"/>
          <p:nvPr/>
        </p:nvSpPr>
        <p:spPr>
          <a:xfrm>
            <a:off x="2337203" y="4617126"/>
            <a:ext cx="241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51 % Influenza, 3 % COVID-19, 3 % RSV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4FA79E7-1964-4336-B5D2-3E966168AB11}"/>
              </a:ext>
            </a:extLst>
          </p:cNvPr>
          <p:cNvCxnSpPr>
            <a:cxnSpLocks/>
          </p:cNvCxnSpPr>
          <p:nvPr/>
        </p:nvCxnSpPr>
        <p:spPr>
          <a:xfrm flipH="1">
            <a:off x="2218964" y="5086680"/>
            <a:ext cx="206282" cy="30230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82D4917-DB03-45F2-A858-0A81007DA67C}"/>
              </a:ext>
            </a:extLst>
          </p:cNvPr>
          <p:cNvCxnSpPr>
            <a:cxnSpLocks/>
          </p:cNvCxnSpPr>
          <p:nvPr/>
        </p:nvCxnSpPr>
        <p:spPr>
          <a:xfrm flipH="1">
            <a:off x="6248400" y="1348327"/>
            <a:ext cx="276225" cy="42533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06B6D1-416F-40FE-9C1B-F81B5F67447F}"/>
              </a:ext>
            </a:extLst>
          </p:cNvPr>
          <p:cNvCxnSpPr>
            <a:cxnSpLocks/>
          </p:cNvCxnSpPr>
          <p:nvPr/>
        </p:nvCxnSpPr>
        <p:spPr>
          <a:xfrm flipH="1">
            <a:off x="6248400" y="3145642"/>
            <a:ext cx="276226" cy="24773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77006FC-079F-4AC1-AB3F-9DA0AB90E216}"/>
              </a:ext>
            </a:extLst>
          </p:cNvPr>
          <p:cNvCxnSpPr>
            <a:cxnSpLocks/>
          </p:cNvCxnSpPr>
          <p:nvPr/>
        </p:nvCxnSpPr>
        <p:spPr>
          <a:xfrm flipH="1">
            <a:off x="6315075" y="4887710"/>
            <a:ext cx="304801" cy="134608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1724</Words>
  <Application>Microsoft Office PowerPoint</Application>
  <PresentationFormat>Bildschirmpräsentation (4:3)</PresentationFormat>
  <Paragraphs>177</Paragraphs>
  <Slides>16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3.1.2023</vt:lpstr>
      <vt:lpstr>GrippeWeb bis zur 52. KW 2022 </vt:lpstr>
      <vt:lpstr>Arbeitsgemeinschaft Influenza ARE-Konsultationen / 100.000 Einwohner bis zur 52. KW 2022</vt:lpstr>
      <vt:lpstr>Arbeitsgemeinschaft Influenza - SEEDARE ARE-Konsultationen mit COVID-Diagnose / 100.000 Einwohner </vt:lpstr>
      <vt:lpstr>SEEDARE – ARE mit COVID-19 Konsultationen in Altersgruppen bis zur 52.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3945</cp:revision>
  <cp:lastPrinted>2020-05-13T06:04:10Z</cp:lastPrinted>
  <dcterms:created xsi:type="dcterms:W3CDTF">2015-11-02T12:29:13Z</dcterms:created>
  <dcterms:modified xsi:type="dcterms:W3CDTF">2023-01-04T10:01:26Z</dcterms:modified>
</cp:coreProperties>
</file>