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0" r:id="rId5"/>
    <p:sldId id="30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59" autoAdjust="0"/>
    <p:restoredTop sz="96366" autoAdjust="0"/>
  </p:normalViewPr>
  <p:slideViewPr>
    <p:cSldViewPr snapToGrid="0">
      <p:cViewPr varScale="1">
        <p:scale>
          <a:sx n="110" d="100"/>
          <a:sy n="110" d="100"/>
        </p:scale>
        <p:origin x="684" y="10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 2 Wochen am 04.01.: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1.348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+1.134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 befinden uns wieder in einem Anstieg der COVID-19-Belegung auf Intensivstation.</a:t>
            </a:r>
            <a:endParaRPr lang="de-DE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Anzahl der täglich verstorbenen SARS-Cov-2-Patient*innen sind wieder im Anstieg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Zurück zu COVID, die Altersverteilung oben links in absoluten Zahlen zeigt, dass, der aufwärts-Trend der letzten Wochen  vor allem in den Altersgruppen ab 60 Jahren zu verzeichnen ist. (die obersten drei Linien)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r>
              <a:rPr lang="de-DE" b="0" dirty="0"/>
              <a:t>Prozentual zeigt sich weiterhin im langfristigen Trend ein immer weiter steigender Anteil der über 70 und 80-jährigen, diese machen inzwischen 60 % der COVID-19-Fälle auf ITS aus.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/>
              <a:t>Nimmt man noch die 60-69-jährigen dazu, machen Die Altersgruppen zusammen Über 84 % aus.</a:t>
            </a:r>
          </a:p>
          <a:p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der Behandlungsschwere ergibt sich ein ähnliches Bild wie die letzten Male, darum stelle ich heute einmal andere Kennzahlen vor.</a:t>
            </a:r>
          </a:p>
          <a:p>
            <a:r>
              <a:rPr lang="de-DE" dirty="0"/>
              <a:t>In der linken Grafik sehen Sie die als blaue Fläche die Anzahl der Non-Covid-Patienten auf Intensivstation, die mindestens eine Invasive Beatmung benötigen. </a:t>
            </a:r>
          </a:p>
          <a:p>
            <a:r>
              <a:rPr lang="de-DE" dirty="0"/>
              <a:t>Hier ist seit Ende November ein verstärkter Anstieg zu verzeichnen, auf über 6.000 Patient*innen, die Legende finden Sie in der Grafik links.</a:t>
            </a:r>
          </a:p>
          <a:p>
            <a:r>
              <a:rPr lang="de-DE" dirty="0"/>
              <a:t>Gleichzeitig fällt die Zahl der gemeldeten freien invasiven Beatmungsmöglichkeiten (die lila Linie) auf ein globales Minimum, hier ist die zugehörige Legende rechts. </a:t>
            </a:r>
          </a:p>
          <a:p>
            <a:r>
              <a:rPr lang="de-DE" b="0" dirty="0"/>
              <a:t>Neben den freien Invasiven Beatmungskapazitäten nehmen auch die freien Intensivbetten ab (das ist hier nicht dargestellt). </a:t>
            </a:r>
          </a:p>
          <a:p>
            <a:r>
              <a:rPr lang="de-DE" b="0" dirty="0"/>
              <a:t>Die Absolut-Zahl der Non-Covid-Patient*innen nimmt nicht zu, das bedeutet, dass mehr non-Covid-Patient*innen beatmet werden müssen. </a:t>
            </a:r>
          </a:p>
          <a:p>
            <a:endParaRPr lang="de-DE" b="0" dirty="0"/>
          </a:p>
          <a:p>
            <a:r>
              <a:rPr lang="de-DE" b="0" dirty="0"/>
              <a:t>In der Abbildung oben Rechts sehen Sie, dass die Meldungen der Belastung der Intensivstationen parallel zu dieser Entwicklung ansteigt. </a:t>
            </a:r>
            <a:r>
              <a:rPr lang="de-DE" dirty="0"/>
              <a:t>Ebenso die Meldungen von Personalmangel bei den Gründen der Betriebseinschränkungen unten rechts.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Aufgrund der aktuellen Lage wieder eine kurze extra-Folie zu den pädiatrische Intensivstation wo es weiterhin angespannt ist.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links sehen sie, dass die freien betten und ebenso die freien Kapazitäten zur invasiven Beatmung weiter stark abgenommen haben. 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rechts sehen Sie die gleiche Grafik einmal reingezoomt auf die erfassten Belegungsgründe.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 zeigt sich, dass die Anzahl der intensivpflichtigen RSV-Fälle (rot) scheinbar die Spitze überschritten hat.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 zieht die Anzahl der Influenza-Fälle (lila) nach. </a:t>
            </a:r>
          </a:p>
          <a:p>
            <a:endParaRPr lang="de-DE" dirty="0"/>
          </a:p>
          <a:p>
            <a:r>
              <a:rPr lang="de-DE" dirty="0"/>
              <a:t>Unten rechts sehen Sie welche Gründe gemeldet werden, die zu Einschränkungen des Betriebes der Intensivstationen führen. Hier sind vor allem Personalmangel, aber auch starker Mangel an Räumen zu verzeichnen.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28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18.01.2023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2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084" y="4020646"/>
            <a:ext cx="5209113" cy="273462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109" y="270907"/>
            <a:ext cx="4907074" cy="338225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" y="2464788"/>
            <a:ext cx="6472644" cy="3743215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04.01.2023 werden </a:t>
            </a:r>
            <a:r>
              <a:rPr lang="de-DE" sz="1600" b="1" dirty="0"/>
              <a:t>859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+619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330298" y="2694685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291350" y="5028299"/>
            <a:ext cx="97842" cy="312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054300" y="5341121"/>
            <a:ext cx="571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859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69613F9B-6184-43ED-B357-93E81FD51C3E}"/>
              </a:ext>
            </a:extLst>
          </p:cNvPr>
          <p:cNvCxnSpPr>
            <a:cxnSpLocks/>
          </p:cNvCxnSpPr>
          <p:nvPr/>
        </p:nvCxnSpPr>
        <p:spPr>
          <a:xfrm flipH="1">
            <a:off x="11845244" y="1992772"/>
            <a:ext cx="220407" cy="59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45658" y="3624506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BB0C49-58A7-4CF0-A5A0-F5F112582F55}"/>
              </a:ext>
            </a:extLst>
          </p:cNvPr>
          <p:cNvSpPr/>
          <p:nvPr/>
        </p:nvSpPr>
        <p:spPr>
          <a:xfrm>
            <a:off x="11801886" y="5267528"/>
            <a:ext cx="326220" cy="1576106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7BB2EF12-47C4-4BD8-89AB-BD629BDD5C4B}"/>
              </a:ext>
            </a:extLst>
          </p:cNvPr>
          <p:cNvCxnSpPr>
            <a:cxnSpLocks/>
          </p:cNvCxnSpPr>
          <p:nvPr/>
        </p:nvCxnSpPr>
        <p:spPr>
          <a:xfrm flipH="1">
            <a:off x="11878294" y="4586188"/>
            <a:ext cx="220407" cy="59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78DC9D-79CC-46BF-B109-2E8ACE5E5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7" y="806539"/>
            <a:ext cx="12102346" cy="611503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ITS-Betten </a:t>
            </a: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05EB1E5-E513-4DF9-82F3-E7C495646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71" y="4018649"/>
            <a:ext cx="6384614" cy="27591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2B15D95-8285-446A-9371-B200D9FACF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70" y="405845"/>
            <a:ext cx="5517766" cy="2884128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(absolut)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7" y="1332565"/>
            <a:ext cx="1181381" cy="196603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(zoom):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FF6E81-E8E7-4F54-AEBF-5D98A0924801}"/>
              </a:ext>
            </a:extLst>
          </p:cNvPr>
          <p:cNvSpPr txBox="1"/>
          <p:nvPr/>
        </p:nvSpPr>
        <p:spPr>
          <a:xfrm>
            <a:off x="90963" y="4088721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(prozentual)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B234365-9641-49CA-BE6D-D97212076EE1}"/>
              </a:ext>
            </a:extLst>
          </p:cNvPr>
          <p:cNvSpPr txBox="1"/>
          <p:nvPr/>
        </p:nvSpPr>
        <p:spPr>
          <a:xfrm rot="10800000" flipV="1">
            <a:off x="3594627" y="3777353"/>
            <a:ext cx="208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(prozentuale Anteile)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BCF6F6B-692F-4488-9C61-DA99AEF67C85}"/>
              </a:ext>
            </a:extLst>
          </p:cNvPr>
          <p:cNvSpPr txBox="1"/>
          <p:nvPr/>
        </p:nvSpPr>
        <p:spPr>
          <a:xfrm rot="10800000" flipV="1">
            <a:off x="3494808" y="27995"/>
            <a:ext cx="1767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(absolute Anzahlen)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DE3AA27-9868-4AD0-8EBC-22760808AA57}"/>
              </a:ext>
            </a:extLst>
          </p:cNvPr>
          <p:cNvCxnSpPr>
            <a:cxnSpLocks/>
          </p:cNvCxnSpPr>
          <p:nvPr/>
        </p:nvCxnSpPr>
        <p:spPr>
          <a:xfrm flipV="1">
            <a:off x="7093274" y="2716092"/>
            <a:ext cx="272843" cy="246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26A2C30B-E2B5-4C7D-BD70-23C5F4B81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742" y="668720"/>
            <a:ext cx="4171573" cy="22307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8D4739A-8B7B-46F8-BCBD-87705287E327}"/>
              </a:ext>
            </a:extLst>
          </p:cNvPr>
          <p:cNvCxnSpPr>
            <a:cxnSpLocks/>
          </p:cNvCxnSpPr>
          <p:nvPr/>
        </p:nvCxnSpPr>
        <p:spPr>
          <a:xfrm flipH="1">
            <a:off x="11737189" y="1942011"/>
            <a:ext cx="319024" cy="259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D47651E-AAB7-4FD6-B8E4-447622CE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241" y="406198"/>
            <a:ext cx="4610712" cy="315905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AC5F335-DA28-4E4E-A9ED-458805FDC5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128" y="3642118"/>
            <a:ext cx="4577704" cy="313671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78216" y="245017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7030A0"/>
                </a:solidFill>
              </a:rPr>
              <a:t>Invasive Beatmung</a:t>
            </a:r>
            <a:r>
              <a:rPr lang="de-DE" sz="1600" b="1" dirty="0"/>
              <a:t>: Belegung und freie Kapazität </a:t>
            </a:r>
            <a:r>
              <a:rPr lang="de-DE" sz="1600" b="1" dirty="0">
                <a:solidFill>
                  <a:srgbClr val="7030A0"/>
                </a:solidFill>
              </a:rPr>
              <a:t>für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5214BB-944A-4A45-BCEC-FA850C25F737}"/>
              </a:ext>
            </a:extLst>
          </p:cNvPr>
          <p:cNvSpPr txBox="1"/>
          <p:nvPr/>
        </p:nvSpPr>
        <p:spPr>
          <a:xfrm>
            <a:off x="5627099" y="3803842"/>
            <a:ext cx="163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der </a:t>
            </a:r>
            <a:br>
              <a:rPr lang="de-DE" sz="1600" b="1" dirty="0"/>
            </a:br>
            <a:r>
              <a:rPr lang="de-DE" sz="1600" b="1" dirty="0"/>
              <a:t>Betriebs-einschränkung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56DA29B-1BED-442F-BC9C-C106A77703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374" y="5833691"/>
            <a:ext cx="1724025" cy="8572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627099" y="66225"/>
            <a:ext cx="2929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60616" y="137237"/>
            <a:ext cx="1980112" cy="5600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8" y="886871"/>
            <a:ext cx="4610711" cy="413846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148" y="5189922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2409" y="5694747"/>
            <a:ext cx="3638550" cy="495300"/>
          </a:xfrm>
          <a:prstGeom prst="rect">
            <a:avLst/>
          </a:prstGeom>
        </p:spPr>
      </p:pic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4187F3E-EFD1-4137-A815-7A44C969129F}"/>
              </a:ext>
            </a:extLst>
          </p:cNvPr>
          <p:cNvCxnSpPr>
            <a:cxnSpLocks/>
          </p:cNvCxnSpPr>
          <p:nvPr/>
        </p:nvCxnSpPr>
        <p:spPr>
          <a:xfrm flipH="1">
            <a:off x="4554519" y="708684"/>
            <a:ext cx="286465" cy="46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C37F446C-FCF6-44B4-A1E2-877B4EE36CB3}"/>
              </a:ext>
            </a:extLst>
          </p:cNvPr>
          <p:cNvCxnSpPr>
            <a:cxnSpLocks/>
          </p:cNvCxnSpPr>
          <p:nvPr/>
        </p:nvCxnSpPr>
        <p:spPr>
          <a:xfrm flipH="1">
            <a:off x="4558825" y="3297116"/>
            <a:ext cx="342274" cy="413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CBD625AC-A25B-4B21-B260-570165010794}"/>
              </a:ext>
            </a:extLst>
          </p:cNvPr>
          <p:cNvCxnSpPr>
            <a:cxnSpLocks/>
          </p:cNvCxnSpPr>
          <p:nvPr/>
        </p:nvCxnSpPr>
        <p:spPr>
          <a:xfrm flipH="1">
            <a:off x="11276541" y="879613"/>
            <a:ext cx="369060" cy="44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49F5472-A9B8-462B-ACA5-E8C0A1CF85D8}"/>
              </a:ext>
            </a:extLst>
          </p:cNvPr>
          <p:cNvCxnSpPr>
            <a:cxnSpLocks/>
          </p:cNvCxnSpPr>
          <p:nvPr/>
        </p:nvCxnSpPr>
        <p:spPr>
          <a:xfrm>
            <a:off x="7091858" y="1091292"/>
            <a:ext cx="4809391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3443F47A-4627-497F-B3D2-406A91062E1F}"/>
              </a:ext>
            </a:extLst>
          </p:cNvPr>
          <p:cNvCxnSpPr>
            <a:cxnSpLocks/>
          </p:cNvCxnSpPr>
          <p:nvPr/>
        </p:nvCxnSpPr>
        <p:spPr>
          <a:xfrm flipH="1">
            <a:off x="11805253" y="3987280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F50A4514-96ED-43A2-ABCF-CBB95E0EC9B7}"/>
              </a:ext>
            </a:extLst>
          </p:cNvPr>
          <p:cNvCxnSpPr>
            <a:cxnSpLocks/>
          </p:cNvCxnSpPr>
          <p:nvPr/>
        </p:nvCxnSpPr>
        <p:spPr>
          <a:xfrm flipH="1">
            <a:off x="11840307" y="6070696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AD94CE79-5A64-4974-B465-B7BDC58002A2}"/>
              </a:ext>
            </a:extLst>
          </p:cNvPr>
          <p:cNvCxnSpPr/>
          <p:nvPr/>
        </p:nvCxnSpPr>
        <p:spPr>
          <a:xfrm>
            <a:off x="782108" y="1423853"/>
            <a:ext cx="4299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>
            <a:extLst>
              <a:ext uri="{FF2B5EF4-FFF2-40B4-BE49-F238E27FC236}">
                <a16:creationId xmlns:a16="http://schemas.microsoft.com/office/drawing/2014/main" id="{D9611AC5-A191-4535-A96A-25E4F36CC7CC}"/>
              </a:ext>
            </a:extLst>
          </p:cNvPr>
          <p:cNvSpPr txBox="1"/>
          <p:nvPr/>
        </p:nvSpPr>
        <p:spPr>
          <a:xfrm>
            <a:off x="127086" y="93928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Pädiatrische-ITS: Kapazitäten und Anzahl der Kinder in Behandlung mit RSV oder Influenza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20075B4-2FF5-4972-8EFB-181103023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38" y="4152681"/>
            <a:ext cx="4535115" cy="265681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EF8935CA-CB8F-4C35-A8ED-1DE2DBFF5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5676" y="5776582"/>
            <a:ext cx="1613941" cy="802512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CC69081F-F192-499A-B1C1-722478C80337}"/>
              </a:ext>
            </a:extLst>
          </p:cNvPr>
          <p:cNvSpPr txBox="1"/>
          <p:nvPr/>
        </p:nvSpPr>
        <p:spPr>
          <a:xfrm>
            <a:off x="6408823" y="3932117"/>
            <a:ext cx="278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Gründe der Betriebseinschränkung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A8FFF0-5577-46D2-BE94-A846FA7CE9A4}"/>
              </a:ext>
            </a:extLst>
          </p:cNvPr>
          <p:cNvGrpSpPr/>
          <p:nvPr/>
        </p:nvGrpSpPr>
        <p:grpSpPr>
          <a:xfrm>
            <a:off x="127086" y="727511"/>
            <a:ext cx="5257514" cy="3847632"/>
            <a:chOff x="89354" y="679016"/>
            <a:chExt cx="5589551" cy="3439198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178C41AA-76B7-45A0-9976-3B0C3804C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54" y="724557"/>
              <a:ext cx="5584646" cy="3393657"/>
            </a:xfrm>
            <a:prstGeom prst="rect">
              <a:avLst/>
            </a:prstGeom>
          </p:spPr>
        </p:pic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07D6F0F0-EA77-448C-9722-69A55E1274B8}"/>
                </a:ext>
              </a:extLst>
            </p:cNvPr>
            <p:cNvSpPr/>
            <p:nvPr/>
          </p:nvSpPr>
          <p:spPr>
            <a:xfrm>
              <a:off x="5562600" y="679016"/>
              <a:ext cx="116305" cy="18315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01253DD-5F41-4DBA-9D60-BC8895378F2F}"/>
              </a:ext>
            </a:extLst>
          </p:cNvPr>
          <p:cNvCxnSpPr>
            <a:cxnSpLocks/>
          </p:cNvCxnSpPr>
          <p:nvPr/>
        </p:nvCxnSpPr>
        <p:spPr>
          <a:xfrm>
            <a:off x="1853322" y="742870"/>
            <a:ext cx="0" cy="35130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F4544B3B-38E9-42C2-942A-282A6A7EC359}"/>
              </a:ext>
            </a:extLst>
          </p:cNvPr>
          <p:cNvCxnSpPr>
            <a:cxnSpLocks/>
          </p:cNvCxnSpPr>
          <p:nvPr/>
        </p:nvCxnSpPr>
        <p:spPr>
          <a:xfrm>
            <a:off x="3488241" y="778460"/>
            <a:ext cx="0" cy="35656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4DB207BB-CA01-4FE9-81C2-85938F004499}"/>
              </a:ext>
            </a:extLst>
          </p:cNvPr>
          <p:cNvGrpSpPr/>
          <p:nvPr/>
        </p:nvGrpSpPr>
        <p:grpSpPr>
          <a:xfrm>
            <a:off x="5546355" y="1086264"/>
            <a:ext cx="3366464" cy="2565951"/>
            <a:chOff x="6371302" y="785796"/>
            <a:chExt cx="4716442" cy="2914766"/>
          </a:xfrm>
        </p:grpSpPr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946A8D68-63D5-46DD-B155-F44C1CB7C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1302" y="830983"/>
              <a:ext cx="4598295" cy="286957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6B61156E-9F7C-4D11-8BEE-0ADE7EDD1FE8}"/>
                </a:ext>
              </a:extLst>
            </p:cNvPr>
            <p:cNvSpPr/>
            <p:nvPr/>
          </p:nvSpPr>
          <p:spPr>
            <a:xfrm>
              <a:off x="10868525" y="785796"/>
              <a:ext cx="219219" cy="27514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C05CB63-A76C-4195-A038-5F083799A417}"/>
              </a:ext>
            </a:extLst>
          </p:cNvPr>
          <p:cNvCxnSpPr>
            <a:cxnSpLocks/>
          </p:cNvCxnSpPr>
          <p:nvPr/>
        </p:nvCxnSpPr>
        <p:spPr>
          <a:xfrm flipV="1">
            <a:off x="5288162" y="3642346"/>
            <a:ext cx="881638" cy="31968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Grafik 37">
            <a:extLst>
              <a:ext uri="{FF2B5EF4-FFF2-40B4-BE49-F238E27FC236}">
                <a16:creationId xmlns:a16="http://schemas.microsoft.com/office/drawing/2014/main" id="{7F6C765F-FFDC-4442-B6BD-B23E4FC79A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490" y="1239337"/>
            <a:ext cx="3209992" cy="2475928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3A3525C3-5D8D-4E14-8EDF-5FF50EEB800F}"/>
              </a:ext>
            </a:extLst>
          </p:cNvPr>
          <p:cNvSpPr txBox="1"/>
          <p:nvPr/>
        </p:nvSpPr>
        <p:spPr>
          <a:xfrm>
            <a:off x="8994170" y="834647"/>
            <a:ext cx="2581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Versorgung Influenza Patient*innen</a:t>
            </a:r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6F5A2EA-C303-4A24-9E1B-76A1C6717975}"/>
              </a:ext>
            </a:extLst>
          </p:cNvPr>
          <p:cNvGrpSpPr/>
          <p:nvPr/>
        </p:nvGrpSpPr>
        <p:grpSpPr>
          <a:xfrm>
            <a:off x="1598386" y="4850157"/>
            <a:ext cx="2243698" cy="589306"/>
            <a:chOff x="361108" y="4577547"/>
            <a:chExt cx="2924176" cy="705546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48FFD7F8-AE21-49BC-907B-11C3670ADE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r="32492"/>
            <a:stretch/>
          </p:blipFill>
          <p:spPr>
            <a:xfrm>
              <a:off x="361108" y="4577547"/>
              <a:ext cx="1666581" cy="498728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A76EDF19-B826-48E3-9F55-F2D5BE20F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61109" y="5035443"/>
              <a:ext cx="2924175" cy="247650"/>
            </a:xfrm>
            <a:prstGeom prst="rect">
              <a:avLst/>
            </a:prstGeom>
          </p:spPr>
        </p:pic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D137B8D8-0525-4082-95AF-B7E058211F4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50000"/>
          <a:stretch/>
        </p:blipFill>
        <p:spPr>
          <a:xfrm>
            <a:off x="473536" y="4834329"/>
            <a:ext cx="922126" cy="745152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800A444A-B124-4969-8371-72A49ED561AF}"/>
              </a:ext>
            </a:extLst>
          </p:cNvPr>
          <p:cNvSpPr txBox="1"/>
          <p:nvPr/>
        </p:nvSpPr>
        <p:spPr>
          <a:xfrm>
            <a:off x="5866586" y="849044"/>
            <a:ext cx="2581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PICU-Belegung: RSV und Influenza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F43998E4-2371-43F8-91F1-19FD62CB084E}"/>
              </a:ext>
            </a:extLst>
          </p:cNvPr>
          <p:cNvCxnSpPr>
            <a:cxnSpLocks/>
          </p:cNvCxnSpPr>
          <p:nvPr/>
        </p:nvCxnSpPr>
        <p:spPr>
          <a:xfrm>
            <a:off x="637672" y="1404717"/>
            <a:ext cx="48765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Grafik 51">
            <a:extLst>
              <a:ext uri="{FF2B5EF4-FFF2-40B4-BE49-F238E27FC236}">
                <a16:creationId xmlns:a16="http://schemas.microsoft.com/office/drawing/2014/main" id="{52520E17-B560-40BA-9EFA-3BB47ADBE75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55676" y="3855216"/>
            <a:ext cx="1710494" cy="137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4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Breitbild</PresentationFormat>
  <Paragraphs>57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864</cp:revision>
  <dcterms:created xsi:type="dcterms:W3CDTF">2021-01-13T08:46:29Z</dcterms:created>
  <dcterms:modified xsi:type="dcterms:W3CDTF">2023-01-18T09:57:18Z</dcterms:modified>
</cp:coreProperties>
</file>