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7"/>
  </p:notesMasterIdLst>
  <p:handoutMasterIdLst>
    <p:handoutMasterId r:id="rId8"/>
  </p:handoutMasterIdLst>
  <p:sldIdLst>
    <p:sldId id="263" r:id="rId2"/>
    <p:sldId id="267" r:id="rId3"/>
    <p:sldId id="1031" r:id="rId4"/>
    <p:sldId id="1033" r:id="rId5"/>
    <p:sldId id="1034" r:id="rId6"/>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D1F5"/>
    <a:srgbClr val="15FF95"/>
    <a:srgbClr val="4D8AD2"/>
    <a:srgbClr val="80A5DC"/>
    <a:srgbClr val="006EC7"/>
    <a:srgbClr val="338BD2"/>
    <a:srgbClr val="66A8DD"/>
    <a:srgbClr val="367BB8"/>
    <a:srgbClr val="689CCA"/>
    <a:srgbClr val="045A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51" autoAdjust="0"/>
    <p:restoredTop sz="83424" autoAdjust="0"/>
  </p:normalViewPr>
  <p:slideViewPr>
    <p:cSldViewPr snapToGrid="0" snapToObjects="1">
      <p:cViewPr varScale="1">
        <p:scale>
          <a:sx n="140" d="100"/>
          <a:sy n="140" d="100"/>
        </p:scale>
        <p:origin x="936"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2A5B09-A9A8-2644-9E6D-705AA413DA79}" type="datetimeFigureOut">
              <a:rPr lang="de-DE" smtClean="0"/>
              <a:t>18.01.2023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55E56-2990-C745-88B9-6378D75E0E12}" type="datetimeFigureOut">
              <a:rPr lang="de-DE" smtClean="0"/>
              <a:t>18.01.2023</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who.int/docs/default-source/coronaviruse/situation-reports/20230111_weekly_epi_update_125.pdf?sfvrsn=4812c797_4&amp;download=true" TargetMode="External"/><Relationship Id="rId3" Type="http://schemas.openxmlformats.org/officeDocument/2006/relationships/hyperlink" Target="https://www.ecdc.europa.eu/sites/default/files/documents/communicable-disease-threats-report-week-1-January-2022.pdf" TargetMode="External"/><Relationship Id="rId7" Type="http://schemas.openxmlformats.org/officeDocument/2006/relationships/hyperlink" Target="https://www.ecdc.europa.eu/sites/default/files/documents/TAB-Implications%20for%20the%20EU-EEA%20of%20the%20spread%20of%20the%20SARS-CoV-2%20Omicron%20XBB.1.5%20sub-lineage.pdf"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ecdc.europa.eu/en/publications-data/covid-19-threat-assessment-brief-implications-spread-omicron-xbb" TargetMode="External"/><Relationship Id="rId5" Type="http://schemas.openxmlformats.org/officeDocument/2006/relationships/hyperlink" Target="https://www.ecdc.europa.eu/en/news-events/covid-19-implications-spread-omicron-xbb15" TargetMode="External"/><Relationship Id="rId4" Type="http://schemas.openxmlformats.org/officeDocument/2006/relationships/hyperlink" Target="https://www.ecdc.europa.eu/en/news-events/update-sars-cov-2-variants-ecdc-assessment-xbb15-sub-lineag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3568192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covSPECTRUM</a:t>
            </a:r>
            <a:r>
              <a:rPr lang="de-DE" dirty="0"/>
              <a:t>: </a:t>
            </a:r>
            <a:r>
              <a:rPr lang="en-US" sz="1200" kern="1200" dirty="0">
                <a:solidFill>
                  <a:schemeClr val="tx1"/>
                </a:solidFill>
                <a:effectLst/>
                <a:latin typeface="+mn-lt"/>
                <a:ea typeface="+mn-ea"/>
                <a:cs typeface="+mn-cs"/>
              </a:rPr>
              <a:t>The XBB.1.5 variant above) currently exhibits a daily growth advantage of 12% (95%CI 11-13%) in the US compared to other circulating variants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difference in observed growth rate would be completely explained by an increase in inherent transmissibility, it would correspond to an increase of between 27% and 62% in the basic reproduction number (R0) compared to</a:t>
            </a:r>
            <a:br>
              <a:rPr lang="en-US" dirty="0"/>
            </a:br>
            <a:r>
              <a:rPr lang="en-US" sz="1200" kern="1200" dirty="0">
                <a:solidFill>
                  <a:schemeClr val="tx1"/>
                </a:solidFill>
                <a:effectLst/>
                <a:latin typeface="+mn-lt"/>
                <a:ea typeface="+mn-ea"/>
                <a:cs typeface="+mn-cs"/>
              </a:rPr>
              <a:t>other XBB variants circulating in the US, using an assumed generation time range between two published estimates of 3.3 and 6.8 days [14,15]. </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Zusatz</a:t>
            </a:r>
            <a:r>
              <a:rPr lang="en-US" sz="1200" kern="1200" dirty="0">
                <a:solidFill>
                  <a:schemeClr val="tx1"/>
                </a:solidFill>
                <a:effectLst/>
                <a:latin typeface="+mn-lt"/>
                <a:ea typeface="+mn-ea"/>
                <a:cs typeface="+mn-cs"/>
              </a:rPr>
              <a:t>:  According to a preliminary study, XBB and XBB.1.5 have very similar antigenic properties, while XBB.1.5 exhibits significantly stronger binding to the human ACE2 receptor, similar to that of BA.2.75 [13]. It is therefore plausible that the difference in growth rate between XBB and XBB.1.5 is mainly explained by a difference in transmissibility (Quelle: https://www.ecdc.europa.eu/sites/default/files/documents/TAB-Implications%20for%20the%20EU-EEA%20of%20the%20spread%20of%20the%20SARS-CoV-2%20Omicron%20XBB.1.5%20sub-lineage.pdf)</a:t>
            </a:r>
          </a:p>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1422593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ECDC assessment on the XBB.1.5 sub-lineage</a:t>
            </a:r>
            <a:endParaRPr lang="de-DE"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https://www.ecdc.europa.eu/sites/default/files/documents/communicable-disease-threats-report-week-1-January-2022.pdf</a:t>
            </a:r>
            <a:endParaRPr lang="de-DE"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https://www.ecdc.europa.eu/en/news-events/update-sars-cov-2-variants-ecdc-assessment-xbb15-sub-lineage</a:t>
            </a:r>
            <a:endParaRPr lang="de-DE"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ECDC_Risk</a:t>
            </a:r>
            <a:r>
              <a:rPr lang="en-US" sz="1200" b="1" kern="1200" dirty="0">
                <a:solidFill>
                  <a:schemeClr val="tx1"/>
                </a:solidFill>
                <a:effectLst/>
                <a:latin typeface="+mn-lt"/>
                <a:ea typeface="+mn-ea"/>
                <a:cs typeface="+mn-cs"/>
              </a:rPr>
              <a:t> assessment Freitag 13.01.2023</a:t>
            </a:r>
            <a:endParaRPr lang="de-DE" sz="120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hlinkClick r:id="rId5"/>
              </a:rPr>
              <a:t>https://www.ecdc.europa.eu/en/news-events/covid-19-implications-spread-omicron-xbb15</a:t>
            </a:r>
            <a:endParaRPr lang="de-DE" sz="120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hlinkClick r:id="rId6"/>
              </a:rPr>
              <a:t>https://www.ecdc.europa.eu/en/publications-data/covid-19-threat-assessment-brief-implications-spread-omicron-xbb</a:t>
            </a:r>
            <a:endParaRPr lang="de-DE" sz="120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hlinkClick r:id="rId7"/>
              </a:rPr>
              <a:t>https://www.ecdc.europa.eu/sites/default/files/documents/TAB-Implications%20for%20the%20EU-EEA%20of%20the%20spread%20of%20the%20SARS-CoV-2%20Omicron%20XBB.1.5%20sub-lineage.pdf</a:t>
            </a:r>
            <a:endParaRPr lang="de-DE" sz="1200" kern="1200" dirty="0">
              <a:solidFill>
                <a:schemeClr val="tx1"/>
              </a:solidFill>
              <a:effectLst/>
              <a:latin typeface="+mn-lt"/>
              <a:ea typeface="+mn-ea"/>
              <a:cs typeface="+mn-cs"/>
            </a:endParaRPr>
          </a:p>
          <a:p>
            <a:endParaRPr lang="de-DE" dirty="0"/>
          </a:p>
          <a:p>
            <a:r>
              <a:rPr lang="en-US" sz="1200" b="1" kern="1200" dirty="0">
                <a:solidFill>
                  <a:schemeClr val="tx1"/>
                </a:solidFill>
                <a:effectLst/>
                <a:latin typeface="+mn-lt"/>
                <a:ea typeface="+mn-ea"/>
                <a:cs typeface="+mn-cs"/>
              </a:rPr>
              <a:t>WHO update</a:t>
            </a:r>
            <a:endParaRPr lang="de-DE" sz="1200" b="1"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8"/>
              </a:rPr>
              <a:t>https://www.who.int/docs/default-source/coronaviruse/situation-reports/20230111_weekly_epi_update_125.pdf?sfvrsn=4812c797_4&amp;download=true</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965095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0" y="1038656"/>
            <a:ext cx="8752360" cy="3266654"/>
          </a:xfrm>
          <a:prstGeom prst="rect">
            <a:avLst/>
          </a:prstGeom>
          <a:solidFill>
            <a:srgbClr val="006EC7"/>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006EC7"/>
              </a:solidFill>
            </a:endParaRPr>
          </a:p>
        </p:txBody>
      </p:sp>
      <p:sp>
        <p:nvSpPr>
          <p:cNvPr id="9" name="Textfeld 8"/>
          <p:cNvSpPr txBox="1"/>
          <p:nvPr userDrawn="1"/>
        </p:nvSpPr>
        <p:spPr>
          <a:xfrm>
            <a:off x="3624352" y="1698593"/>
            <a:ext cx="5124112" cy="2008934"/>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t"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4" name="Datumsplatzhalter 3"/>
          <p:cNvSpPr>
            <a:spLocks noGrp="1"/>
          </p:cNvSpPr>
          <p:nvPr>
            <p:ph type="dt" sz="half" idx="10"/>
          </p:nvPr>
        </p:nvSpPr>
        <p:spPr/>
        <p:txBody>
          <a:bodyPr/>
          <a:lstStyle/>
          <a:p>
            <a:fld id="{18B83FE8-4B02-4CBF-9521-1B09CE06F88E}" type="datetime1">
              <a:rPr lang="de-DE" smtClean="0"/>
              <a:t>18.01.2023</a:t>
            </a:fld>
            <a:endParaRPr lang="de-DE" dirty="0"/>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cxnSp>
        <p:nvCxnSpPr>
          <p:cNvPr id="11" name="Gerade Verbindung 10"/>
          <p:cNvCxnSpPr/>
          <p:nvPr userDrawn="1"/>
        </p:nvCxnSpPr>
        <p:spPr>
          <a:xfrm>
            <a:off x="3934890" y="1511745"/>
            <a:ext cx="0" cy="2370308"/>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1507252"/>
            <a:ext cx="0" cy="23748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5" y="1700478"/>
            <a:ext cx="395537" cy="2007048"/>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3" name="Rechteck 12"/>
          <p:cNvSpPr/>
          <p:nvPr userDrawn="1"/>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Bildplatzhalter 14"/>
          <p:cNvSpPr>
            <a:spLocks noGrp="1"/>
          </p:cNvSpPr>
          <p:nvPr>
            <p:ph type="pic" sz="quarter" idx="13"/>
          </p:nvPr>
        </p:nvSpPr>
        <p:spPr>
          <a:xfrm>
            <a:off x="0" y="1038225"/>
            <a:ext cx="3319463" cy="3267075"/>
          </a:xfrm>
        </p:spPr>
        <p:txBody>
          <a:bodyPr/>
          <a:lstStyle/>
          <a:p>
            <a:endParaRPr lang="de-DE" dirty="0"/>
          </a:p>
        </p:txBody>
      </p:sp>
      <p:sp>
        <p:nvSpPr>
          <p:cNvPr id="20" name="Rechteck 19"/>
          <p:cNvSpPr/>
          <p:nvPr userDrawn="1"/>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48071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pic>
        <p:nvPicPr>
          <p:cNvPr id="2" name="Bild 1" descr="PPT_Background_16zu9_RGB_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38656"/>
            <a:ext cx="8747760" cy="3267456"/>
          </a:xfrm>
          <a:prstGeom prst="rect">
            <a:avLst/>
          </a:prstGeom>
        </p:spPr>
      </p:pic>
      <p:sp>
        <p:nvSpPr>
          <p:cNvPr id="21" name="Textfeld 20"/>
          <p:cNvSpPr txBox="1"/>
          <p:nvPr userDrawn="1"/>
        </p:nvSpPr>
        <p:spPr>
          <a:xfrm>
            <a:off x="3624352" y="1698593"/>
            <a:ext cx="5124112" cy="2008934"/>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1511745"/>
            <a:ext cx="0" cy="2370308"/>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1507252"/>
            <a:ext cx="0" cy="23748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E2C06A82-A7F1-44DD-839C-F9AB04A73D21}" type="datetime1">
              <a:rPr lang="de-DE" smtClean="0"/>
              <a:t>18.01.2023</a:t>
            </a:fld>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15" name="Rechteck 14"/>
          <p:cNvSpPr/>
          <p:nvPr userDrawn="1"/>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userDrawn="1"/>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14"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
        <p:nvSpPr>
          <p:cNvPr id="16" name="Rechteck 15"/>
          <p:cNvSpPr/>
          <p:nvPr userDrawn="1"/>
        </p:nvSpPr>
        <p:spPr>
          <a:xfrm>
            <a:off x="8748465" y="1700478"/>
            <a:ext cx="395537" cy="2007048"/>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00F70641-6EC3-4EA1-8497-1EE42951C0FF}" type="datetime1">
              <a:rPr lang="de-DE" smtClean="0"/>
              <a:t>18.01.2023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0" name="Inhaltsplatzhalter 9"/>
          <p:cNvSpPr>
            <a:spLocks noGrp="1"/>
          </p:cNvSpPr>
          <p:nvPr>
            <p:ph sz="quarter" idx="13"/>
          </p:nvPr>
        </p:nvSpPr>
        <p:spPr>
          <a:xfrm>
            <a:off x="457200" y="1059582"/>
            <a:ext cx="7983646" cy="3766417"/>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96019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E830DE80-2F05-4993-BA4A-14EE98A12795}" type="datetime1">
              <a:rPr lang="de-DE" smtClean="0"/>
              <a:t>18.01.2023</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6" name="Inhaltsplatzhalter 2"/>
          <p:cNvSpPr>
            <a:spLocks noGrp="1"/>
          </p:cNvSpPr>
          <p:nvPr>
            <p:ph sz="quarter" idx="13"/>
          </p:nvPr>
        </p:nvSpPr>
        <p:spPr>
          <a:xfrm>
            <a:off x="457200" y="1059582"/>
            <a:ext cx="3882920" cy="3766417"/>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2"/>
          <p:cNvSpPr>
            <a:spLocks noGrp="1"/>
          </p:cNvSpPr>
          <p:nvPr>
            <p:ph sz="quarter" idx="14"/>
          </p:nvPr>
        </p:nvSpPr>
        <p:spPr>
          <a:xfrm>
            <a:off x="4580125" y="1059582"/>
            <a:ext cx="3860721" cy="3766417"/>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163890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1CCE08A5-3FC3-4210-9364-31B1B4937A08}" type="datetime1">
              <a:rPr lang="de-DE" smtClean="0"/>
              <a:t>18.01.2023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62A217B-ED1C-D84B-8478-63C77FA79618}" type="slidenum">
              <a:rPr lang="de-DE" smtClean="0"/>
              <a:t>‹Nr.›</a:t>
            </a:fld>
            <a:endParaRPr lang="de-DE"/>
          </a:p>
        </p:txBody>
      </p:sp>
      <p:sp>
        <p:nvSpPr>
          <p:cNvPr id="6"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288002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267784-4690-4CA0-B6B7-A5F14A5AF568}" type="datetime1">
              <a:rPr lang="de-DE" smtClean="0"/>
              <a:t>18.01.2023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65855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ACE5FA-AE24-4266-A5B0-0D029298BBAC}"/>
              </a:ext>
            </a:extLst>
          </p:cNvPr>
          <p:cNvSpPr>
            <a:spLocks noGrp="1"/>
          </p:cNvSpPr>
          <p:nvPr>
            <p:ph type="ctrTitle"/>
          </p:nvPr>
        </p:nvSpPr>
        <p:spPr>
          <a:xfrm>
            <a:off x="1143000" y="1986398"/>
            <a:ext cx="6858000" cy="646074"/>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FF058787-201F-4DC4-803C-806A049DAA3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68354819-CA82-4562-A301-E26295B4CFDC}"/>
              </a:ext>
            </a:extLst>
          </p:cNvPr>
          <p:cNvSpPr>
            <a:spLocks noGrp="1"/>
          </p:cNvSpPr>
          <p:nvPr>
            <p:ph type="dt" sz="half" idx="10"/>
          </p:nvPr>
        </p:nvSpPr>
        <p:spPr/>
        <p:txBody>
          <a:bodyPr/>
          <a:lstStyle/>
          <a:p>
            <a:fld id="{E8E21374-0499-446B-A600-09E999DF27C5}" type="datetime1">
              <a:rPr lang="de-DE" smtClean="0"/>
              <a:t>18.01.2023</a:t>
            </a:fld>
            <a:endParaRPr lang="de-DE"/>
          </a:p>
        </p:txBody>
      </p:sp>
      <p:sp>
        <p:nvSpPr>
          <p:cNvPr id="5" name="Fußzeilenplatzhalter 4">
            <a:extLst>
              <a:ext uri="{FF2B5EF4-FFF2-40B4-BE49-F238E27FC236}">
                <a16:creationId xmlns:a16="http://schemas.microsoft.com/office/drawing/2014/main" id="{200D8F4F-1761-4139-9B98-A0DE88E4901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6C597AE-F62B-44AB-98A1-B6CFFB8065BB}"/>
              </a:ext>
            </a:extLst>
          </p:cNvPr>
          <p:cNvSpPr>
            <a:spLocks noGrp="1"/>
          </p:cNvSpPr>
          <p:nvPr>
            <p:ph type="sldNum" sz="quarter" idx="12"/>
          </p:nvPr>
        </p:nvSpPr>
        <p:spPr/>
        <p:txBody>
          <a:bodyPr/>
          <a:lstStyle/>
          <a:p>
            <a:fld id="{9B241C01-97D6-4FA0-95DB-8FDA9555F8C7}" type="slidenum">
              <a:rPr lang="de-DE" smtClean="0"/>
              <a:t>‹Nr.›</a:t>
            </a:fld>
            <a:endParaRPr lang="de-DE"/>
          </a:p>
        </p:txBody>
      </p:sp>
    </p:spTree>
    <p:extLst>
      <p:ext uri="{BB962C8B-B14F-4D97-AF65-F5344CB8AC3E}">
        <p14:creationId xmlns:p14="http://schemas.microsoft.com/office/powerpoint/2010/main" val="364310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Bild 14" descr="RKI-Logo_RGB_P300C.tif"/>
          <p:cNvPicPr>
            <a:picLocks noChangeAspect="1"/>
          </p:cNvPicPr>
          <p:nvPr userDrawn="1"/>
        </p:nvPicPr>
        <p:blipFill>
          <a:blip r:embed="rId9">
            <a:alphaModFix/>
            <a:extLst>
              <a:ext uri="{28A0092B-C50C-407E-A947-70E740481C1C}">
                <a14:useLocalDpi xmlns:a14="http://schemas.microsoft.com/office/drawing/2010/main" val="0"/>
              </a:ext>
            </a:extLst>
          </a:blip>
          <a:stretch>
            <a:fillRect/>
          </a:stretch>
        </p:blipFill>
        <p:spPr>
          <a:xfrm>
            <a:off x="7155821" y="234028"/>
            <a:ext cx="1584176" cy="459505"/>
          </a:xfrm>
          <a:prstGeom prst="rect">
            <a:avLst/>
          </a:prstGeom>
        </p:spPr>
      </p:pic>
      <p:sp>
        <p:nvSpPr>
          <p:cNvPr id="2"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200" y="1059582"/>
            <a:ext cx="7983646" cy="375117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6" y="4917533"/>
            <a:ext cx="1860421" cy="194697"/>
          </a:xfrm>
          <a:prstGeom prst="rect">
            <a:avLst/>
          </a:prstGeom>
        </p:spPr>
        <p:txBody>
          <a:bodyPr vert="horz" lIns="0" tIns="0" rIns="0" bIns="45720" rtlCol="0" anchor="t" anchorCtr="0"/>
          <a:lstStyle>
            <a:lvl1pPr algn="l">
              <a:defRPr sz="1200">
                <a:solidFill>
                  <a:srgbClr val="006EC7"/>
                </a:solidFill>
              </a:defRPr>
            </a:lvl1pPr>
          </a:lstStyle>
          <a:p>
            <a:fld id="{A862653F-D359-4AD7-83B8-D437D0EC2716}" type="datetime1">
              <a:rPr lang="de-DE" smtClean="0"/>
              <a:t>18.01.2023</a:t>
            </a:fld>
            <a:endParaRPr lang="de-DE" dirty="0"/>
          </a:p>
        </p:txBody>
      </p:sp>
      <p:sp>
        <p:nvSpPr>
          <p:cNvPr id="5" name="Fußzeilenplatzhalter 4"/>
          <p:cNvSpPr>
            <a:spLocks noGrp="1"/>
          </p:cNvSpPr>
          <p:nvPr>
            <p:ph type="ftr" sz="quarter" idx="3"/>
          </p:nvPr>
        </p:nvSpPr>
        <p:spPr>
          <a:xfrm>
            <a:off x="2699792" y="4917533"/>
            <a:ext cx="2895600" cy="194697"/>
          </a:xfrm>
          <a:prstGeom prst="rect">
            <a:avLst/>
          </a:prstGeom>
        </p:spPr>
        <p:txBody>
          <a:bodyPr vert="horz" lIns="0" tIns="0" rIns="0" bIns="45720" rtlCol="0" anchor="t" anchorCtr="0"/>
          <a:lstStyle>
            <a:lvl1pPr algn="l">
              <a:defRPr sz="1200">
                <a:solidFill>
                  <a:srgbClr val="006EC7"/>
                </a:solidFill>
              </a:defRPr>
            </a:lvl1pPr>
          </a:lstStyle>
          <a:p>
            <a:endParaRPr lang="de-DE" dirty="0"/>
          </a:p>
        </p:txBody>
      </p:sp>
      <p:sp>
        <p:nvSpPr>
          <p:cNvPr id="6" name="Foliennummernplatzhalter 5"/>
          <p:cNvSpPr>
            <a:spLocks noGrp="1"/>
          </p:cNvSpPr>
          <p:nvPr>
            <p:ph type="sldNum" sz="quarter" idx="4"/>
          </p:nvPr>
        </p:nvSpPr>
        <p:spPr>
          <a:xfrm>
            <a:off x="7942862" y="4917533"/>
            <a:ext cx="496872" cy="194697"/>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grpSp>
        <p:nvGrpSpPr>
          <p:cNvPr id="19" name="Gruppierung 18"/>
          <p:cNvGrpSpPr/>
          <p:nvPr userDrawn="1"/>
        </p:nvGrpSpPr>
        <p:grpSpPr>
          <a:xfrm>
            <a:off x="457201" y="4948013"/>
            <a:ext cx="7996881" cy="214219"/>
            <a:chOff x="457200" y="6356350"/>
            <a:chExt cx="7996881" cy="526628"/>
          </a:xfrm>
        </p:grpSpPr>
        <p:cxnSp>
          <p:nvCxnSpPr>
            <p:cNvPr id="12" name="Gerade Verbindung 11"/>
            <p:cNvCxnSpPr/>
            <p:nvPr userDrawn="1"/>
          </p:nvCxnSpPr>
          <p:spPr>
            <a:xfrm>
              <a:off x="7931996" y="6381328"/>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grpSp>
      <p:sp>
        <p:nvSpPr>
          <p:cNvPr id="7" name="Textfeld 6"/>
          <p:cNvSpPr txBox="1"/>
          <p:nvPr userDrawn="1"/>
        </p:nvSpPr>
        <p:spPr>
          <a:xfrm>
            <a:off x="-313267" y="3649133"/>
            <a:ext cx="184666" cy="369332"/>
          </a:xfrm>
          <a:prstGeom prst="rect">
            <a:avLst/>
          </a:prstGeom>
          <a:noFill/>
        </p:spPr>
        <p:txBody>
          <a:bodyPr wrap="none" rtlCol="0">
            <a:spAutoFit/>
          </a:bodyPr>
          <a:lstStyle/>
          <a:p>
            <a:r>
              <a:rPr lang="de-DE" dirty="0"/>
              <a:t> </a:t>
            </a:r>
          </a:p>
        </p:txBody>
      </p: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4" r:id="rId5"/>
    <p:sldLayoutId id="2147483655" r:id="rId6"/>
    <p:sldLayoutId id="2147483662" r:id="rId7"/>
  </p:sldLayoutIdLst>
  <p:hf hdr="0" ftr="0"/>
  <p:txStyles>
    <p:titleStyle>
      <a:lvl1pPr algn="l" defTabSz="457200" rtl="0" eaLnBrk="1" latinLnBrk="0" hangingPunct="1">
        <a:lnSpc>
          <a:spcPts val="2150"/>
        </a:lnSpc>
        <a:spcBef>
          <a:spcPct val="0"/>
        </a:spcBef>
        <a:buNone/>
        <a:defRPr sz="20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934306" y="1653587"/>
            <a:ext cx="4504844" cy="1265345"/>
          </a:xfrm>
        </p:spPr>
        <p:txBody>
          <a:bodyPr>
            <a:normAutofit fontScale="90000"/>
          </a:bodyPr>
          <a:lstStyle/>
          <a:p>
            <a:r>
              <a:rPr lang="de-DE" dirty="0"/>
              <a:t>VOC/VOI in Deutschland </a:t>
            </a:r>
            <a:br>
              <a:rPr lang="de-DE" dirty="0"/>
            </a:br>
            <a:r>
              <a:rPr lang="de-DE" b="0" i="1" dirty="0"/>
              <a:t>aktuelle Situation</a:t>
            </a:r>
            <a:br>
              <a:rPr lang="de-DE" dirty="0"/>
            </a:br>
            <a:br>
              <a:rPr lang="de-DE" dirty="0"/>
            </a:br>
            <a:endParaRPr lang="de-DE" dirty="0"/>
          </a:p>
        </p:txBody>
      </p:sp>
      <p:sp>
        <p:nvSpPr>
          <p:cNvPr id="5" name="Textplatzhalter 4"/>
          <p:cNvSpPr>
            <a:spLocks noGrp="1"/>
          </p:cNvSpPr>
          <p:nvPr>
            <p:ph type="body" sz="quarter" idx="14"/>
          </p:nvPr>
        </p:nvSpPr>
        <p:spPr>
          <a:xfrm>
            <a:off x="3935413" y="2778369"/>
            <a:ext cx="4503737" cy="1046389"/>
          </a:xfrm>
        </p:spPr>
        <p:txBody>
          <a:bodyPr/>
          <a:lstStyle/>
          <a:p>
            <a:r>
              <a:rPr lang="de-DE" dirty="0"/>
              <a:t>FG36, FG32, MF1, MF2, MF4, AG Evo, FG17</a:t>
            </a:r>
            <a:br>
              <a:rPr lang="de-DE" dirty="0"/>
            </a:br>
            <a:r>
              <a:rPr lang="de-DE" dirty="0"/>
              <a:t>Berlin, 18.01.2023</a:t>
            </a:r>
          </a:p>
        </p:txBody>
      </p:sp>
      <p:sp>
        <p:nvSpPr>
          <p:cNvPr id="2" name="Datumsplatzhalter 1">
            <a:extLst>
              <a:ext uri="{FF2B5EF4-FFF2-40B4-BE49-F238E27FC236}">
                <a16:creationId xmlns:a16="http://schemas.microsoft.com/office/drawing/2014/main" id="{8166D96F-13FD-47B0-B720-B9F359B5D626}"/>
              </a:ext>
            </a:extLst>
          </p:cNvPr>
          <p:cNvSpPr>
            <a:spLocks noGrp="1"/>
          </p:cNvSpPr>
          <p:nvPr>
            <p:ph type="dt" sz="half" idx="10"/>
          </p:nvPr>
        </p:nvSpPr>
        <p:spPr/>
        <p:txBody>
          <a:bodyPr/>
          <a:lstStyle/>
          <a:p>
            <a:fld id="{149427CD-9280-441A-931E-CA5F67083196}" type="datetime1">
              <a:rPr lang="de-DE" smtClean="0"/>
              <a:t>18.01.2023</a:t>
            </a:fld>
            <a:endParaRPr lang="de-DE" dirty="0"/>
          </a:p>
        </p:txBody>
      </p:sp>
      <p:sp>
        <p:nvSpPr>
          <p:cNvPr id="3" name="Foliennummernplatzhalter 2">
            <a:extLst>
              <a:ext uri="{FF2B5EF4-FFF2-40B4-BE49-F238E27FC236}">
                <a16:creationId xmlns:a16="http://schemas.microsoft.com/office/drawing/2014/main" id="{61ECECD7-AC5F-40D8-8C2D-12892FA9C90B}"/>
              </a:ext>
            </a:extLst>
          </p:cNvPr>
          <p:cNvSpPr>
            <a:spLocks noGrp="1"/>
          </p:cNvSpPr>
          <p:nvPr>
            <p:ph type="sldNum" sz="quarter" idx="12"/>
          </p:nvPr>
        </p:nvSpPr>
        <p:spPr/>
        <p:txBody>
          <a:bodyPr/>
          <a:lstStyle/>
          <a:p>
            <a:fld id="{162A217B-ED1C-D84B-8478-63C77FA79618}" type="slidenum">
              <a:rPr lang="de-DE" smtClean="0"/>
              <a:pPr/>
              <a:t>1</a:t>
            </a:fld>
            <a:endParaRPr lang="de-DE" dirty="0"/>
          </a:p>
        </p:txBody>
      </p:sp>
      <p:pic>
        <p:nvPicPr>
          <p:cNvPr id="6" name="Picture 4">
            <a:extLst>
              <a:ext uri="{FF2B5EF4-FFF2-40B4-BE49-F238E27FC236}">
                <a16:creationId xmlns:a16="http://schemas.microsoft.com/office/drawing/2014/main" id="{872A4BDA-3D18-4D56-A9BA-CA56234FE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74" y="1129401"/>
            <a:ext cx="3366909" cy="3075762"/>
          </a:xfrm>
          <a:prstGeom prst="rect">
            <a:avLst/>
          </a:prstGeom>
        </p:spPr>
      </p:pic>
    </p:spTree>
    <p:extLst>
      <p:ext uri="{BB962C8B-B14F-4D97-AF65-F5344CB8AC3E}">
        <p14:creationId xmlns:p14="http://schemas.microsoft.com/office/powerpoint/2010/main" val="3916114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605706DB-CC50-4389-A828-26B438B8C5B3}"/>
              </a:ext>
            </a:extLst>
          </p:cNvPr>
          <p:cNvSpPr txBox="1"/>
          <p:nvPr/>
        </p:nvSpPr>
        <p:spPr>
          <a:xfrm>
            <a:off x="317021" y="236750"/>
            <a:ext cx="2538644" cy="400110"/>
          </a:xfrm>
          <a:prstGeom prst="rect">
            <a:avLst/>
          </a:prstGeom>
          <a:noFill/>
        </p:spPr>
        <p:txBody>
          <a:bodyPr wrap="none" rtlCol="0">
            <a:spAutoFit/>
          </a:bodyPr>
          <a:lstStyle/>
          <a:p>
            <a:r>
              <a:rPr lang="de-DE" sz="2000" b="1" dirty="0">
                <a:solidFill>
                  <a:srgbClr val="006EC7"/>
                </a:solidFill>
                <a:latin typeface="+mj-lt"/>
                <a:ea typeface="+mj-ea"/>
                <a:cs typeface="+mj-cs"/>
              </a:rPr>
              <a:t>VOC Omikron Anteile</a:t>
            </a:r>
          </a:p>
        </p:txBody>
      </p:sp>
      <p:sp>
        <p:nvSpPr>
          <p:cNvPr id="3" name="Datumsplatzhalter 2">
            <a:extLst>
              <a:ext uri="{FF2B5EF4-FFF2-40B4-BE49-F238E27FC236}">
                <a16:creationId xmlns:a16="http://schemas.microsoft.com/office/drawing/2014/main" id="{EF883628-A4B1-4210-9CEC-D8752616CAA6}"/>
              </a:ext>
            </a:extLst>
          </p:cNvPr>
          <p:cNvSpPr>
            <a:spLocks noGrp="1"/>
          </p:cNvSpPr>
          <p:nvPr>
            <p:ph type="dt" sz="half" idx="10"/>
          </p:nvPr>
        </p:nvSpPr>
        <p:spPr/>
        <p:txBody>
          <a:bodyPr/>
          <a:lstStyle/>
          <a:p>
            <a:fld id="{425B3E14-763D-4554-8C96-A67A3035A496}" type="datetime1">
              <a:rPr lang="de-DE" smtClean="0"/>
              <a:pPr/>
              <a:t>18.01.2023</a:t>
            </a:fld>
            <a:endParaRPr lang="de-DE" dirty="0"/>
          </a:p>
        </p:txBody>
      </p:sp>
      <p:sp>
        <p:nvSpPr>
          <p:cNvPr id="6" name="Foliennummernplatzhalter 5">
            <a:extLst>
              <a:ext uri="{FF2B5EF4-FFF2-40B4-BE49-F238E27FC236}">
                <a16:creationId xmlns:a16="http://schemas.microsoft.com/office/drawing/2014/main" id="{A0D638E7-C44D-4A1A-A656-D1C53D421AF0}"/>
              </a:ext>
            </a:extLst>
          </p:cNvPr>
          <p:cNvSpPr>
            <a:spLocks noGrp="1"/>
          </p:cNvSpPr>
          <p:nvPr>
            <p:ph type="sldNum" sz="quarter" idx="12"/>
          </p:nvPr>
        </p:nvSpPr>
        <p:spPr/>
        <p:txBody>
          <a:bodyPr/>
          <a:lstStyle/>
          <a:p>
            <a:fld id="{9B241C01-97D6-4FA0-95DB-8FDA9555F8C7}" type="slidenum">
              <a:rPr lang="de-DE" smtClean="0"/>
              <a:pPr/>
              <a:t>2</a:t>
            </a:fld>
            <a:endParaRPr lang="de-DE" dirty="0"/>
          </a:p>
        </p:txBody>
      </p:sp>
      <p:pic>
        <p:nvPicPr>
          <p:cNvPr id="8" name="Grafik 7">
            <a:extLst>
              <a:ext uri="{FF2B5EF4-FFF2-40B4-BE49-F238E27FC236}">
                <a16:creationId xmlns:a16="http://schemas.microsoft.com/office/drawing/2014/main" id="{C3C4B419-C0E1-4E82-BDB0-C0F96C28D43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1725" y="1032827"/>
            <a:ext cx="4232275" cy="3077845"/>
          </a:xfrm>
          <a:prstGeom prst="rect">
            <a:avLst/>
          </a:prstGeom>
          <a:noFill/>
          <a:ln>
            <a:noFill/>
          </a:ln>
        </p:spPr>
      </p:pic>
      <p:graphicFrame>
        <p:nvGraphicFramePr>
          <p:cNvPr id="2" name="Tabelle 1">
            <a:extLst>
              <a:ext uri="{FF2B5EF4-FFF2-40B4-BE49-F238E27FC236}">
                <a16:creationId xmlns:a16="http://schemas.microsoft.com/office/drawing/2014/main" id="{BFF37F6C-398D-46D8-9E1A-785C95DBD9EF}"/>
              </a:ext>
            </a:extLst>
          </p:cNvPr>
          <p:cNvGraphicFramePr>
            <a:graphicFrameLocks noGrp="1"/>
          </p:cNvGraphicFramePr>
          <p:nvPr>
            <p:extLst>
              <p:ext uri="{D42A27DB-BD31-4B8C-83A1-F6EECF244321}">
                <p14:modId xmlns:p14="http://schemas.microsoft.com/office/powerpoint/2010/main" val="3313128252"/>
              </p:ext>
            </p:extLst>
          </p:nvPr>
        </p:nvGraphicFramePr>
        <p:xfrm>
          <a:off x="317021" y="1032827"/>
          <a:ext cx="4454525" cy="2200148"/>
        </p:xfrm>
        <a:graphic>
          <a:graphicData uri="http://schemas.openxmlformats.org/drawingml/2006/table">
            <a:tbl>
              <a:tblPr firstRow="1" firstCol="1" bandRow="1">
                <a:tableStyleId>{5C22544A-7EE6-4342-B048-85BDC9FD1C3A}</a:tableStyleId>
              </a:tblPr>
              <a:tblGrid>
                <a:gridCol w="1146875">
                  <a:extLst>
                    <a:ext uri="{9D8B030D-6E8A-4147-A177-3AD203B41FA5}">
                      <a16:colId xmlns:a16="http://schemas.microsoft.com/office/drawing/2014/main" val="1826765989"/>
                    </a:ext>
                  </a:extLst>
                </a:gridCol>
                <a:gridCol w="661530">
                  <a:extLst>
                    <a:ext uri="{9D8B030D-6E8A-4147-A177-3AD203B41FA5}">
                      <a16:colId xmlns:a16="http://schemas.microsoft.com/office/drawing/2014/main" val="428551575"/>
                    </a:ext>
                  </a:extLst>
                </a:gridCol>
                <a:gridCol w="661530">
                  <a:extLst>
                    <a:ext uri="{9D8B030D-6E8A-4147-A177-3AD203B41FA5}">
                      <a16:colId xmlns:a16="http://schemas.microsoft.com/office/drawing/2014/main" val="401384737"/>
                    </a:ext>
                  </a:extLst>
                </a:gridCol>
                <a:gridCol w="661530">
                  <a:extLst>
                    <a:ext uri="{9D8B030D-6E8A-4147-A177-3AD203B41FA5}">
                      <a16:colId xmlns:a16="http://schemas.microsoft.com/office/drawing/2014/main" val="683683508"/>
                    </a:ext>
                  </a:extLst>
                </a:gridCol>
                <a:gridCol w="661530">
                  <a:extLst>
                    <a:ext uri="{9D8B030D-6E8A-4147-A177-3AD203B41FA5}">
                      <a16:colId xmlns:a16="http://schemas.microsoft.com/office/drawing/2014/main" val="2080749540"/>
                    </a:ext>
                  </a:extLst>
                </a:gridCol>
                <a:gridCol w="661530">
                  <a:extLst>
                    <a:ext uri="{9D8B030D-6E8A-4147-A177-3AD203B41FA5}">
                      <a16:colId xmlns:a16="http://schemas.microsoft.com/office/drawing/2014/main" val="2000568511"/>
                    </a:ext>
                  </a:extLst>
                </a:gridCol>
              </a:tblGrid>
              <a:tr h="220345">
                <a:tc rowSpan="2">
                  <a:txBody>
                    <a:bodyPr/>
                    <a:lstStyle/>
                    <a:p>
                      <a:pPr algn="ctr">
                        <a:lnSpc>
                          <a:spcPct val="115000"/>
                        </a:lnSpc>
                        <a:spcAft>
                          <a:spcPts val="0"/>
                        </a:spcAft>
                      </a:pPr>
                      <a:r>
                        <a:rPr lang="de-DE" sz="1000">
                          <a:effectLst/>
                        </a:rPr>
                        <a:t>KW /Jahr</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5">
                  <a:txBody>
                    <a:bodyPr/>
                    <a:lstStyle/>
                    <a:p>
                      <a:pPr algn="ctr">
                        <a:lnSpc>
                          <a:spcPct val="115000"/>
                        </a:lnSpc>
                        <a:spcAft>
                          <a:spcPts val="0"/>
                        </a:spcAft>
                      </a:pPr>
                      <a:r>
                        <a:rPr lang="de-DE" sz="1000" dirty="0">
                          <a:effectLst/>
                        </a:rPr>
                        <a:t>Omikron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6813257"/>
                  </a:ext>
                </a:extLst>
              </a:tr>
              <a:tr h="61595">
                <a:tc vMerge="1">
                  <a:txBody>
                    <a:bodyPr/>
                    <a:lstStyle/>
                    <a:p>
                      <a:endParaRPr lang="de-DE"/>
                    </a:p>
                  </a:txBody>
                  <a:tcPr/>
                </a:tc>
                <a:tc>
                  <a:txBody>
                    <a:bodyPr/>
                    <a:lstStyle/>
                    <a:p>
                      <a:pPr algn="ctr">
                        <a:lnSpc>
                          <a:spcPct val="115000"/>
                        </a:lnSpc>
                        <a:spcAft>
                          <a:spcPts val="0"/>
                        </a:spcAft>
                      </a:pPr>
                      <a:r>
                        <a:rPr lang="de-DE" sz="1000" dirty="0">
                          <a:effectLst/>
                        </a:rPr>
                        <a:t>BA.1</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1000" dirty="0">
                          <a:effectLst/>
                        </a:rPr>
                        <a:t>BA.2</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1000">
                          <a:effectLst/>
                        </a:rPr>
                        <a:t>BA.3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1000">
                          <a:effectLst/>
                        </a:rPr>
                        <a:t>BA.4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1000">
                          <a:effectLst/>
                        </a:rPr>
                        <a:t>BA.5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9345126"/>
                  </a:ext>
                </a:extLst>
              </a:tr>
              <a:tr h="176530">
                <a:tc>
                  <a:txBody>
                    <a:bodyPr/>
                    <a:lstStyle/>
                    <a:p>
                      <a:pPr marR="222250" algn="r">
                        <a:lnSpc>
                          <a:spcPct val="115000"/>
                        </a:lnSpc>
                        <a:spcAft>
                          <a:spcPts val="600"/>
                        </a:spcAft>
                      </a:pPr>
                      <a:r>
                        <a:rPr lang="de-DE" sz="1100">
                          <a:effectLst/>
                        </a:rPr>
                        <a:t>44/2022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dirty="0">
                          <a:effectLst/>
                        </a:rPr>
                        <a:t>0 %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dirty="0">
                          <a:effectLst/>
                        </a:rPr>
                        <a:t>3,4 %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a:effectLst/>
                        </a:rPr>
                        <a:t>0 %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1,1 %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a:effectLst/>
                        </a:rPr>
                        <a:t>94,7 %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38905435"/>
                  </a:ext>
                </a:extLst>
              </a:tr>
              <a:tr h="176530">
                <a:tc>
                  <a:txBody>
                    <a:bodyPr/>
                    <a:lstStyle/>
                    <a:p>
                      <a:pPr marR="222250" algn="r">
                        <a:lnSpc>
                          <a:spcPct val="115000"/>
                        </a:lnSpc>
                        <a:spcAft>
                          <a:spcPts val="600"/>
                        </a:spcAft>
                      </a:pPr>
                      <a:r>
                        <a:rPr lang="de-DE" sz="1100">
                          <a:effectLst/>
                        </a:rPr>
                        <a:t>45/2022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dirty="0">
                          <a:effectLst/>
                        </a:rPr>
                        <a:t>0 %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dirty="0">
                          <a:effectLst/>
                        </a:rPr>
                        <a:t>4,7 %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dirty="0">
                          <a:effectLst/>
                        </a:rPr>
                        <a:t>0 %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0,9 %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a:effectLst/>
                        </a:rPr>
                        <a:t>93,1 %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63577551"/>
                  </a:ext>
                </a:extLst>
              </a:tr>
              <a:tr h="176530">
                <a:tc>
                  <a:txBody>
                    <a:bodyPr/>
                    <a:lstStyle/>
                    <a:p>
                      <a:pPr marR="222250" algn="r">
                        <a:lnSpc>
                          <a:spcPct val="115000"/>
                        </a:lnSpc>
                        <a:spcAft>
                          <a:spcPts val="600"/>
                        </a:spcAft>
                      </a:pPr>
                      <a:r>
                        <a:rPr lang="de-DE" sz="1100">
                          <a:effectLst/>
                        </a:rPr>
                        <a:t>46/2022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0 %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dirty="0">
                          <a:effectLst/>
                        </a:rPr>
                        <a:t>5,2 %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dirty="0">
                          <a:effectLst/>
                        </a:rPr>
                        <a:t>0 %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1,5 %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a:effectLst/>
                        </a:rPr>
                        <a:t>91,3 %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83241337"/>
                  </a:ext>
                </a:extLst>
              </a:tr>
              <a:tr h="176530">
                <a:tc>
                  <a:txBody>
                    <a:bodyPr/>
                    <a:lstStyle/>
                    <a:p>
                      <a:pPr marR="222250" algn="r">
                        <a:lnSpc>
                          <a:spcPct val="115000"/>
                        </a:lnSpc>
                        <a:spcAft>
                          <a:spcPts val="600"/>
                        </a:spcAft>
                      </a:pPr>
                      <a:r>
                        <a:rPr lang="de-DE" sz="1100">
                          <a:effectLst/>
                        </a:rPr>
                        <a:t>47/2022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0 %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dirty="0">
                          <a:effectLst/>
                        </a:rPr>
                        <a:t>6,3 %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dirty="0">
                          <a:effectLst/>
                        </a:rPr>
                        <a:t>0 %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dirty="0">
                          <a:effectLst/>
                        </a:rPr>
                        <a:t>1,0 %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a:effectLst/>
                        </a:rPr>
                        <a:t>91,3 %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05701533"/>
                  </a:ext>
                </a:extLst>
              </a:tr>
              <a:tr h="176530">
                <a:tc>
                  <a:txBody>
                    <a:bodyPr/>
                    <a:lstStyle/>
                    <a:p>
                      <a:pPr marR="222250" algn="r">
                        <a:lnSpc>
                          <a:spcPct val="115000"/>
                        </a:lnSpc>
                        <a:spcAft>
                          <a:spcPts val="600"/>
                        </a:spcAft>
                      </a:pPr>
                      <a:r>
                        <a:rPr lang="de-DE" sz="1100">
                          <a:effectLst/>
                        </a:rPr>
                        <a:t>48/2022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8,3 %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dirty="0">
                          <a:effectLst/>
                        </a:rPr>
                        <a:t>0 %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dirty="0">
                          <a:effectLst/>
                        </a:rPr>
                        <a:t>0,5 %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dirty="0">
                          <a:effectLst/>
                        </a:rPr>
                        <a:t>89,5 %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19017386"/>
                  </a:ext>
                </a:extLst>
              </a:tr>
              <a:tr h="176530">
                <a:tc>
                  <a:txBody>
                    <a:bodyPr/>
                    <a:lstStyle/>
                    <a:p>
                      <a:pPr marR="222250" algn="r">
                        <a:lnSpc>
                          <a:spcPct val="115000"/>
                        </a:lnSpc>
                        <a:spcAft>
                          <a:spcPts val="600"/>
                        </a:spcAft>
                      </a:pPr>
                      <a:r>
                        <a:rPr lang="de-DE" sz="1100">
                          <a:effectLst/>
                        </a:rPr>
                        <a:t>49/2022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0 %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9,0 %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dirty="0">
                          <a:effectLst/>
                        </a:rPr>
                        <a:t>0 %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0,6 %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dirty="0">
                          <a:effectLst/>
                        </a:rPr>
                        <a:t>88,3 %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75293291"/>
                  </a:ext>
                </a:extLst>
              </a:tr>
              <a:tr h="176530">
                <a:tc>
                  <a:txBody>
                    <a:bodyPr/>
                    <a:lstStyle/>
                    <a:p>
                      <a:pPr marR="222250" algn="r">
                        <a:lnSpc>
                          <a:spcPct val="115000"/>
                        </a:lnSpc>
                        <a:spcAft>
                          <a:spcPts val="600"/>
                        </a:spcAft>
                      </a:pPr>
                      <a:r>
                        <a:rPr lang="de-DE" sz="1100">
                          <a:effectLst/>
                        </a:rPr>
                        <a:t>50/2022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0 %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9,8 %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a:effectLst/>
                        </a:rPr>
                        <a:t>0 %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0,8 %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dirty="0">
                          <a:effectLst/>
                        </a:rPr>
                        <a:t>87,2 %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3268546"/>
                  </a:ext>
                </a:extLst>
              </a:tr>
              <a:tr h="176530">
                <a:tc>
                  <a:txBody>
                    <a:bodyPr/>
                    <a:lstStyle/>
                    <a:p>
                      <a:pPr marR="222250" algn="r">
                        <a:lnSpc>
                          <a:spcPct val="115000"/>
                        </a:lnSpc>
                        <a:spcAft>
                          <a:spcPts val="600"/>
                        </a:spcAft>
                      </a:pPr>
                      <a:r>
                        <a:rPr lang="de-DE" sz="1100">
                          <a:effectLst/>
                        </a:rPr>
                        <a:t>51/2022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0 %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10,8 %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a:effectLst/>
                        </a:rPr>
                        <a:t>0 %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0,4 %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dirty="0">
                          <a:effectLst/>
                        </a:rPr>
                        <a:t>86,5 %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39807905"/>
                  </a:ext>
                </a:extLst>
              </a:tr>
              <a:tr h="176530">
                <a:tc>
                  <a:txBody>
                    <a:bodyPr/>
                    <a:lstStyle/>
                    <a:p>
                      <a:pPr marR="222250" algn="r">
                        <a:lnSpc>
                          <a:spcPct val="115000"/>
                        </a:lnSpc>
                        <a:spcAft>
                          <a:spcPts val="600"/>
                        </a:spcAft>
                      </a:pPr>
                      <a:r>
                        <a:rPr lang="de-DE" sz="1100">
                          <a:effectLst/>
                        </a:rPr>
                        <a:t>52/2022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0 %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12,6 %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a:effectLst/>
                        </a:rPr>
                        <a:t>0 %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0,3 %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dirty="0">
                          <a:effectLst/>
                        </a:rPr>
                        <a:t>84,6 %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28819754"/>
                  </a:ext>
                </a:extLst>
              </a:tr>
              <a:tr h="176530">
                <a:tc>
                  <a:txBody>
                    <a:bodyPr/>
                    <a:lstStyle/>
                    <a:p>
                      <a:pPr marR="222250" algn="r">
                        <a:lnSpc>
                          <a:spcPct val="115000"/>
                        </a:lnSpc>
                        <a:spcAft>
                          <a:spcPts val="600"/>
                        </a:spcAft>
                      </a:pPr>
                      <a:r>
                        <a:rPr lang="de-DE" sz="1100" dirty="0">
                          <a:effectLst/>
                        </a:rPr>
                        <a:t>1/2023</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0 %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16,8 %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a:effectLst/>
                        </a:rPr>
                        <a:t>0 %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0,2 %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dirty="0">
                          <a:effectLst/>
                        </a:rPr>
                        <a:t>79,1 %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00956268"/>
                  </a:ext>
                </a:extLst>
              </a:tr>
            </a:tbl>
          </a:graphicData>
        </a:graphic>
      </p:graphicFrame>
      <p:graphicFrame>
        <p:nvGraphicFramePr>
          <p:cNvPr id="10" name="Tabelle 9">
            <a:extLst>
              <a:ext uri="{FF2B5EF4-FFF2-40B4-BE49-F238E27FC236}">
                <a16:creationId xmlns:a16="http://schemas.microsoft.com/office/drawing/2014/main" id="{0867C7CE-CE26-4F0E-899D-F47AB78C140E}"/>
              </a:ext>
            </a:extLst>
          </p:cNvPr>
          <p:cNvGraphicFramePr>
            <a:graphicFrameLocks noGrp="1"/>
          </p:cNvGraphicFramePr>
          <p:nvPr>
            <p:extLst>
              <p:ext uri="{D42A27DB-BD31-4B8C-83A1-F6EECF244321}">
                <p14:modId xmlns:p14="http://schemas.microsoft.com/office/powerpoint/2010/main" val="3605534630"/>
              </p:ext>
            </p:extLst>
          </p:nvPr>
        </p:nvGraphicFramePr>
        <p:xfrm>
          <a:off x="317021" y="3393809"/>
          <a:ext cx="4454525" cy="1189355"/>
        </p:xfrm>
        <a:graphic>
          <a:graphicData uri="http://schemas.openxmlformats.org/drawingml/2006/table">
            <a:tbl>
              <a:tblPr firstRow="1" firstCol="1" bandRow="1">
                <a:tableStyleId>{5C22544A-7EE6-4342-B048-85BDC9FD1C3A}</a:tableStyleId>
              </a:tblPr>
              <a:tblGrid>
                <a:gridCol w="1132957">
                  <a:extLst>
                    <a:ext uri="{9D8B030D-6E8A-4147-A177-3AD203B41FA5}">
                      <a16:colId xmlns:a16="http://schemas.microsoft.com/office/drawing/2014/main" val="1826765989"/>
                    </a:ext>
                  </a:extLst>
                </a:gridCol>
                <a:gridCol w="1376617">
                  <a:extLst>
                    <a:ext uri="{9D8B030D-6E8A-4147-A177-3AD203B41FA5}">
                      <a16:colId xmlns:a16="http://schemas.microsoft.com/office/drawing/2014/main" val="428551575"/>
                    </a:ext>
                  </a:extLst>
                </a:gridCol>
                <a:gridCol w="1944951">
                  <a:extLst>
                    <a:ext uri="{9D8B030D-6E8A-4147-A177-3AD203B41FA5}">
                      <a16:colId xmlns:a16="http://schemas.microsoft.com/office/drawing/2014/main" val="401384737"/>
                    </a:ext>
                  </a:extLst>
                </a:gridCol>
              </a:tblGrid>
              <a:tr h="281940">
                <a:tc>
                  <a:txBody>
                    <a:bodyPr/>
                    <a:lstStyle/>
                    <a:p>
                      <a:pPr algn="ctr">
                        <a:lnSpc>
                          <a:spcPct val="115000"/>
                        </a:lnSpc>
                        <a:spcAft>
                          <a:spcPts val="0"/>
                        </a:spcAft>
                      </a:pPr>
                      <a:r>
                        <a:rPr lang="de-DE" sz="1000" dirty="0">
                          <a:effectLst/>
                        </a:rPr>
                        <a:t>KW /Jahr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1000" dirty="0">
                          <a:effectLst/>
                        </a:rPr>
                        <a:t>Stichprobe Anzahl</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Anteil an übermittelten Fällen</a:t>
                      </a:r>
                    </a:p>
                  </a:txBody>
                  <a:tcPr marL="44450" marR="44450" marT="0" marB="0" anchor="ctr"/>
                </a:tc>
                <a:extLst>
                  <a:ext uri="{0D108BD9-81ED-4DB2-BD59-A6C34878D82A}">
                    <a16:rowId xmlns:a16="http://schemas.microsoft.com/office/drawing/2014/main" val="76813257"/>
                  </a:ext>
                </a:extLst>
              </a:tr>
              <a:tr h="176530">
                <a:tc>
                  <a:txBody>
                    <a:bodyPr/>
                    <a:lstStyle/>
                    <a:p>
                      <a:pPr marR="222250" algn="r">
                        <a:lnSpc>
                          <a:spcPct val="115000"/>
                        </a:lnSpc>
                        <a:spcAft>
                          <a:spcPts val="600"/>
                        </a:spcAft>
                      </a:pPr>
                      <a:r>
                        <a:rPr lang="de-DE" sz="1100">
                          <a:effectLst/>
                        </a:rPr>
                        <a:t>49/2022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100" b="0" i="0" u="none" strike="noStrike" dirty="0">
                          <a:solidFill>
                            <a:srgbClr val="000000"/>
                          </a:solidFill>
                          <a:effectLst/>
                          <a:latin typeface="Calibri" panose="020F0502020204030204" pitchFamily="34" charset="0"/>
                        </a:rPr>
                        <a:t>5783</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2,9%</a:t>
                      </a:r>
                    </a:p>
                  </a:txBody>
                  <a:tcPr marL="9525" marR="9525" marT="9525" marB="0" anchor="b"/>
                </a:tc>
                <a:extLst>
                  <a:ext uri="{0D108BD9-81ED-4DB2-BD59-A6C34878D82A}">
                    <a16:rowId xmlns:a16="http://schemas.microsoft.com/office/drawing/2014/main" val="775293291"/>
                  </a:ext>
                </a:extLst>
              </a:tr>
              <a:tr h="176530">
                <a:tc>
                  <a:txBody>
                    <a:bodyPr/>
                    <a:lstStyle/>
                    <a:p>
                      <a:pPr marR="222250" algn="r">
                        <a:lnSpc>
                          <a:spcPct val="115000"/>
                        </a:lnSpc>
                        <a:spcAft>
                          <a:spcPts val="600"/>
                        </a:spcAft>
                      </a:pPr>
                      <a:r>
                        <a:rPr lang="de-DE" sz="1100">
                          <a:effectLst/>
                        </a:rPr>
                        <a:t>50/2022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100" b="0" i="0" u="none" strike="noStrike">
                          <a:solidFill>
                            <a:srgbClr val="000000"/>
                          </a:solidFill>
                          <a:effectLst/>
                          <a:latin typeface="Calibri" panose="020F0502020204030204" pitchFamily="34" charset="0"/>
                        </a:rPr>
                        <a:t>5985</a:t>
                      </a:r>
                    </a:p>
                  </a:txBody>
                  <a:tcPr marL="9525" marR="9525" marT="9525" marB="0" anchor="b"/>
                </a:tc>
                <a:tc>
                  <a:txBody>
                    <a:bodyPr/>
                    <a:lstStyle/>
                    <a:p>
                      <a:pPr algn="ctr" fontAlgn="b"/>
                      <a:r>
                        <a:rPr lang="de-DE" sz="1100" b="0" i="0" u="none" strike="noStrike">
                          <a:solidFill>
                            <a:srgbClr val="000000"/>
                          </a:solidFill>
                          <a:effectLst/>
                          <a:latin typeface="Calibri" panose="020F0502020204030204" pitchFamily="34" charset="0"/>
                        </a:rPr>
                        <a:t>2,7%</a:t>
                      </a:r>
                    </a:p>
                  </a:txBody>
                  <a:tcPr marL="9525" marR="9525" marT="9525" marB="0" anchor="b"/>
                </a:tc>
                <a:extLst>
                  <a:ext uri="{0D108BD9-81ED-4DB2-BD59-A6C34878D82A}">
                    <a16:rowId xmlns:a16="http://schemas.microsoft.com/office/drawing/2014/main" val="333268546"/>
                  </a:ext>
                </a:extLst>
              </a:tr>
              <a:tr h="176530">
                <a:tc>
                  <a:txBody>
                    <a:bodyPr/>
                    <a:lstStyle/>
                    <a:p>
                      <a:pPr marR="222250" algn="r">
                        <a:lnSpc>
                          <a:spcPct val="115000"/>
                        </a:lnSpc>
                        <a:spcAft>
                          <a:spcPts val="600"/>
                        </a:spcAft>
                      </a:pPr>
                      <a:r>
                        <a:rPr lang="de-DE" sz="1100">
                          <a:effectLst/>
                        </a:rPr>
                        <a:t>51/2022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100" b="0" i="0" u="none" strike="noStrike">
                          <a:solidFill>
                            <a:srgbClr val="000000"/>
                          </a:solidFill>
                          <a:effectLst/>
                          <a:latin typeface="Calibri" panose="020F0502020204030204" pitchFamily="34" charset="0"/>
                        </a:rPr>
                        <a:t>4472</a:t>
                      </a:r>
                    </a:p>
                  </a:txBody>
                  <a:tcPr marL="9525" marR="9525" marT="9525" marB="0" anchor="b"/>
                </a:tc>
                <a:tc>
                  <a:txBody>
                    <a:bodyPr/>
                    <a:lstStyle/>
                    <a:p>
                      <a:pPr algn="ctr" fontAlgn="b"/>
                      <a:r>
                        <a:rPr lang="de-DE" sz="1100" b="0" i="0" u="none" strike="noStrike">
                          <a:solidFill>
                            <a:srgbClr val="000000"/>
                          </a:solidFill>
                          <a:effectLst/>
                          <a:latin typeface="Calibri" panose="020F0502020204030204" pitchFamily="34" charset="0"/>
                        </a:rPr>
                        <a:t>1,9%</a:t>
                      </a:r>
                    </a:p>
                  </a:txBody>
                  <a:tcPr marL="9525" marR="9525" marT="9525" marB="0" anchor="b"/>
                </a:tc>
                <a:extLst>
                  <a:ext uri="{0D108BD9-81ED-4DB2-BD59-A6C34878D82A}">
                    <a16:rowId xmlns:a16="http://schemas.microsoft.com/office/drawing/2014/main" val="2539807905"/>
                  </a:ext>
                </a:extLst>
              </a:tr>
              <a:tr h="176530">
                <a:tc>
                  <a:txBody>
                    <a:bodyPr/>
                    <a:lstStyle/>
                    <a:p>
                      <a:pPr marR="222250" algn="r">
                        <a:lnSpc>
                          <a:spcPct val="115000"/>
                        </a:lnSpc>
                        <a:spcAft>
                          <a:spcPts val="600"/>
                        </a:spcAft>
                      </a:pPr>
                      <a:r>
                        <a:rPr lang="de-DE" sz="1100" dirty="0">
                          <a:effectLst/>
                        </a:rPr>
                        <a:t>52/2022</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100" b="0" i="0" u="none" strike="noStrike">
                          <a:solidFill>
                            <a:srgbClr val="000000"/>
                          </a:solidFill>
                          <a:effectLst/>
                          <a:latin typeface="Calibri" panose="020F0502020204030204" pitchFamily="34" charset="0"/>
                        </a:rPr>
                        <a:t>2289</a:t>
                      </a:r>
                    </a:p>
                  </a:txBody>
                  <a:tcPr marL="9525" marR="9525" marT="9525" marB="0" anchor="b"/>
                </a:tc>
                <a:tc>
                  <a:txBody>
                    <a:bodyPr/>
                    <a:lstStyle/>
                    <a:p>
                      <a:pPr algn="ctr" fontAlgn="b"/>
                      <a:r>
                        <a:rPr lang="de-DE" sz="1100" b="0" i="0" u="none" strike="noStrike">
                          <a:solidFill>
                            <a:srgbClr val="000000"/>
                          </a:solidFill>
                          <a:effectLst/>
                          <a:latin typeface="Calibri" panose="020F0502020204030204" pitchFamily="34" charset="0"/>
                        </a:rPr>
                        <a:t>1,5%</a:t>
                      </a:r>
                    </a:p>
                  </a:txBody>
                  <a:tcPr marL="9525" marR="9525" marT="9525" marB="0" anchor="b"/>
                </a:tc>
                <a:extLst>
                  <a:ext uri="{0D108BD9-81ED-4DB2-BD59-A6C34878D82A}">
                    <a16:rowId xmlns:a16="http://schemas.microsoft.com/office/drawing/2014/main" val="4128819754"/>
                  </a:ext>
                </a:extLst>
              </a:tr>
              <a:tr h="176530">
                <a:tc>
                  <a:txBody>
                    <a:bodyPr/>
                    <a:lstStyle/>
                    <a:p>
                      <a:pPr marR="222250" algn="r">
                        <a:lnSpc>
                          <a:spcPct val="115000"/>
                        </a:lnSpc>
                        <a:spcAft>
                          <a:spcPts val="600"/>
                        </a:spcAft>
                      </a:pPr>
                      <a:r>
                        <a:rPr lang="de-DE" sz="1100" dirty="0">
                          <a:effectLst/>
                        </a:rPr>
                        <a:t>1/2023</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100" b="0" i="0" u="none" strike="noStrike" dirty="0">
                          <a:solidFill>
                            <a:srgbClr val="000000"/>
                          </a:solidFill>
                          <a:effectLst/>
                          <a:latin typeface="Calibri" panose="020F0502020204030204" pitchFamily="34" charset="0"/>
                        </a:rPr>
                        <a:t>1079</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0,8%</a:t>
                      </a:r>
                    </a:p>
                  </a:txBody>
                  <a:tcPr marL="9525" marR="9525" marT="9525" marB="0" anchor="b"/>
                </a:tc>
                <a:extLst>
                  <a:ext uri="{0D108BD9-81ED-4DB2-BD59-A6C34878D82A}">
                    <a16:rowId xmlns:a16="http://schemas.microsoft.com/office/drawing/2014/main" val="1600956268"/>
                  </a:ext>
                </a:extLst>
              </a:tr>
            </a:tbl>
          </a:graphicData>
        </a:graphic>
      </p:graphicFrame>
    </p:spTree>
    <p:extLst>
      <p:ext uri="{BB962C8B-B14F-4D97-AF65-F5344CB8AC3E}">
        <p14:creationId xmlns:p14="http://schemas.microsoft.com/office/powerpoint/2010/main" val="3466902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605706DB-CC50-4389-A828-26B438B8C5B3}"/>
              </a:ext>
            </a:extLst>
          </p:cNvPr>
          <p:cNvSpPr txBox="1"/>
          <p:nvPr/>
        </p:nvSpPr>
        <p:spPr>
          <a:xfrm>
            <a:off x="317021" y="236750"/>
            <a:ext cx="2950103" cy="369332"/>
          </a:xfrm>
          <a:prstGeom prst="rect">
            <a:avLst/>
          </a:prstGeom>
          <a:noFill/>
        </p:spPr>
        <p:txBody>
          <a:bodyPr wrap="none" rtlCol="0">
            <a:spAutoFit/>
          </a:bodyPr>
          <a:lstStyle/>
          <a:p>
            <a:r>
              <a:rPr lang="de-DE" b="1" dirty="0">
                <a:solidFill>
                  <a:srgbClr val="045AA6"/>
                </a:solidFill>
              </a:rPr>
              <a:t>Omikron (Sub-)Linien Anteile</a:t>
            </a:r>
          </a:p>
        </p:txBody>
      </p:sp>
      <p:sp>
        <p:nvSpPr>
          <p:cNvPr id="8" name="Datumsplatzhalter 2">
            <a:extLst>
              <a:ext uri="{FF2B5EF4-FFF2-40B4-BE49-F238E27FC236}">
                <a16:creationId xmlns:a16="http://schemas.microsoft.com/office/drawing/2014/main" id="{D1DE8901-C868-402B-A8ED-A516296FCACE}"/>
              </a:ext>
            </a:extLst>
          </p:cNvPr>
          <p:cNvSpPr>
            <a:spLocks noGrp="1"/>
          </p:cNvSpPr>
          <p:nvPr>
            <p:ph type="dt" sz="half" idx="10"/>
          </p:nvPr>
        </p:nvSpPr>
        <p:spPr>
          <a:xfrm>
            <a:off x="564826" y="4767263"/>
            <a:ext cx="1860421" cy="273844"/>
          </a:xfrm>
        </p:spPr>
        <p:txBody>
          <a:bodyPr/>
          <a:lstStyle/>
          <a:p>
            <a:fld id="{9A21F0CD-AEA8-49D1-9CEE-C1690C6F4B89}" type="datetime1">
              <a:rPr lang="de-DE" smtClean="0"/>
              <a:t>18.01.2023</a:t>
            </a:fld>
            <a:endParaRPr lang="de-DE" dirty="0"/>
          </a:p>
        </p:txBody>
      </p:sp>
      <p:sp>
        <p:nvSpPr>
          <p:cNvPr id="2" name="Foliennummernplatzhalter 1">
            <a:extLst>
              <a:ext uri="{FF2B5EF4-FFF2-40B4-BE49-F238E27FC236}">
                <a16:creationId xmlns:a16="http://schemas.microsoft.com/office/drawing/2014/main" id="{88372E95-FFD6-43B2-9217-F82FF21EE215}"/>
              </a:ext>
            </a:extLst>
          </p:cNvPr>
          <p:cNvSpPr>
            <a:spLocks noGrp="1"/>
          </p:cNvSpPr>
          <p:nvPr>
            <p:ph type="sldNum" sz="quarter" idx="12"/>
          </p:nvPr>
        </p:nvSpPr>
        <p:spPr/>
        <p:txBody>
          <a:bodyPr/>
          <a:lstStyle/>
          <a:p>
            <a:fld id="{9B241C01-97D6-4FA0-95DB-8FDA9555F8C7}" type="slidenum">
              <a:rPr lang="de-DE" smtClean="0"/>
              <a:t>3</a:t>
            </a:fld>
            <a:endParaRPr lang="de-DE"/>
          </a:p>
        </p:txBody>
      </p:sp>
      <p:sp>
        <p:nvSpPr>
          <p:cNvPr id="16" name="Textfeld 5">
            <a:extLst>
              <a:ext uri="{FF2B5EF4-FFF2-40B4-BE49-F238E27FC236}">
                <a16:creationId xmlns:a16="http://schemas.microsoft.com/office/drawing/2014/main" id="{58FBAD86-E7F0-4898-B167-9F5E1F090171}"/>
              </a:ext>
            </a:extLst>
          </p:cNvPr>
          <p:cNvSpPr txBox="1"/>
          <p:nvPr/>
        </p:nvSpPr>
        <p:spPr>
          <a:xfrm>
            <a:off x="5424866" y="730665"/>
            <a:ext cx="3533154" cy="3624069"/>
          </a:xfrm>
          <a:prstGeom prst="rect">
            <a:avLst/>
          </a:prstGeom>
          <a:solidFill>
            <a:schemeClr val="tx2">
              <a:lumMod val="20000"/>
              <a:lumOff val="80000"/>
            </a:schemeClr>
          </a:solidFill>
        </p:spPr>
        <p:txBody>
          <a:bodyPr wrap="square" rtlCol="0">
            <a:spAutoFit/>
          </a:bodyPr>
          <a:lstStyle/>
          <a:p>
            <a:r>
              <a:rPr lang="de-DE" sz="1350" b="1" dirty="0"/>
              <a:t>KW1/2023 (Stichprobe)</a:t>
            </a:r>
          </a:p>
          <a:p>
            <a:endParaRPr lang="de-DE" sz="1350" b="1" dirty="0"/>
          </a:p>
          <a:p>
            <a:r>
              <a:rPr lang="de-DE" sz="1350" b="1" dirty="0"/>
              <a:t>Omikron		100%</a:t>
            </a:r>
          </a:p>
          <a:p>
            <a:r>
              <a:rPr lang="de-DE" sz="1350" dirty="0"/>
              <a:t>    BF.7*	            21,3%</a:t>
            </a:r>
          </a:p>
          <a:p>
            <a:r>
              <a:rPr lang="de-DE" sz="1350" dirty="0"/>
              <a:t>    BQ.1.1 		25,9%       </a:t>
            </a:r>
            <a:r>
              <a:rPr lang="de-DE" sz="900" dirty="0"/>
              <a:t>(S:K444T, S:N460K)</a:t>
            </a:r>
          </a:p>
          <a:p>
            <a:r>
              <a:rPr lang="de-DE" sz="1350" dirty="0"/>
              <a:t>    BA.2.75* 		16,1%</a:t>
            </a:r>
          </a:p>
          <a:p>
            <a:r>
              <a:rPr lang="de-DE" sz="1350" dirty="0"/>
              <a:t>    XBB.1*		  2,9%</a:t>
            </a:r>
          </a:p>
          <a:p>
            <a:r>
              <a:rPr lang="de-DE" sz="1350" dirty="0"/>
              <a:t>    XBB.1.5 		  2,2%	       </a:t>
            </a:r>
            <a:r>
              <a:rPr lang="de-DE" sz="900" dirty="0"/>
              <a:t>(S:S486P)</a:t>
            </a:r>
          </a:p>
          <a:p>
            <a:r>
              <a:rPr lang="de-DE" sz="1350" dirty="0"/>
              <a:t>    BQ.1	              2,6%</a:t>
            </a:r>
          </a:p>
          <a:p>
            <a:endParaRPr lang="de-DE" sz="1350" dirty="0"/>
          </a:p>
          <a:p>
            <a:pPr marL="176213"/>
            <a:r>
              <a:rPr lang="de-DE" sz="1350" dirty="0"/>
              <a:t>BA.2.75 Sublinien </a:t>
            </a:r>
            <a:r>
              <a:rPr lang="de-DE" sz="1200" dirty="0"/>
              <a:t>(</a:t>
            </a:r>
            <a:r>
              <a:rPr lang="pt-BR" sz="1200" dirty="0"/>
              <a:t>S:K356T, S:R346T)</a:t>
            </a:r>
            <a:endParaRPr lang="de-DE" sz="1200" dirty="0"/>
          </a:p>
          <a:p>
            <a:pPr marL="176213"/>
            <a:r>
              <a:rPr lang="de-DE" sz="1350" dirty="0"/>
              <a:t>CH.1.1		4,6%	    </a:t>
            </a:r>
            <a:r>
              <a:rPr lang="de-DE" sz="900" dirty="0"/>
              <a:t>(S:K444T, S:F486S,S:L452R)</a:t>
            </a:r>
            <a:endParaRPr lang="de-DE" sz="1350" dirty="0"/>
          </a:p>
          <a:p>
            <a:pPr marL="176213"/>
            <a:r>
              <a:rPr lang="de-DE" sz="1350" dirty="0"/>
              <a:t>BN.1.3 		2,7%	    </a:t>
            </a:r>
            <a:r>
              <a:rPr lang="de-DE" sz="900" dirty="0"/>
              <a:t>(</a:t>
            </a:r>
            <a:r>
              <a:rPr lang="pt-BR" sz="900" dirty="0"/>
              <a:t>S:F490S)</a:t>
            </a:r>
            <a:endParaRPr lang="de-DE" sz="900" dirty="0"/>
          </a:p>
          <a:p>
            <a:pPr marL="176213" lvl="0"/>
            <a:r>
              <a:rPr lang="de-DE" sz="1350" dirty="0"/>
              <a:t>BN.1.3.1            	2,3%	    </a:t>
            </a:r>
            <a:r>
              <a:rPr lang="de-DE" sz="900" dirty="0">
                <a:solidFill>
                  <a:prstClr val="black"/>
                </a:solidFill>
              </a:rPr>
              <a:t>(</a:t>
            </a:r>
            <a:r>
              <a:rPr lang="pt-BR" sz="900" dirty="0">
                <a:solidFill>
                  <a:prstClr val="black"/>
                </a:solidFill>
              </a:rPr>
              <a:t>S:F490S)</a:t>
            </a:r>
            <a:endParaRPr lang="de-DE" sz="900" dirty="0">
              <a:solidFill>
                <a:prstClr val="black"/>
              </a:solidFill>
            </a:endParaRPr>
          </a:p>
          <a:p>
            <a:pPr marL="176213"/>
            <a:endParaRPr lang="de-DE" sz="1350" dirty="0"/>
          </a:p>
          <a:p>
            <a:pPr marL="176213"/>
            <a:endParaRPr lang="de-DE" sz="1350" dirty="0"/>
          </a:p>
          <a:p>
            <a:r>
              <a:rPr lang="de-DE" sz="1350" dirty="0"/>
              <a:t>* inkl. Sublinien</a:t>
            </a:r>
          </a:p>
        </p:txBody>
      </p:sp>
      <p:sp>
        <p:nvSpPr>
          <p:cNvPr id="15" name="Textfeld 1">
            <a:extLst>
              <a:ext uri="{FF2B5EF4-FFF2-40B4-BE49-F238E27FC236}">
                <a16:creationId xmlns:a16="http://schemas.microsoft.com/office/drawing/2014/main" id="{0C6E8E19-0E8B-4046-8E8F-21FC15EFE0BD}"/>
              </a:ext>
            </a:extLst>
          </p:cNvPr>
          <p:cNvSpPr txBox="1"/>
          <p:nvPr/>
        </p:nvSpPr>
        <p:spPr>
          <a:xfrm>
            <a:off x="5423862" y="4200411"/>
            <a:ext cx="3533154" cy="646331"/>
          </a:xfrm>
          <a:prstGeom prst="rect">
            <a:avLst/>
          </a:prstGeom>
          <a:solidFill>
            <a:schemeClr val="bg2">
              <a:lumMod val="90000"/>
            </a:schemeClr>
          </a:solidFill>
        </p:spPr>
        <p:txBody>
          <a:bodyPr wrap="square" rtlCol="0">
            <a:spAutoFit/>
          </a:bodyPr>
          <a:lstStyle/>
          <a:p>
            <a:r>
              <a:rPr lang="de-DE" sz="1200" i="1" dirty="0"/>
              <a:t>Hinweis: Anteil der Sequenzen der Stichprobe an übermittelten Fällen beträgt für KW 1/2023 nur 0,8% (für KW52/2022 1,5%). </a:t>
            </a:r>
          </a:p>
        </p:txBody>
      </p:sp>
      <p:cxnSp>
        <p:nvCxnSpPr>
          <p:cNvPr id="7" name="Gerade Verbindung mit Pfeil 6">
            <a:extLst>
              <a:ext uri="{FF2B5EF4-FFF2-40B4-BE49-F238E27FC236}">
                <a16:creationId xmlns:a16="http://schemas.microsoft.com/office/drawing/2014/main" id="{65175342-5B47-413D-94FA-45612078A720}"/>
              </a:ext>
            </a:extLst>
          </p:cNvPr>
          <p:cNvCxnSpPr>
            <a:cxnSpLocks/>
          </p:cNvCxnSpPr>
          <p:nvPr/>
        </p:nvCxnSpPr>
        <p:spPr>
          <a:xfrm>
            <a:off x="7393807" y="1431893"/>
            <a:ext cx="1005"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Gerade Verbindung mit Pfeil 24">
            <a:extLst>
              <a:ext uri="{FF2B5EF4-FFF2-40B4-BE49-F238E27FC236}">
                <a16:creationId xmlns:a16="http://schemas.microsoft.com/office/drawing/2014/main" id="{892E0455-17A7-4673-80F6-D73FBDD6F82C}"/>
              </a:ext>
            </a:extLst>
          </p:cNvPr>
          <p:cNvCxnSpPr>
            <a:cxnSpLocks/>
          </p:cNvCxnSpPr>
          <p:nvPr/>
        </p:nvCxnSpPr>
        <p:spPr>
          <a:xfrm flipV="1">
            <a:off x="7338450" y="1695880"/>
            <a:ext cx="155987" cy="48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Gerade Verbindung mit Pfeil 25">
            <a:extLst>
              <a:ext uri="{FF2B5EF4-FFF2-40B4-BE49-F238E27FC236}">
                <a16:creationId xmlns:a16="http://schemas.microsoft.com/office/drawing/2014/main" id="{36E24F61-9316-4596-B184-FD489F86B359}"/>
              </a:ext>
            </a:extLst>
          </p:cNvPr>
          <p:cNvCxnSpPr>
            <a:cxnSpLocks/>
          </p:cNvCxnSpPr>
          <p:nvPr/>
        </p:nvCxnSpPr>
        <p:spPr>
          <a:xfrm flipH="1" flipV="1">
            <a:off x="7393807" y="1808226"/>
            <a:ext cx="1005"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Gerade Verbindung mit Pfeil 28">
            <a:extLst>
              <a:ext uri="{FF2B5EF4-FFF2-40B4-BE49-F238E27FC236}">
                <a16:creationId xmlns:a16="http://schemas.microsoft.com/office/drawing/2014/main" id="{310485D3-A6FA-4931-A1BD-C61DE427DCDF}"/>
              </a:ext>
            </a:extLst>
          </p:cNvPr>
          <p:cNvCxnSpPr>
            <a:cxnSpLocks/>
          </p:cNvCxnSpPr>
          <p:nvPr/>
        </p:nvCxnSpPr>
        <p:spPr>
          <a:xfrm flipH="1" flipV="1">
            <a:off x="7393807" y="2220169"/>
            <a:ext cx="7247"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Gerade Verbindung mit Pfeil 30">
            <a:extLst>
              <a:ext uri="{FF2B5EF4-FFF2-40B4-BE49-F238E27FC236}">
                <a16:creationId xmlns:a16="http://schemas.microsoft.com/office/drawing/2014/main" id="{40657E13-6BFC-42EC-A624-AD27DE429D72}"/>
              </a:ext>
            </a:extLst>
          </p:cNvPr>
          <p:cNvCxnSpPr/>
          <p:nvPr/>
        </p:nvCxnSpPr>
        <p:spPr>
          <a:xfrm flipV="1">
            <a:off x="7393807" y="2029041"/>
            <a:ext cx="0"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0" name="Grafik 19">
            <a:extLst>
              <a:ext uri="{FF2B5EF4-FFF2-40B4-BE49-F238E27FC236}">
                <a16:creationId xmlns:a16="http://schemas.microsoft.com/office/drawing/2014/main" id="{FB5382B3-9C00-46F1-A0DC-B41247ED23B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022" y="730665"/>
            <a:ext cx="4919043" cy="3577091"/>
          </a:xfrm>
          <a:prstGeom prst="rect">
            <a:avLst/>
          </a:prstGeom>
          <a:noFill/>
          <a:ln>
            <a:noFill/>
          </a:ln>
        </p:spPr>
      </p:pic>
      <p:cxnSp>
        <p:nvCxnSpPr>
          <p:cNvPr id="27" name="Gerade Verbindung mit Pfeil 26">
            <a:extLst>
              <a:ext uri="{FF2B5EF4-FFF2-40B4-BE49-F238E27FC236}">
                <a16:creationId xmlns:a16="http://schemas.microsoft.com/office/drawing/2014/main" id="{9D94C46B-3788-401C-8AF0-EF312D71236F}"/>
              </a:ext>
            </a:extLst>
          </p:cNvPr>
          <p:cNvCxnSpPr>
            <a:cxnSpLocks/>
          </p:cNvCxnSpPr>
          <p:nvPr/>
        </p:nvCxnSpPr>
        <p:spPr>
          <a:xfrm>
            <a:off x="7393807" y="2462910"/>
            <a:ext cx="0"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Gerade Verbindung mit Pfeil 29">
            <a:extLst>
              <a:ext uri="{FF2B5EF4-FFF2-40B4-BE49-F238E27FC236}">
                <a16:creationId xmlns:a16="http://schemas.microsoft.com/office/drawing/2014/main" id="{820983E8-0DA2-4B37-9F8D-3A28B4903BD1}"/>
              </a:ext>
            </a:extLst>
          </p:cNvPr>
          <p:cNvCxnSpPr>
            <a:cxnSpLocks/>
          </p:cNvCxnSpPr>
          <p:nvPr/>
        </p:nvCxnSpPr>
        <p:spPr>
          <a:xfrm flipH="1" flipV="1">
            <a:off x="7393807" y="3063926"/>
            <a:ext cx="1005"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Gerade Verbindung mit Pfeil 31">
            <a:extLst>
              <a:ext uri="{FF2B5EF4-FFF2-40B4-BE49-F238E27FC236}">
                <a16:creationId xmlns:a16="http://schemas.microsoft.com/office/drawing/2014/main" id="{E91856A1-702A-4E79-9258-DF29619F33F8}"/>
              </a:ext>
            </a:extLst>
          </p:cNvPr>
          <p:cNvCxnSpPr>
            <a:cxnSpLocks/>
          </p:cNvCxnSpPr>
          <p:nvPr/>
        </p:nvCxnSpPr>
        <p:spPr>
          <a:xfrm flipH="1" flipV="1">
            <a:off x="7393807" y="3262920"/>
            <a:ext cx="1005"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Gerade Verbindung mit Pfeil 32">
            <a:extLst>
              <a:ext uri="{FF2B5EF4-FFF2-40B4-BE49-F238E27FC236}">
                <a16:creationId xmlns:a16="http://schemas.microsoft.com/office/drawing/2014/main" id="{005FCFAA-2BAA-4CC6-8516-A822FC55E5AB}"/>
              </a:ext>
            </a:extLst>
          </p:cNvPr>
          <p:cNvCxnSpPr>
            <a:cxnSpLocks/>
          </p:cNvCxnSpPr>
          <p:nvPr/>
        </p:nvCxnSpPr>
        <p:spPr>
          <a:xfrm flipH="1" flipV="1">
            <a:off x="7393807" y="3477898"/>
            <a:ext cx="1005"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feld 1">
            <a:extLst>
              <a:ext uri="{FF2B5EF4-FFF2-40B4-BE49-F238E27FC236}">
                <a16:creationId xmlns:a16="http://schemas.microsoft.com/office/drawing/2014/main" id="{DA0E171E-6159-4C83-B608-E3C2B89D7565}"/>
              </a:ext>
            </a:extLst>
          </p:cNvPr>
          <p:cNvSpPr txBox="1"/>
          <p:nvPr/>
        </p:nvSpPr>
        <p:spPr>
          <a:xfrm>
            <a:off x="564825" y="4320579"/>
            <a:ext cx="4671239" cy="461665"/>
          </a:xfrm>
          <a:prstGeom prst="rect">
            <a:avLst/>
          </a:prstGeom>
          <a:solidFill>
            <a:schemeClr val="accent2">
              <a:lumMod val="20000"/>
              <a:lumOff val="80000"/>
            </a:schemeClr>
          </a:solidFill>
        </p:spPr>
        <p:txBody>
          <a:bodyPr wrap="square" rtlCol="0">
            <a:spAutoFit/>
          </a:bodyPr>
          <a:lstStyle/>
          <a:p>
            <a:r>
              <a:rPr lang="de-DE" sz="1200" dirty="0"/>
              <a:t>WHO: XBB* </a:t>
            </a:r>
            <a:r>
              <a:rPr lang="de-DE" sz="1200" dirty="0">
                <a:sym typeface="Wingdings" panose="05000000000000000000" pitchFamily="2" charset="2"/>
              </a:rPr>
              <a:t> </a:t>
            </a:r>
            <a:r>
              <a:rPr lang="de-DE" sz="1200" i="1" dirty="0" err="1">
                <a:sym typeface="Wingdings" panose="05000000000000000000" pitchFamily="2" charset="2"/>
              </a:rPr>
              <a:t>Omicron</a:t>
            </a:r>
            <a:r>
              <a:rPr lang="de-DE" sz="1200" i="1" dirty="0"/>
              <a:t> </a:t>
            </a:r>
            <a:r>
              <a:rPr lang="de-DE" sz="1200" i="1" dirty="0" err="1"/>
              <a:t>subvariants</a:t>
            </a:r>
            <a:r>
              <a:rPr lang="de-DE" sz="1200" i="1" dirty="0"/>
              <a:t> </a:t>
            </a:r>
            <a:r>
              <a:rPr lang="de-DE" sz="1200" i="1" dirty="0" err="1"/>
              <a:t>under</a:t>
            </a:r>
            <a:r>
              <a:rPr lang="de-DE" sz="1200" i="1" dirty="0"/>
              <a:t> </a:t>
            </a:r>
            <a:r>
              <a:rPr lang="de-DE" sz="1200" i="1" dirty="0" err="1"/>
              <a:t>monitoring</a:t>
            </a:r>
            <a:r>
              <a:rPr lang="de-DE" sz="1200" i="1" dirty="0"/>
              <a:t> </a:t>
            </a:r>
            <a:r>
              <a:rPr lang="de-DE" sz="1200" dirty="0"/>
              <a:t>(13/01/2023)</a:t>
            </a:r>
          </a:p>
          <a:p>
            <a:r>
              <a:rPr lang="de-DE" sz="1200" dirty="0"/>
              <a:t>ECDC: </a:t>
            </a:r>
            <a:r>
              <a:rPr lang="de-DE" sz="1200"/>
              <a:t>XBB*/</a:t>
            </a:r>
            <a:r>
              <a:rPr lang="de-DE" sz="1200" dirty="0"/>
              <a:t>XBB.1.5 </a:t>
            </a:r>
            <a:r>
              <a:rPr lang="de-DE" sz="1200" dirty="0">
                <a:sym typeface="Wingdings" panose="05000000000000000000" pitchFamily="2" charset="2"/>
              </a:rPr>
              <a:t> </a:t>
            </a:r>
            <a:r>
              <a:rPr lang="de-DE" sz="1200" i="1" dirty="0" err="1">
                <a:sym typeface="Wingdings" panose="05000000000000000000" pitchFamily="2" charset="2"/>
              </a:rPr>
              <a:t>Variants</a:t>
            </a:r>
            <a:r>
              <a:rPr lang="de-DE" sz="1200" i="1" dirty="0">
                <a:sym typeface="Wingdings" panose="05000000000000000000" pitchFamily="2" charset="2"/>
              </a:rPr>
              <a:t> </a:t>
            </a:r>
            <a:r>
              <a:rPr lang="de-DE" sz="1200" i="1" dirty="0" err="1">
                <a:sym typeface="Wingdings" panose="05000000000000000000" pitchFamily="2" charset="2"/>
              </a:rPr>
              <a:t>of</a:t>
            </a:r>
            <a:r>
              <a:rPr lang="de-DE" sz="1200" i="1" dirty="0">
                <a:sym typeface="Wingdings" panose="05000000000000000000" pitchFamily="2" charset="2"/>
              </a:rPr>
              <a:t> Interest (VOI) </a:t>
            </a:r>
            <a:r>
              <a:rPr lang="de-DE" sz="1200" dirty="0">
                <a:sym typeface="Wingdings" panose="05000000000000000000" pitchFamily="2" charset="2"/>
              </a:rPr>
              <a:t>(12/01/2023)</a:t>
            </a:r>
            <a:endParaRPr lang="de-DE" sz="1200" dirty="0"/>
          </a:p>
        </p:txBody>
      </p:sp>
    </p:spTree>
    <p:extLst>
      <p:ext uri="{BB962C8B-B14F-4D97-AF65-F5344CB8AC3E}">
        <p14:creationId xmlns:p14="http://schemas.microsoft.com/office/powerpoint/2010/main" val="4111847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AA91BFBE-73BA-4C75-A1C7-3A8104DFA8E3}"/>
              </a:ext>
            </a:extLst>
          </p:cNvPr>
          <p:cNvSpPr>
            <a:spLocks noGrp="1"/>
          </p:cNvSpPr>
          <p:nvPr>
            <p:ph type="sldNum" sz="quarter" idx="12"/>
          </p:nvPr>
        </p:nvSpPr>
        <p:spPr/>
        <p:txBody>
          <a:bodyPr/>
          <a:lstStyle/>
          <a:p>
            <a:fld id="{9B241C01-97D6-4FA0-95DB-8FDA9555F8C7}" type="slidenum">
              <a:rPr lang="de-DE" smtClean="0"/>
              <a:t>4</a:t>
            </a:fld>
            <a:endParaRPr lang="de-DE"/>
          </a:p>
        </p:txBody>
      </p:sp>
      <p:sp>
        <p:nvSpPr>
          <p:cNvPr id="7" name="Inhaltsplatzhalter 6">
            <a:extLst>
              <a:ext uri="{FF2B5EF4-FFF2-40B4-BE49-F238E27FC236}">
                <a16:creationId xmlns:a16="http://schemas.microsoft.com/office/drawing/2014/main" id="{2A2A4AA6-427E-4FF2-9AE5-A59BFF8FB7C2}"/>
              </a:ext>
            </a:extLst>
          </p:cNvPr>
          <p:cNvSpPr>
            <a:spLocks noGrp="1"/>
          </p:cNvSpPr>
          <p:nvPr>
            <p:ph sz="quarter" idx="13"/>
          </p:nvPr>
        </p:nvSpPr>
        <p:spPr>
          <a:xfrm>
            <a:off x="2598836" y="659103"/>
            <a:ext cx="6211949" cy="3766417"/>
          </a:xfrm>
        </p:spPr>
        <p:txBody>
          <a:bodyPr>
            <a:normAutofit/>
          </a:bodyPr>
          <a:lstStyle/>
          <a:p>
            <a:r>
              <a:rPr lang="de-DE" sz="1800" dirty="0"/>
              <a:t>S:R346T, S:K444T, S:N460K (BQ.1.1) </a:t>
            </a:r>
            <a:r>
              <a:rPr lang="de-DE" sz="1800" dirty="0">
                <a:sym typeface="Wingdings" panose="05000000000000000000" pitchFamily="2" charset="2"/>
              </a:rPr>
              <a:t></a:t>
            </a:r>
            <a:r>
              <a:rPr lang="de-DE" sz="1800" dirty="0"/>
              <a:t> </a:t>
            </a:r>
            <a:r>
              <a:rPr lang="de-DE" sz="1800" dirty="0" err="1"/>
              <a:t>antibody</a:t>
            </a:r>
            <a:r>
              <a:rPr lang="de-DE" sz="1800" dirty="0"/>
              <a:t> </a:t>
            </a:r>
            <a:r>
              <a:rPr lang="de-DE" sz="1800" dirty="0" err="1"/>
              <a:t>escape</a:t>
            </a:r>
            <a:r>
              <a:rPr lang="de-DE" sz="1800" dirty="0"/>
              <a:t> /</a:t>
            </a:r>
            <a:r>
              <a:rPr lang="de-DE" sz="1800" dirty="0" err="1"/>
              <a:t>enhanced</a:t>
            </a:r>
            <a:r>
              <a:rPr lang="de-DE" sz="1800" dirty="0"/>
              <a:t> </a:t>
            </a:r>
            <a:r>
              <a:rPr lang="de-DE" sz="1800" dirty="0" err="1"/>
              <a:t>neutralization</a:t>
            </a:r>
            <a:r>
              <a:rPr lang="de-DE" sz="1800" dirty="0"/>
              <a:t> </a:t>
            </a:r>
            <a:r>
              <a:rPr lang="de-DE" sz="1800" dirty="0" err="1"/>
              <a:t>resistance</a:t>
            </a:r>
            <a:endParaRPr lang="de-DE" sz="1800" dirty="0"/>
          </a:p>
          <a:p>
            <a:r>
              <a:rPr lang="de-DE" sz="1800" dirty="0"/>
              <a:t>S:F486P (XBB.1.5)</a:t>
            </a:r>
            <a:r>
              <a:rPr lang="de-DE" sz="1800" dirty="0">
                <a:sym typeface="Wingdings" panose="05000000000000000000" pitchFamily="2" charset="2"/>
              </a:rPr>
              <a:t> immune </a:t>
            </a:r>
            <a:r>
              <a:rPr lang="de-DE" sz="1800" dirty="0" err="1">
                <a:sym typeface="Wingdings" panose="05000000000000000000" pitchFamily="2" charset="2"/>
              </a:rPr>
              <a:t>escape</a:t>
            </a:r>
            <a:r>
              <a:rPr lang="de-DE" sz="1800" dirty="0">
                <a:sym typeface="Wingdings" panose="05000000000000000000" pitchFamily="2" charset="2"/>
              </a:rPr>
              <a:t>, </a:t>
            </a:r>
            <a:r>
              <a:rPr lang="de-DE" dirty="0" err="1"/>
              <a:t>enhanced</a:t>
            </a:r>
            <a:r>
              <a:rPr lang="de-DE" dirty="0"/>
              <a:t> ACE2 </a:t>
            </a:r>
            <a:r>
              <a:rPr lang="de-DE" dirty="0" err="1"/>
              <a:t>receptor</a:t>
            </a:r>
            <a:r>
              <a:rPr lang="de-DE" dirty="0"/>
              <a:t> </a:t>
            </a:r>
            <a:r>
              <a:rPr lang="de-DE" dirty="0" err="1"/>
              <a:t>binding</a:t>
            </a:r>
            <a:endParaRPr lang="de-DE" sz="1800" dirty="0">
              <a:sym typeface="Wingdings" panose="05000000000000000000" pitchFamily="2" charset="2"/>
            </a:endParaRPr>
          </a:p>
          <a:p>
            <a:r>
              <a:rPr lang="de-DE" sz="1800" dirty="0">
                <a:sym typeface="Wingdings" panose="05000000000000000000" pitchFamily="2" charset="2"/>
              </a:rPr>
              <a:t>S:F490S (BN.1.3*)</a:t>
            </a:r>
            <a:endParaRPr lang="de-DE" sz="1800" dirty="0"/>
          </a:p>
          <a:p>
            <a:endParaRPr lang="de-DE" sz="1800" dirty="0"/>
          </a:p>
          <a:p>
            <a:endParaRPr lang="de-DE" sz="1800" dirty="0"/>
          </a:p>
        </p:txBody>
      </p:sp>
      <p:sp>
        <p:nvSpPr>
          <p:cNvPr id="6" name="Titel 5">
            <a:extLst>
              <a:ext uri="{FF2B5EF4-FFF2-40B4-BE49-F238E27FC236}">
                <a16:creationId xmlns:a16="http://schemas.microsoft.com/office/drawing/2014/main" id="{774E5153-AE50-4E10-958E-8A3A338DCFA1}"/>
              </a:ext>
            </a:extLst>
          </p:cNvPr>
          <p:cNvSpPr>
            <a:spLocks noGrp="1"/>
          </p:cNvSpPr>
          <p:nvPr>
            <p:ph type="title"/>
          </p:nvPr>
        </p:nvSpPr>
        <p:spPr>
          <a:xfrm>
            <a:off x="564826" y="229517"/>
            <a:ext cx="7983646" cy="281060"/>
          </a:xfrm>
        </p:spPr>
        <p:txBody>
          <a:bodyPr/>
          <a:lstStyle/>
          <a:p>
            <a:r>
              <a:rPr lang="de-DE" dirty="0"/>
              <a:t>MOCs</a:t>
            </a:r>
          </a:p>
        </p:txBody>
      </p:sp>
      <p:sp>
        <p:nvSpPr>
          <p:cNvPr id="2" name="Datumsplatzhalter 1">
            <a:extLst>
              <a:ext uri="{FF2B5EF4-FFF2-40B4-BE49-F238E27FC236}">
                <a16:creationId xmlns:a16="http://schemas.microsoft.com/office/drawing/2014/main" id="{41925CB1-4E92-40EA-ACA6-D32A2770BDF7}"/>
              </a:ext>
            </a:extLst>
          </p:cNvPr>
          <p:cNvSpPr>
            <a:spLocks noGrp="1"/>
          </p:cNvSpPr>
          <p:nvPr>
            <p:ph type="dt" sz="half" idx="10"/>
          </p:nvPr>
        </p:nvSpPr>
        <p:spPr/>
        <p:txBody>
          <a:bodyPr/>
          <a:lstStyle/>
          <a:p>
            <a:fld id="{0F174DB1-509E-42B0-8A6E-A0411794C4CE}" type="datetime1">
              <a:rPr lang="de-DE" smtClean="0"/>
              <a:t>18.01.2023</a:t>
            </a:fld>
            <a:endParaRPr lang="de-DE"/>
          </a:p>
        </p:txBody>
      </p:sp>
      <p:pic>
        <p:nvPicPr>
          <p:cNvPr id="4" name="Grafik 3">
            <a:extLst>
              <a:ext uri="{FF2B5EF4-FFF2-40B4-BE49-F238E27FC236}">
                <a16:creationId xmlns:a16="http://schemas.microsoft.com/office/drawing/2014/main" id="{8DC5585A-2673-4C81-AF95-ABD671E3A1A5}"/>
              </a:ext>
            </a:extLst>
          </p:cNvPr>
          <p:cNvPicPr>
            <a:picLocks noChangeAspect="1"/>
          </p:cNvPicPr>
          <p:nvPr/>
        </p:nvPicPr>
        <p:blipFill>
          <a:blip r:embed="rId3"/>
          <a:stretch>
            <a:fillRect/>
          </a:stretch>
        </p:blipFill>
        <p:spPr>
          <a:xfrm>
            <a:off x="116591" y="568508"/>
            <a:ext cx="2418980" cy="4181723"/>
          </a:xfrm>
          <a:prstGeom prst="rect">
            <a:avLst/>
          </a:prstGeom>
          <a:effectLst>
            <a:outerShdw blurRad="63500" sx="102000" sy="102000" algn="ctr" rotWithShape="0">
              <a:prstClr val="black">
                <a:alpha val="40000"/>
              </a:prstClr>
            </a:outerShdw>
          </a:effectLst>
        </p:spPr>
      </p:pic>
      <p:sp>
        <p:nvSpPr>
          <p:cNvPr id="9" name="Pfeil: nach links 8">
            <a:extLst>
              <a:ext uri="{FF2B5EF4-FFF2-40B4-BE49-F238E27FC236}">
                <a16:creationId xmlns:a16="http://schemas.microsoft.com/office/drawing/2014/main" id="{0A1939E7-ED2B-48E0-A454-9018416FDD6E}"/>
              </a:ext>
            </a:extLst>
          </p:cNvPr>
          <p:cNvSpPr/>
          <p:nvPr/>
        </p:nvSpPr>
        <p:spPr>
          <a:xfrm>
            <a:off x="2146514" y="3014418"/>
            <a:ext cx="452321" cy="10073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E0E1FC93-FB09-4F61-B72D-E9FC9311A165}"/>
              </a:ext>
            </a:extLst>
          </p:cNvPr>
          <p:cNvSpPr/>
          <p:nvPr/>
        </p:nvSpPr>
        <p:spPr>
          <a:xfrm>
            <a:off x="2538913" y="2952587"/>
            <a:ext cx="588623" cy="246221"/>
          </a:xfrm>
          <a:prstGeom prst="rect">
            <a:avLst/>
          </a:prstGeom>
        </p:spPr>
        <p:txBody>
          <a:bodyPr wrap="none">
            <a:spAutoFit/>
          </a:bodyPr>
          <a:lstStyle/>
          <a:p>
            <a:r>
              <a:rPr lang="de-DE" sz="1000" dirty="0">
                <a:solidFill>
                  <a:schemeClr val="accent1"/>
                </a:solidFill>
              </a:rPr>
              <a:t>XBB.1.5</a:t>
            </a:r>
          </a:p>
        </p:txBody>
      </p:sp>
      <p:sp>
        <p:nvSpPr>
          <p:cNvPr id="13" name="Pfeil: nach links 12">
            <a:extLst>
              <a:ext uri="{FF2B5EF4-FFF2-40B4-BE49-F238E27FC236}">
                <a16:creationId xmlns:a16="http://schemas.microsoft.com/office/drawing/2014/main" id="{31EBA5AB-A29D-444E-BB27-F15A543A7DD2}"/>
              </a:ext>
            </a:extLst>
          </p:cNvPr>
          <p:cNvSpPr/>
          <p:nvPr/>
        </p:nvSpPr>
        <p:spPr>
          <a:xfrm>
            <a:off x="2146514" y="3112694"/>
            <a:ext cx="452321" cy="10073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7A5DFA2B-DE28-4611-97F8-1F3C5B30E827}"/>
              </a:ext>
            </a:extLst>
          </p:cNvPr>
          <p:cNvSpPr/>
          <p:nvPr/>
        </p:nvSpPr>
        <p:spPr>
          <a:xfrm>
            <a:off x="2538913" y="3050863"/>
            <a:ext cx="598241" cy="246221"/>
          </a:xfrm>
          <a:prstGeom prst="rect">
            <a:avLst/>
          </a:prstGeom>
        </p:spPr>
        <p:txBody>
          <a:bodyPr wrap="none">
            <a:spAutoFit/>
          </a:bodyPr>
          <a:lstStyle/>
          <a:p>
            <a:r>
              <a:rPr lang="de-DE" sz="1000" dirty="0">
                <a:solidFill>
                  <a:schemeClr val="accent1"/>
                </a:solidFill>
              </a:rPr>
              <a:t>BN.1.3*</a:t>
            </a:r>
          </a:p>
        </p:txBody>
      </p:sp>
      <p:pic>
        <p:nvPicPr>
          <p:cNvPr id="11" name="Grafik 10">
            <a:extLst>
              <a:ext uri="{FF2B5EF4-FFF2-40B4-BE49-F238E27FC236}">
                <a16:creationId xmlns:a16="http://schemas.microsoft.com/office/drawing/2014/main" id="{CE027676-8730-4D2B-9D22-D56CBCA9A345}"/>
              </a:ext>
            </a:extLst>
          </p:cNvPr>
          <p:cNvPicPr>
            <a:picLocks noChangeAspect="1"/>
          </p:cNvPicPr>
          <p:nvPr/>
        </p:nvPicPr>
        <p:blipFill>
          <a:blip r:embed="rId4"/>
          <a:stretch>
            <a:fillRect/>
          </a:stretch>
        </p:blipFill>
        <p:spPr>
          <a:xfrm>
            <a:off x="4092567" y="2262480"/>
            <a:ext cx="4934842" cy="2849750"/>
          </a:xfrm>
          <a:prstGeom prst="rect">
            <a:avLst/>
          </a:prstGeom>
          <a:ln>
            <a:noFill/>
          </a:ln>
          <a:effectLst>
            <a:outerShdw blurRad="292100" dist="139700" dir="2700000" algn="tl" rotWithShape="0">
              <a:srgbClr val="333333">
                <a:alpha val="65000"/>
              </a:srgbClr>
            </a:outerShdw>
          </a:effectLst>
        </p:spPr>
      </p:pic>
      <p:sp>
        <p:nvSpPr>
          <p:cNvPr id="12" name="Rechteck 11">
            <a:extLst>
              <a:ext uri="{FF2B5EF4-FFF2-40B4-BE49-F238E27FC236}">
                <a16:creationId xmlns:a16="http://schemas.microsoft.com/office/drawing/2014/main" id="{72561A45-2090-4AB8-AD03-70E864B21986}"/>
              </a:ext>
            </a:extLst>
          </p:cNvPr>
          <p:cNvSpPr/>
          <p:nvPr/>
        </p:nvSpPr>
        <p:spPr>
          <a:xfrm>
            <a:off x="5704810" y="2232470"/>
            <a:ext cx="1949316" cy="307777"/>
          </a:xfrm>
          <a:prstGeom prst="rect">
            <a:avLst/>
          </a:prstGeom>
        </p:spPr>
        <p:txBody>
          <a:bodyPr wrap="none">
            <a:spAutoFit/>
          </a:bodyPr>
          <a:lstStyle/>
          <a:p>
            <a:r>
              <a:rPr lang="de-DE" sz="1400" dirty="0">
                <a:latin typeface="Arial Black" panose="020B0A04020102020204" pitchFamily="34" charset="0"/>
              </a:rPr>
              <a:t>Wachstumsvorteil</a:t>
            </a:r>
          </a:p>
        </p:txBody>
      </p:sp>
      <p:sp>
        <p:nvSpPr>
          <p:cNvPr id="15" name="Pfeil: nach links 14">
            <a:extLst>
              <a:ext uri="{FF2B5EF4-FFF2-40B4-BE49-F238E27FC236}">
                <a16:creationId xmlns:a16="http://schemas.microsoft.com/office/drawing/2014/main" id="{31059040-3A84-465B-9662-81E715820E2A}"/>
              </a:ext>
            </a:extLst>
          </p:cNvPr>
          <p:cNvSpPr/>
          <p:nvPr/>
        </p:nvSpPr>
        <p:spPr>
          <a:xfrm>
            <a:off x="2142494" y="2909530"/>
            <a:ext cx="452321" cy="10073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5834F2C9-72A5-45E7-B097-ECF6A039C0B0}"/>
              </a:ext>
            </a:extLst>
          </p:cNvPr>
          <p:cNvSpPr/>
          <p:nvPr/>
        </p:nvSpPr>
        <p:spPr>
          <a:xfrm>
            <a:off x="2534893" y="2847699"/>
            <a:ext cx="489236" cy="246221"/>
          </a:xfrm>
          <a:prstGeom prst="rect">
            <a:avLst/>
          </a:prstGeom>
        </p:spPr>
        <p:txBody>
          <a:bodyPr wrap="none">
            <a:spAutoFit/>
          </a:bodyPr>
          <a:lstStyle/>
          <a:p>
            <a:r>
              <a:rPr lang="de-DE" sz="1000" dirty="0">
                <a:solidFill>
                  <a:schemeClr val="accent1"/>
                </a:solidFill>
              </a:rPr>
              <a:t>XBB.*</a:t>
            </a:r>
          </a:p>
        </p:txBody>
      </p:sp>
    </p:spTree>
    <p:extLst>
      <p:ext uri="{BB962C8B-B14F-4D97-AF65-F5344CB8AC3E}">
        <p14:creationId xmlns:p14="http://schemas.microsoft.com/office/powerpoint/2010/main" val="2848985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97D8D8C-259E-46C8-94D6-96B3AB280024}"/>
              </a:ext>
            </a:extLst>
          </p:cNvPr>
          <p:cNvSpPr>
            <a:spLocks noGrp="1"/>
          </p:cNvSpPr>
          <p:nvPr>
            <p:ph type="dt" sz="half" idx="10"/>
          </p:nvPr>
        </p:nvSpPr>
        <p:spPr/>
        <p:txBody>
          <a:bodyPr/>
          <a:lstStyle/>
          <a:p>
            <a:fld id="{00F70641-6EC3-4EA1-8497-1EE42951C0FF}" type="datetime1">
              <a:rPr lang="de-DE" smtClean="0"/>
              <a:t>18.01.2023</a:t>
            </a:fld>
            <a:endParaRPr lang="de-DE"/>
          </a:p>
        </p:txBody>
      </p:sp>
      <p:sp>
        <p:nvSpPr>
          <p:cNvPr id="3" name="Foliennummernplatzhalter 2">
            <a:extLst>
              <a:ext uri="{FF2B5EF4-FFF2-40B4-BE49-F238E27FC236}">
                <a16:creationId xmlns:a16="http://schemas.microsoft.com/office/drawing/2014/main" id="{9040293E-7756-47BA-8645-E65E402297CC}"/>
              </a:ext>
            </a:extLst>
          </p:cNvPr>
          <p:cNvSpPr>
            <a:spLocks noGrp="1"/>
          </p:cNvSpPr>
          <p:nvPr>
            <p:ph type="sldNum" sz="quarter" idx="12"/>
          </p:nvPr>
        </p:nvSpPr>
        <p:spPr/>
        <p:txBody>
          <a:bodyPr/>
          <a:lstStyle/>
          <a:p>
            <a:fld id="{162A217B-ED1C-D84B-8478-63C77FA79618}" type="slidenum">
              <a:rPr lang="de-DE" smtClean="0"/>
              <a:t>5</a:t>
            </a:fld>
            <a:endParaRPr lang="de-DE"/>
          </a:p>
        </p:txBody>
      </p:sp>
      <p:sp>
        <p:nvSpPr>
          <p:cNvPr id="4" name="Inhaltsplatzhalter 3">
            <a:extLst>
              <a:ext uri="{FF2B5EF4-FFF2-40B4-BE49-F238E27FC236}">
                <a16:creationId xmlns:a16="http://schemas.microsoft.com/office/drawing/2014/main" id="{C1FC1454-C0BF-419B-8E92-E3E328FE99DD}"/>
              </a:ext>
            </a:extLst>
          </p:cNvPr>
          <p:cNvSpPr>
            <a:spLocks noGrp="1"/>
          </p:cNvSpPr>
          <p:nvPr>
            <p:ph sz="quarter" idx="13"/>
          </p:nvPr>
        </p:nvSpPr>
        <p:spPr>
          <a:xfrm>
            <a:off x="457199" y="1059582"/>
            <a:ext cx="5897105" cy="3766417"/>
          </a:xfrm>
        </p:spPr>
        <p:txBody>
          <a:bodyPr>
            <a:normAutofit fontScale="85000" lnSpcReduction="20000"/>
          </a:bodyPr>
          <a:lstStyle/>
          <a:p>
            <a:r>
              <a:rPr lang="de-DE" sz="1800" dirty="0"/>
              <a:t>ECDC</a:t>
            </a:r>
          </a:p>
          <a:p>
            <a:pPr lvl="1"/>
            <a:r>
              <a:rPr lang="en-US" sz="1600" i="1" dirty="0"/>
              <a:t>…most likely explanation for the growth advantage is the already high level of immune escape demonstrated by XBB, combined with the effect of the spike change S:F486P which could provide either a transmissibility advantage, additional immune escape, or both. </a:t>
            </a:r>
            <a:r>
              <a:rPr lang="en-US" sz="1600" dirty="0"/>
              <a:t>9. Jan 2023</a:t>
            </a:r>
          </a:p>
          <a:p>
            <a:pPr lvl="1"/>
            <a:r>
              <a:rPr lang="en-US" sz="1600" i="1" dirty="0"/>
              <a:t>… Mathematical modelling by ECDC indicates that XBB1.5 could become dominant in the EU/EEA after one to two months…</a:t>
            </a:r>
            <a:r>
              <a:rPr lang="en-US" sz="1600" dirty="0"/>
              <a:t> 13 Jan 2023</a:t>
            </a:r>
          </a:p>
          <a:p>
            <a:pPr lvl="1"/>
            <a:r>
              <a:rPr lang="en-US" sz="1600" i="1" dirty="0"/>
              <a:t>…overall level of risk associated with the spread of XBB.1.5 sub-lineage in the EU/EEA is assessed, with a high degree of uncertainty, as low for the general population and moderate-to-high for vulnerable individuals</a:t>
            </a:r>
            <a:r>
              <a:rPr lang="en-US" sz="1600" dirty="0"/>
              <a:t>. 13. Jan 2023</a:t>
            </a:r>
            <a:endParaRPr lang="de-DE" sz="1600" dirty="0"/>
          </a:p>
          <a:p>
            <a:r>
              <a:rPr lang="de-DE" sz="1800" dirty="0"/>
              <a:t>WHO (TAG-VE)</a:t>
            </a:r>
          </a:p>
          <a:p>
            <a:pPr lvl="1"/>
            <a:r>
              <a:rPr lang="en-US" sz="1600" i="1" dirty="0"/>
              <a:t>XBB.1.5 may contribute to increases in case incidence. To date, the overall confidence in the assessment is low as growth advantage estimates are only from one country, the United States of America. </a:t>
            </a:r>
            <a:r>
              <a:rPr lang="en-US" sz="1600" dirty="0"/>
              <a:t>5 Jan 2023</a:t>
            </a:r>
            <a:endParaRPr lang="en-US" sz="1600" i="1" dirty="0"/>
          </a:p>
          <a:p>
            <a:pPr lvl="1"/>
            <a:r>
              <a:rPr lang="en-US" sz="1600" i="1" dirty="0"/>
              <a:t>At present, there is no available information on clinical severity for XBB.1.5. </a:t>
            </a:r>
            <a:r>
              <a:rPr lang="en-US" sz="1600" dirty="0"/>
              <a:t>11. Jan 2023</a:t>
            </a:r>
          </a:p>
          <a:p>
            <a:pPr lvl="1"/>
            <a:endParaRPr lang="en-US" sz="1600" dirty="0"/>
          </a:p>
          <a:p>
            <a:pPr lvl="1"/>
            <a:endParaRPr lang="de-DE" sz="1600" dirty="0"/>
          </a:p>
        </p:txBody>
      </p:sp>
      <p:sp>
        <p:nvSpPr>
          <p:cNvPr id="5" name="Titel 4">
            <a:extLst>
              <a:ext uri="{FF2B5EF4-FFF2-40B4-BE49-F238E27FC236}">
                <a16:creationId xmlns:a16="http://schemas.microsoft.com/office/drawing/2014/main" id="{A77850E4-FDD2-44E6-B696-B22C6AC38F67}"/>
              </a:ext>
            </a:extLst>
          </p:cNvPr>
          <p:cNvSpPr>
            <a:spLocks noGrp="1"/>
          </p:cNvSpPr>
          <p:nvPr>
            <p:ph type="title"/>
          </p:nvPr>
        </p:nvSpPr>
        <p:spPr/>
        <p:txBody>
          <a:bodyPr/>
          <a:lstStyle/>
          <a:p>
            <a:r>
              <a:rPr lang="de-DE" dirty="0"/>
              <a:t>XBB.1.5 – Einschätzungen WHO/ECDC</a:t>
            </a:r>
          </a:p>
        </p:txBody>
      </p:sp>
      <p:grpSp>
        <p:nvGrpSpPr>
          <p:cNvPr id="10" name="Gruppieren 9">
            <a:extLst>
              <a:ext uri="{FF2B5EF4-FFF2-40B4-BE49-F238E27FC236}">
                <a16:creationId xmlns:a16="http://schemas.microsoft.com/office/drawing/2014/main" id="{4F1F8CA6-B9BE-4A41-B82F-95768E079A62}"/>
              </a:ext>
            </a:extLst>
          </p:cNvPr>
          <p:cNvGrpSpPr/>
          <p:nvPr/>
        </p:nvGrpSpPr>
        <p:grpSpPr>
          <a:xfrm>
            <a:off x="7211256" y="970267"/>
            <a:ext cx="1763462" cy="3246247"/>
            <a:chOff x="7342615" y="970267"/>
            <a:chExt cx="1763462" cy="3246247"/>
          </a:xfrm>
        </p:grpSpPr>
        <p:grpSp>
          <p:nvGrpSpPr>
            <p:cNvPr id="8" name="Gruppieren 7">
              <a:extLst>
                <a:ext uri="{FF2B5EF4-FFF2-40B4-BE49-F238E27FC236}">
                  <a16:creationId xmlns:a16="http://schemas.microsoft.com/office/drawing/2014/main" id="{1E2DF829-3DCB-4A29-91FD-242D74AF2965}"/>
                </a:ext>
              </a:extLst>
            </p:cNvPr>
            <p:cNvGrpSpPr/>
            <p:nvPr/>
          </p:nvGrpSpPr>
          <p:grpSpPr>
            <a:xfrm>
              <a:off x="7342615" y="970267"/>
              <a:ext cx="1763462" cy="2973580"/>
              <a:chOff x="7443523" y="1211982"/>
              <a:chExt cx="1662554" cy="2803427"/>
            </a:xfrm>
          </p:grpSpPr>
          <p:pic>
            <p:nvPicPr>
              <p:cNvPr id="6" name="Grafik 5">
                <a:extLst>
                  <a:ext uri="{FF2B5EF4-FFF2-40B4-BE49-F238E27FC236}">
                    <a16:creationId xmlns:a16="http://schemas.microsoft.com/office/drawing/2014/main" id="{696B855D-F332-4223-BC38-BFB2B0C00A5C}"/>
                  </a:ext>
                </a:extLst>
              </p:cNvPr>
              <p:cNvPicPr/>
              <p:nvPr/>
            </p:nvPicPr>
            <p:blipFill rotWithShape="1">
              <a:blip r:embed="rId3"/>
              <a:srcRect r="83209" b="12638"/>
              <a:stretch/>
            </p:blipFill>
            <p:spPr>
              <a:xfrm>
                <a:off x="7443523" y="1211982"/>
                <a:ext cx="810842" cy="2803427"/>
              </a:xfrm>
              <a:prstGeom prst="rect">
                <a:avLst/>
              </a:prstGeom>
            </p:spPr>
          </p:pic>
          <p:pic>
            <p:nvPicPr>
              <p:cNvPr id="7" name="Grafik 6">
                <a:extLst>
                  <a:ext uri="{FF2B5EF4-FFF2-40B4-BE49-F238E27FC236}">
                    <a16:creationId xmlns:a16="http://schemas.microsoft.com/office/drawing/2014/main" id="{5B59F601-19CF-47BC-B2BB-2128C4D38A6F}"/>
                  </a:ext>
                </a:extLst>
              </p:cNvPr>
              <p:cNvPicPr/>
              <p:nvPr/>
            </p:nvPicPr>
            <p:blipFill rotWithShape="1">
              <a:blip r:embed="rId3"/>
              <a:srcRect l="86142" b="12638"/>
              <a:stretch/>
            </p:blipFill>
            <p:spPr>
              <a:xfrm>
                <a:off x="8436809" y="1211982"/>
                <a:ext cx="669268" cy="2803427"/>
              </a:xfrm>
              <a:prstGeom prst="rect">
                <a:avLst/>
              </a:prstGeom>
            </p:spPr>
          </p:pic>
        </p:grpSp>
        <p:sp>
          <p:nvSpPr>
            <p:cNvPr id="9" name="Rechteck 8">
              <a:extLst>
                <a:ext uri="{FF2B5EF4-FFF2-40B4-BE49-F238E27FC236}">
                  <a16:creationId xmlns:a16="http://schemas.microsoft.com/office/drawing/2014/main" id="{47C33DC5-0324-4770-924B-FBD493103844}"/>
                </a:ext>
              </a:extLst>
            </p:cNvPr>
            <p:cNvSpPr/>
            <p:nvPr/>
          </p:nvSpPr>
          <p:spPr>
            <a:xfrm>
              <a:off x="7539236" y="3866546"/>
              <a:ext cx="1566841" cy="349968"/>
            </a:xfrm>
            <a:prstGeom prst="rect">
              <a:avLst/>
            </a:prstGeom>
          </p:spPr>
          <p:txBody>
            <a:bodyPr wrap="square">
              <a:spAutoFit/>
            </a:bodyPr>
            <a:lstStyle/>
            <a:p>
              <a:pPr>
                <a:lnSpc>
                  <a:spcPct val="107000"/>
                </a:lnSpc>
                <a:spcAft>
                  <a:spcPts val="0"/>
                </a:spcAft>
              </a:pPr>
              <a:r>
                <a:rPr lang="en-US" sz="800" b="1" dirty="0">
                  <a:latin typeface="Calibri" panose="020F0502020204030204" pitchFamily="34" charset="0"/>
                  <a:ea typeface="Calibri" panose="020F0502020204030204" pitchFamily="34" charset="0"/>
                  <a:cs typeface="Times New Roman" panose="02020603050405020304" pitchFamily="18" charset="0"/>
                </a:rPr>
                <a:t>WHO, Annex 3. XBB.1.5 rapid risk assessment, 11 Jan 2023</a:t>
              </a:r>
              <a:endParaRPr lang="de-DE" sz="800" dirty="0">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788853370"/>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1045</Words>
  <Application>Microsoft Office PowerPoint</Application>
  <PresentationFormat>Bildschirmpräsentation (16:9)</PresentationFormat>
  <Paragraphs>154</Paragraphs>
  <Slides>5</Slides>
  <Notes>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5</vt:i4>
      </vt:variant>
    </vt:vector>
  </HeadingPairs>
  <TitlesOfParts>
    <vt:vector size="12" baseType="lpstr">
      <vt:lpstr>Arial</vt:lpstr>
      <vt:lpstr>Arial Black</vt:lpstr>
      <vt:lpstr>Calibri</vt:lpstr>
      <vt:lpstr>ＭＳ 明朝</vt:lpstr>
      <vt:lpstr>Times New Roman</vt:lpstr>
      <vt:lpstr>Wingdings</vt:lpstr>
      <vt:lpstr>Office-Design</vt:lpstr>
      <vt:lpstr>VOC/VOI in Deutschland  aktuelle Situation  </vt:lpstr>
      <vt:lpstr>PowerPoint-Präsentation</vt:lpstr>
      <vt:lpstr>PowerPoint-Präsentation</vt:lpstr>
      <vt:lpstr>MOCs</vt:lpstr>
      <vt:lpstr>XBB.1.5 – Einschätzungen WHO/ECDC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Kröger, Stefan</cp:lastModifiedBy>
  <cp:revision>278</cp:revision>
  <dcterms:created xsi:type="dcterms:W3CDTF">2015-11-02T12:29:13Z</dcterms:created>
  <dcterms:modified xsi:type="dcterms:W3CDTF">2023-01-18T10:27:51Z</dcterms:modified>
</cp:coreProperties>
</file>